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84"/>
  </p:handoutMasterIdLst>
  <p:sldIdLst>
    <p:sldId id="565" r:id="rId3"/>
    <p:sldId id="362" r:id="rId5"/>
    <p:sldId id="487" r:id="rId6"/>
    <p:sldId id="410" r:id="rId7"/>
    <p:sldId id="411" r:id="rId8"/>
    <p:sldId id="412" r:id="rId9"/>
    <p:sldId id="488" r:id="rId10"/>
    <p:sldId id="414" r:id="rId11"/>
    <p:sldId id="415" r:id="rId12"/>
    <p:sldId id="416" r:id="rId13"/>
    <p:sldId id="417" r:id="rId14"/>
    <p:sldId id="489" r:id="rId15"/>
    <p:sldId id="419" r:id="rId16"/>
    <p:sldId id="420" r:id="rId17"/>
    <p:sldId id="421" r:id="rId18"/>
    <p:sldId id="422" r:id="rId19"/>
    <p:sldId id="423" r:id="rId20"/>
    <p:sldId id="424" r:id="rId21"/>
    <p:sldId id="490" r:id="rId22"/>
    <p:sldId id="426" r:id="rId23"/>
    <p:sldId id="427" r:id="rId24"/>
    <p:sldId id="428" r:id="rId25"/>
    <p:sldId id="429" r:id="rId26"/>
    <p:sldId id="430" r:id="rId27"/>
    <p:sldId id="491" r:id="rId28"/>
    <p:sldId id="432" r:id="rId29"/>
    <p:sldId id="433" r:id="rId30"/>
    <p:sldId id="434" r:id="rId31"/>
    <p:sldId id="435" r:id="rId32"/>
    <p:sldId id="436" r:id="rId33"/>
    <p:sldId id="437" r:id="rId34"/>
    <p:sldId id="438" r:id="rId35"/>
    <p:sldId id="439" r:id="rId36"/>
    <p:sldId id="440" r:id="rId37"/>
    <p:sldId id="492" r:id="rId38"/>
    <p:sldId id="442" r:id="rId39"/>
    <p:sldId id="443" r:id="rId40"/>
    <p:sldId id="444" r:id="rId41"/>
    <p:sldId id="445" r:id="rId42"/>
    <p:sldId id="446" r:id="rId43"/>
    <p:sldId id="447" r:id="rId44"/>
    <p:sldId id="448" r:id="rId45"/>
    <p:sldId id="449" r:id="rId46"/>
    <p:sldId id="450" r:id="rId47"/>
    <p:sldId id="451" r:id="rId48"/>
    <p:sldId id="452" r:id="rId49"/>
    <p:sldId id="453" r:id="rId50"/>
    <p:sldId id="493" r:id="rId51"/>
    <p:sldId id="455" r:id="rId52"/>
    <p:sldId id="456" r:id="rId53"/>
    <p:sldId id="457" r:id="rId54"/>
    <p:sldId id="458" r:id="rId55"/>
    <p:sldId id="494" r:id="rId56"/>
    <p:sldId id="460" r:id="rId57"/>
    <p:sldId id="461" r:id="rId58"/>
    <p:sldId id="462" r:id="rId59"/>
    <p:sldId id="463" r:id="rId60"/>
    <p:sldId id="464" r:id="rId61"/>
    <p:sldId id="465" r:id="rId62"/>
    <p:sldId id="495" r:id="rId63"/>
    <p:sldId id="467" r:id="rId64"/>
    <p:sldId id="468" r:id="rId65"/>
    <p:sldId id="469" r:id="rId66"/>
    <p:sldId id="470" r:id="rId67"/>
    <p:sldId id="471" r:id="rId68"/>
    <p:sldId id="472" r:id="rId69"/>
    <p:sldId id="473" r:id="rId70"/>
    <p:sldId id="474" r:id="rId71"/>
    <p:sldId id="496" r:id="rId72"/>
    <p:sldId id="476" r:id="rId73"/>
    <p:sldId id="477" r:id="rId74"/>
    <p:sldId id="478" r:id="rId75"/>
    <p:sldId id="479" r:id="rId76"/>
    <p:sldId id="480" r:id="rId77"/>
    <p:sldId id="481" r:id="rId78"/>
    <p:sldId id="497" r:id="rId79"/>
    <p:sldId id="483" r:id="rId80"/>
    <p:sldId id="484" r:id="rId81"/>
    <p:sldId id="485" r:id="rId82"/>
    <p:sldId id="404" r:id="rId83"/>
  </p:sldIdLst>
  <p:sldSz cx="12192000" cy="6858000"/>
  <p:notesSz cx="6858000" cy="9144000"/>
  <p:custDataLst>
    <p:tags r:id="rId8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D3C65"/>
    <a:srgbClr val="46A6C6"/>
    <a:srgbClr val="216F58"/>
    <a:srgbClr val="01527F"/>
    <a:srgbClr val="011C27"/>
    <a:srgbClr val="FCF7DA"/>
    <a:srgbClr val="DF2123"/>
    <a:srgbClr val="F49E00"/>
    <a:srgbClr val="425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36" autoAdjust="0"/>
    <p:restoredTop sz="96271"/>
  </p:normalViewPr>
  <p:slideViewPr>
    <p:cSldViewPr snapToGrid="0" snapToObjects="1">
      <p:cViewPr varScale="1">
        <p:scale>
          <a:sx n="110" d="100"/>
          <a:sy n="110" d="100"/>
        </p:scale>
        <p:origin x="78" y="17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6" d="100"/>
        <a:sy n="19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8" Type="http://schemas.openxmlformats.org/officeDocument/2006/relationships/tags" Target="tags/tag218.xml"/><Relationship Id="rId87" Type="http://schemas.openxmlformats.org/officeDocument/2006/relationships/tableStyles" Target="tableStyles.xml"/><Relationship Id="rId86" Type="http://schemas.openxmlformats.org/officeDocument/2006/relationships/viewProps" Target="viewProps.xml"/><Relationship Id="rId85" Type="http://schemas.openxmlformats.org/officeDocument/2006/relationships/presProps" Target="presProps.xml"/><Relationship Id="rId84" Type="http://schemas.openxmlformats.org/officeDocument/2006/relationships/handoutMaster" Target="handoutMasters/handoutMaster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228600" lvl="0" indent="-228600" algn="l" rtl="0" eaLnBrk="0" fontAlgn="base" latinLnBrk="0" hangingPunct="0">
              <a:lnSpc>
                <a:spcPct val="100000"/>
              </a:lnSpc>
              <a:spcBef>
                <a:spcPct val="30000"/>
              </a:spcBef>
              <a:spcAft>
                <a:spcPct val="0"/>
              </a:spcAft>
              <a:buClrTx/>
              <a:buSzPct val="100000"/>
              <a:buFontTx/>
              <a:buChar char="•"/>
            </a:pPr>
            <a:r>
              <a:rPr lang="en-US" altLang="zh-CN">
                <a:latin typeface="Arial" panose="020B0604020202020204" pitchFamily="34" charset="0"/>
                <a:ea typeface="宋体" panose="02010600030101010101" pitchFamily="2" charset="-122"/>
                <a:sym typeface="+mn-ea"/>
              </a:rPr>
              <a:t>UML</a:t>
            </a:r>
            <a:r>
              <a:rPr lang="zh-CN" altLang="en-US">
                <a:latin typeface="Arial" panose="020B0604020202020204" pitchFamily="34" charset="0"/>
                <a:ea typeface="宋体" panose="02010600030101010101" pitchFamily="2" charset="-122"/>
                <a:sym typeface="+mn-ea"/>
              </a:rPr>
              <a:t>语义 描述基于</a:t>
            </a:r>
            <a:r>
              <a:rPr lang="en-US" altLang="zh-CN">
                <a:latin typeface="Arial" panose="020B0604020202020204" pitchFamily="34" charset="0"/>
                <a:ea typeface="宋体" panose="02010600030101010101" pitchFamily="2" charset="-122"/>
                <a:sym typeface="+mn-ea"/>
              </a:rPr>
              <a:t>UML</a:t>
            </a:r>
            <a:r>
              <a:rPr lang="zh-CN" altLang="en-US">
                <a:latin typeface="Arial" panose="020B0604020202020204" pitchFamily="34" charset="0"/>
                <a:ea typeface="宋体" panose="02010600030101010101" pitchFamily="2" charset="-122"/>
                <a:sym typeface="+mn-ea"/>
              </a:rPr>
              <a:t>的精确元模型定义。元模型为</a:t>
            </a:r>
            <a:r>
              <a:rPr lang="en-US" altLang="zh-CN">
                <a:latin typeface="Arial" panose="020B0604020202020204" pitchFamily="34" charset="0"/>
                <a:ea typeface="宋体" panose="02010600030101010101" pitchFamily="2" charset="-122"/>
                <a:sym typeface="+mn-ea"/>
              </a:rPr>
              <a:t>UML</a:t>
            </a:r>
            <a:r>
              <a:rPr lang="zh-CN" altLang="en-US">
                <a:latin typeface="Arial" panose="020B0604020202020204" pitchFamily="34" charset="0"/>
                <a:ea typeface="宋体" panose="02010600030101010101" pitchFamily="2" charset="-122"/>
                <a:sym typeface="+mn-ea"/>
              </a:rPr>
              <a:t>的所有元素在语法和语义上提供了简单、一致、通用的定义性说明，使开发者能在语义上取得一致，消除了因人而异的最佳表达方法所造成的影响。此外</a:t>
            </a:r>
            <a:r>
              <a:rPr lang="en-US" altLang="zh-CN">
                <a:latin typeface="Arial" panose="020B0604020202020204" pitchFamily="34" charset="0"/>
                <a:ea typeface="宋体" panose="02010600030101010101" pitchFamily="2" charset="-122"/>
                <a:sym typeface="+mn-ea"/>
              </a:rPr>
              <a:t>UML</a:t>
            </a:r>
            <a:r>
              <a:rPr lang="zh-CN" altLang="en-US">
                <a:latin typeface="Arial" panose="020B0604020202020204" pitchFamily="34" charset="0"/>
                <a:ea typeface="宋体" panose="02010600030101010101" pitchFamily="2" charset="-122"/>
                <a:sym typeface="+mn-ea"/>
              </a:rPr>
              <a:t>还支持对元模型的扩展定义。 　　</a:t>
            </a:r>
            <a:endParaRPr lang="en-US" altLang="zh-CN" u="none">
              <a:solidFill>
                <a:schemeClr val="tx1"/>
              </a:solidFill>
              <a:latin typeface="Arial" panose="020B0604020202020204" pitchFamily="34" charset="0"/>
              <a:ea typeface="宋体" panose="02010600030101010101" pitchFamily="2" charset="-122"/>
            </a:endParaRPr>
          </a:p>
          <a:p>
            <a:pPr marL="228600" lvl="0" indent="-228600" algn="l" rtl="0" eaLnBrk="0" fontAlgn="base" latinLnBrk="0" hangingPunct="0">
              <a:lnSpc>
                <a:spcPct val="100000"/>
              </a:lnSpc>
              <a:spcBef>
                <a:spcPct val="30000"/>
              </a:spcBef>
              <a:spcAft>
                <a:spcPct val="0"/>
              </a:spcAft>
              <a:buClrTx/>
              <a:buSzPct val="100000"/>
              <a:buFontTx/>
              <a:buChar char="•"/>
            </a:pPr>
            <a:r>
              <a:rPr lang="en-US" altLang="zh-CN">
                <a:latin typeface="Arial" panose="020B0604020202020204" pitchFamily="34" charset="0"/>
                <a:ea typeface="宋体" panose="02010600030101010101" pitchFamily="2" charset="-122"/>
                <a:sym typeface="+mn-ea"/>
              </a:rPr>
              <a:t> UML</a:t>
            </a:r>
            <a:r>
              <a:rPr lang="zh-CN" altLang="en-US">
                <a:latin typeface="Arial" panose="020B0604020202020204" pitchFamily="34" charset="0"/>
                <a:ea typeface="宋体" panose="02010600030101010101" pitchFamily="2" charset="-122"/>
                <a:sym typeface="+mn-ea"/>
              </a:rPr>
              <a:t>表示法 定义</a:t>
            </a:r>
            <a:r>
              <a:rPr lang="en-US" altLang="zh-CN">
                <a:latin typeface="Arial" panose="020B0604020202020204" pitchFamily="34" charset="0"/>
                <a:ea typeface="宋体" panose="02010600030101010101" pitchFamily="2" charset="-122"/>
                <a:sym typeface="+mn-ea"/>
              </a:rPr>
              <a:t>UML</a:t>
            </a:r>
            <a:r>
              <a:rPr lang="zh-CN" altLang="en-US">
                <a:latin typeface="Arial" panose="020B0604020202020204" pitchFamily="34" charset="0"/>
                <a:ea typeface="宋体" panose="02010600030101010101" pitchFamily="2" charset="-122"/>
                <a:sym typeface="+mn-ea"/>
              </a:rPr>
              <a:t>符号的表示法，为开发者或开发工具使用这些图形符号和文本语法为系统建模提供了标准。这些图形符号和文字所表达的是应用级的模型，在语义上它是</a:t>
            </a:r>
            <a:r>
              <a:rPr lang="en-US" altLang="zh-CN">
                <a:latin typeface="Arial" panose="020B0604020202020204" pitchFamily="34" charset="0"/>
                <a:ea typeface="宋体" panose="02010600030101010101" pitchFamily="2" charset="-122"/>
                <a:sym typeface="+mn-ea"/>
              </a:rPr>
              <a:t>UML</a:t>
            </a:r>
            <a:r>
              <a:rPr lang="zh-CN" altLang="en-US">
                <a:latin typeface="Arial" panose="020B0604020202020204" pitchFamily="34" charset="0"/>
                <a:ea typeface="宋体" panose="02010600030101010101" pitchFamily="2" charset="-122"/>
                <a:sym typeface="+mn-ea"/>
              </a:rPr>
              <a:t>元模型的实例。</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148" name="Rectangle 2"/>
          <p:cNvSpPr/>
          <p:nvPr>
            <p:ph type="sldImg"/>
          </p:nvPr>
        </p:nvSpPr>
        <p:spPr>
          <a:xfrm>
            <a:off x="1143000" y="685800"/>
            <a:ext cx="4572000" cy="3429000"/>
          </a:xfrm>
          <a:prstGeom prst="rect">
            <a:avLst/>
          </a:prstGeom>
          <a:noFill/>
          <a:ln w="9525" cap="flat" cmpd="sng">
            <a:solidFill>
              <a:srgbClr val="000000"/>
            </a:solidFill>
            <a:prstDash val="solid"/>
            <a:headEnd type="none" w="med" len="med"/>
            <a:tailEnd type="none" w="med" len="med"/>
          </a:ln>
        </p:spPr>
      </p:sp>
      <p:sp>
        <p:nvSpPr>
          <p:cNvPr id="4149" name="Rectangle 3"/>
          <p:cNvSpPr/>
          <p:nvPr>
            <p:ph type="body" idx="1"/>
          </p:nvPr>
        </p:nvSpPr>
        <p:spPr>
          <a:xfrm>
            <a:off x="685800" y="4343400"/>
            <a:ext cx="5486400" cy="4114800"/>
          </a:xfrm>
          <a:prstGeom prst="rect">
            <a:avLst/>
          </a:prstGeom>
          <a:noFill/>
          <a:ln w="9525">
            <a:noFill/>
          </a:ln>
        </p:spPr>
        <p:txBody>
          <a:bodyPr wrap="square" lIns="91440" tIns="45720" rIns="91440" bIns="45720" anchor="t" anchorCtr="0"/>
          <a:p>
            <a:pPr marL="0" lvl="0" indent="0" algn="l" defTabSz="914400" rtl="0" eaLnBrk="0" fontAlgn="base" latinLnBrk="0" hangingPunct="0">
              <a:lnSpc>
                <a:spcPct val="100000"/>
              </a:lnSpc>
              <a:spcBef>
                <a:spcPct val="30000"/>
              </a:spcBef>
              <a:spcAft>
                <a:spcPct val="0"/>
              </a:spcAft>
              <a:buClrTx/>
              <a:buSzPct val="100000"/>
            </a:pPr>
            <a:r>
              <a:rPr lang="zh-CN" altLang="en-US" sz="1200" u="none">
                <a:solidFill>
                  <a:schemeClr val="tx1"/>
                </a:solidFill>
                <a:latin typeface="Arial" panose="020B0604020202020204" pitchFamily="34" charset="0"/>
                <a:ea typeface="宋体" panose="02010600030101010101" pitchFamily="2" charset="-122"/>
              </a:rPr>
              <a:t>用图标来展示出来</a:t>
            </a:r>
            <a:endParaRPr lang="zh-CN" altLang="en-US" sz="1200" u="none">
              <a:solidFill>
                <a:schemeClr val="tx1"/>
              </a:solidFill>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4.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6" Type="http://schemas.openxmlformats.org/officeDocument/2006/relationships/slideLayout" Target="../slideLayouts/slideLayout4.xml"/><Relationship Id="rId15" Type="http://schemas.openxmlformats.org/officeDocument/2006/relationships/image" Target="../media/image3.png"/><Relationship Id="rId14" Type="http://schemas.openxmlformats.org/officeDocument/2006/relationships/hyperlink" Target="https://staruml.io/" TargetMode="Externa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tags" Target="../tags/tag29.xml"/><Relationship Id="rId7" Type="http://schemas.openxmlformats.org/officeDocument/2006/relationships/tags" Target="../tags/tag28.xml"/><Relationship Id="rId6" Type="http://schemas.openxmlformats.org/officeDocument/2006/relationships/tags" Target="../tags/tag27.xml"/><Relationship Id="rId52" Type="http://schemas.openxmlformats.org/officeDocument/2006/relationships/slideLayout" Target="../slideLayouts/slideLayout4.xml"/><Relationship Id="rId51" Type="http://schemas.openxmlformats.org/officeDocument/2006/relationships/image" Target="../media/image3.png"/><Relationship Id="rId50" Type="http://schemas.openxmlformats.org/officeDocument/2006/relationships/tags" Target="../tags/tag71.xml"/><Relationship Id="rId5" Type="http://schemas.openxmlformats.org/officeDocument/2006/relationships/tags" Target="../tags/tag26.xml"/><Relationship Id="rId49" Type="http://schemas.openxmlformats.org/officeDocument/2006/relationships/tags" Target="../tags/tag70.xml"/><Relationship Id="rId48" Type="http://schemas.openxmlformats.org/officeDocument/2006/relationships/tags" Target="../tags/tag69.xml"/><Relationship Id="rId47" Type="http://schemas.openxmlformats.org/officeDocument/2006/relationships/tags" Target="../tags/tag68.xml"/><Relationship Id="rId46" Type="http://schemas.openxmlformats.org/officeDocument/2006/relationships/tags" Target="../tags/tag67.xml"/><Relationship Id="rId45" Type="http://schemas.openxmlformats.org/officeDocument/2006/relationships/tags" Target="../tags/tag66.xml"/><Relationship Id="rId44" Type="http://schemas.openxmlformats.org/officeDocument/2006/relationships/tags" Target="../tags/tag65.xml"/><Relationship Id="rId43" Type="http://schemas.openxmlformats.org/officeDocument/2006/relationships/tags" Target="../tags/tag64.xml"/><Relationship Id="rId42" Type="http://schemas.openxmlformats.org/officeDocument/2006/relationships/tags" Target="../tags/tag63.xml"/><Relationship Id="rId41" Type="http://schemas.openxmlformats.org/officeDocument/2006/relationships/tags" Target="../tags/tag62.xml"/><Relationship Id="rId40" Type="http://schemas.openxmlformats.org/officeDocument/2006/relationships/tags" Target="../tags/tag61.xml"/><Relationship Id="rId4" Type="http://schemas.openxmlformats.org/officeDocument/2006/relationships/tags" Target="../tags/tag25.xml"/><Relationship Id="rId39" Type="http://schemas.openxmlformats.org/officeDocument/2006/relationships/tags" Target="../tags/tag60.xml"/><Relationship Id="rId38" Type="http://schemas.openxmlformats.org/officeDocument/2006/relationships/tags" Target="../tags/tag59.xml"/><Relationship Id="rId37" Type="http://schemas.openxmlformats.org/officeDocument/2006/relationships/tags" Target="../tags/tag58.xml"/><Relationship Id="rId36" Type="http://schemas.openxmlformats.org/officeDocument/2006/relationships/tags" Target="../tags/tag57.xml"/><Relationship Id="rId35" Type="http://schemas.openxmlformats.org/officeDocument/2006/relationships/tags" Target="../tags/tag56.xml"/><Relationship Id="rId34" Type="http://schemas.openxmlformats.org/officeDocument/2006/relationships/tags" Target="../tags/tag55.xml"/><Relationship Id="rId33" Type="http://schemas.openxmlformats.org/officeDocument/2006/relationships/tags" Target="../tags/tag54.xml"/><Relationship Id="rId32" Type="http://schemas.openxmlformats.org/officeDocument/2006/relationships/tags" Target="../tags/tag53.xml"/><Relationship Id="rId31" Type="http://schemas.openxmlformats.org/officeDocument/2006/relationships/tags" Target="../tags/tag52.xml"/><Relationship Id="rId30" Type="http://schemas.openxmlformats.org/officeDocument/2006/relationships/tags" Target="../tags/tag51.xml"/><Relationship Id="rId3" Type="http://schemas.openxmlformats.org/officeDocument/2006/relationships/tags" Target="../tags/tag24.xml"/><Relationship Id="rId29" Type="http://schemas.openxmlformats.org/officeDocument/2006/relationships/tags" Target="../tags/tag50.xml"/><Relationship Id="rId28" Type="http://schemas.openxmlformats.org/officeDocument/2006/relationships/tags" Target="../tags/tag49.xml"/><Relationship Id="rId27" Type="http://schemas.openxmlformats.org/officeDocument/2006/relationships/tags" Target="../tags/tag48.xml"/><Relationship Id="rId26" Type="http://schemas.openxmlformats.org/officeDocument/2006/relationships/tags" Target="../tags/tag47.xml"/><Relationship Id="rId25" Type="http://schemas.openxmlformats.org/officeDocument/2006/relationships/tags" Target="../tags/tag46.xml"/><Relationship Id="rId24" Type="http://schemas.openxmlformats.org/officeDocument/2006/relationships/tags" Target="../tags/tag45.xml"/><Relationship Id="rId23" Type="http://schemas.openxmlformats.org/officeDocument/2006/relationships/tags" Target="../tags/tag44.xml"/><Relationship Id="rId22" Type="http://schemas.openxmlformats.org/officeDocument/2006/relationships/tags" Target="../tags/tag43.xml"/><Relationship Id="rId21" Type="http://schemas.openxmlformats.org/officeDocument/2006/relationships/tags" Target="../tags/tag42.xml"/><Relationship Id="rId20" Type="http://schemas.openxmlformats.org/officeDocument/2006/relationships/tags" Target="../tags/tag41.xml"/><Relationship Id="rId2" Type="http://schemas.openxmlformats.org/officeDocument/2006/relationships/tags" Target="../tags/tag23.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tags" Target="../tags/tag31.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4.xml"/><Relationship Id="rId5" Type="http://schemas.openxmlformats.org/officeDocument/2006/relationships/tags" Target="../tags/tag74.xml"/><Relationship Id="rId4" Type="http://schemas.openxmlformats.org/officeDocument/2006/relationships/image" Target="../media/image3.png"/><Relationship Id="rId3" Type="http://schemas.openxmlformats.org/officeDocument/2006/relationships/image" Target="../media/image16.png"/><Relationship Id="rId2" Type="http://schemas.openxmlformats.org/officeDocument/2006/relationships/tags" Target="../tags/tag73.xml"/><Relationship Id="rId1" Type="http://schemas.openxmlformats.org/officeDocument/2006/relationships/tags" Target="../tags/tag72.xml"/></Relationships>
</file>

<file path=ppt/slides/_rels/slide17.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0" Type="http://schemas.openxmlformats.org/officeDocument/2006/relationships/slideLayout" Target="../slideLayouts/slideLayout4.xml"/><Relationship Id="rId2" Type="http://schemas.openxmlformats.org/officeDocument/2006/relationships/tags" Target="../tags/tag76.xml"/><Relationship Id="rId19" Type="http://schemas.openxmlformats.org/officeDocument/2006/relationships/image" Target="../media/image3.png"/><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tags" Target="../tags/tag7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4.xml"/><Relationship Id="rId3" Type="http://schemas.openxmlformats.org/officeDocument/2006/relationships/image" Target="../media/image3.png"/><Relationship Id="rId2" Type="http://schemas.microsoft.com/office/2007/relationships/hdphoto" Target="../media/image2.wdp"/><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3.png"/><Relationship Id="rId7" Type="http://schemas.openxmlformats.org/officeDocument/2006/relationships/image" Target="../media/image25.jpeg"/><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s>
</file>

<file path=ppt/slides/_rels/slide27.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9" Type="http://schemas.openxmlformats.org/officeDocument/2006/relationships/notesSlide" Target="../notesSlides/notesSlide10.xml"/><Relationship Id="rId18" Type="http://schemas.openxmlformats.org/officeDocument/2006/relationships/slideLayout" Target="../slideLayouts/slideLayout4.xml"/><Relationship Id="rId17" Type="http://schemas.openxmlformats.org/officeDocument/2006/relationships/tags" Target="../tags/tag114.xml"/><Relationship Id="rId16" Type="http://schemas.openxmlformats.org/officeDocument/2006/relationships/image" Target="../media/image3.png"/><Relationship Id="rId15" Type="http://schemas.openxmlformats.org/officeDocument/2006/relationships/tags" Target="../tags/tag113.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99.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15.xml"/><Relationship Id="rId2" Type="http://schemas.openxmlformats.org/officeDocument/2006/relationships/image" Target="../media/image3.png"/><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32.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image" Target="../media/image35.jpeg"/></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image" Target="../media/image35.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3.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4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42.jpe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image" Target="../media/image43.jpeg"/></Relationships>
</file>

<file path=ppt/slides/_rels/slide52.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0" Type="http://schemas.openxmlformats.org/officeDocument/2006/relationships/slideLayout" Target="../slideLayouts/slideLayout4.xml"/><Relationship Id="rId2" Type="http://schemas.openxmlformats.org/officeDocument/2006/relationships/tags" Target="../tags/tag117.xml"/><Relationship Id="rId19" Type="http://schemas.openxmlformats.org/officeDocument/2006/relationships/image" Target="../media/image3.png"/><Relationship Id="rId18" Type="http://schemas.openxmlformats.org/officeDocument/2006/relationships/tags" Target="../tags/tag133.xml"/><Relationship Id="rId17" Type="http://schemas.openxmlformats.org/officeDocument/2006/relationships/tags" Target="../tags/tag132.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tags" Target="../tags/tag126.xml"/><Relationship Id="rId10" Type="http://schemas.openxmlformats.org/officeDocument/2006/relationships/tags" Target="../tags/tag125.xml"/><Relationship Id="rId1" Type="http://schemas.openxmlformats.org/officeDocument/2006/relationships/tags" Target="../tags/tag11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46.pn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49.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2" Type="http://schemas.openxmlformats.org/officeDocument/2006/relationships/slideLayout" Target="../slideLayouts/slideLayout4.xml"/><Relationship Id="rId11" Type="http://schemas.openxmlformats.org/officeDocument/2006/relationships/image" Target="../media/image3.png"/><Relationship Id="rId10" Type="http://schemas.openxmlformats.org/officeDocument/2006/relationships/tags" Target="../tags/tag9.xml"/><Relationship Id="rId1"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62.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4" Type="http://schemas.openxmlformats.org/officeDocument/2006/relationships/slideLayout" Target="../slideLayouts/slideLayout4.xml"/><Relationship Id="rId23" Type="http://schemas.openxmlformats.org/officeDocument/2006/relationships/image" Target="../media/image3.png"/><Relationship Id="rId22" Type="http://schemas.openxmlformats.org/officeDocument/2006/relationships/tags" Target="../tags/tag154.xml"/><Relationship Id="rId21" Type="http://schemas.openxmlformats.org/officeDocument/2006/relationships/tags" Target="../tags/tag153.xml"/><Relationship Id="rId20" Type="http://schemas.openxmlformats.org/officeDocument/2006/relationships/tags" Target="../tags/tag152.xml"/><Relationship Id="rId2" Type="http://schemas.openxmlformats.org/officeDocument/2006/relationships/image" Target="../media/image50.jpeg"/><Relationship Id="rId19" Type="http://schemas.openxmlformats.org/officeDocument/2006/relationships/tags" Target="../tags/tag151.xml"/><Relationship Id="rId18" Type="http://schemas.openxmlformats.org/officeDocument/2006/relationships/tags" Target="../tags/tag150.xml"/><Relationship Id="rId17" Type="http://schemas.openxmlformats.org/officeDocument/2006/relationships/tags" Target="../tags/tag149.xml"/><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51.png"/></Relationships>
</file>

<file path=ppt/slides/_rels/slide6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54.png"/></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67.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tags" Target="../tags/tag161.xml"/><Relationship Id="rId7" Type="http://schemas.openxmlformats.org/officeDocument/2006/relationships/tags" Target="../tags/tag160.xml"/><Relationship Id="rId6" Type="http://schemas.openxmlformats.org/officeDocument/2006/relationships/tags" Target="../tags/tag159.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image" Target="../media/image55.jpeg"/><Relationship Id="rId23" Type="http://schemas.openxmlformats.org/officeDocument/2006/relationships/slideLayout" Target="../slideLayouts/slideLayout4.xml"/><Relationship Id="rId22" Type="http://schemas.openxmlformats.org/officeDocument/2006/relationships/tags" Target="../tags/tag174.xml"/><Relationship Id="rId21" Type="http://schemas.openxmlformats.org/officeDocument/2006/relationships/image" Target="../media/image3.png"/><Relationship Id="rId20" Type="http://schemas.openxmlformats.org/officeDocument/2006/relationships/tags" Target="../tags/tag173.xml"/><Relationship Id="rId2" Type="http://schemas.openxmlformats.org/officeDocument/2006/relationships/tags" Target="../tags/tag156.xml"/><Relationship Id="rId19" Type="http://schemas.openxmlformats.org/officeDocument/2006/relationships/tags" Target="../tags/tag172.xml"/><Relationship Id="rId18" Type="http://schemas.openxmlformats.org/officeDocument/2006/relationships/tags" Target="../tags/tag171.xml"/><Relationship Id="rId17" Type="http://schemas.openxmlformats.org/officeDocument/2006/relationships/tags" Target="../tags/tag170.xml"/><Relationship Id="rId16" Type="http://schemas.openxmlformats.org/officeDocument/2006/relationships/tags" Target="../tags/tag169.xml"/><Relationship Id="rId15" Type="http://schemas.openxmlformats.org/officeDocument/2006/relationships/tags" Target="../tags/tag168.xml"/><Relationship Id="rId14" Type="http://schemas.openxmlformats.org/officeDocument/2006/relationships/tags" Target="../tags/tag167.xml"/><Relationship Id="rId13" Type="http://schemas.openxmlformats.org/officeDocument/2006/relationships/tags" Target="../tags/tag166.xml"/><Relationship Id="rId12" Type="http://schemas.openxmlformats.org/officeDocument/2006/relationships/tags" Target="../tags/tag165.xml"/><Relationship Id="rId11" Type="http://schemas.openxmlformats.org/officeDocument/2006/relationships/tags" Target="../tags/tag164.xml"/><Relationship Id="rId10" Type="http://schemas.openxmlformats.org/officeDocument/2006/relationships/tags" Target="../tags/tag163.xml"/><Relationship Id="rId1" Type="http://schemas.openxmlformats.org/officeDocument/2006/relationships/tags" Target="../tags/tag155.xml"/></Relationships>
</file>

<file path=ppt/slides/_rels/slide68.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tags" Target="../tags/tag178.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58.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image" Target="../media/image56.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4.png"/></Relationships>
</file>

<file path=ppt/slides/_rels/slide77.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tags" Target="../tags/tag181.xml"/><Relationship Id="rId21" Type="http://schemas.openxmlformats.org/officeDocument/2006/relationships/slideLayout" Target="../slideLayouts/slideLayout4.xml"/><Relationship Id="rId20" Type="http://schemas.openxmlformats.org/officeDocument/2006/relationships/image" Target="../media/image3.png"/><Relationship Id="rId2" Type="http://schemas.openxmlformats.org/officeDocument/2006/relationships/tags" Target="../tags/tag180.xml"/><Relationship Id="rId19" Type="http://schemas.openxmlformats.org/officeDocument/2006/relationships/tags" Target="../tags/tag197.xml"/><Relationship Id="rId18" Type="http://schemas.openxmlformats.org/officeDocument/2006/relationships/tags" Target="../tags/tag196.xml"/><Relationship Id="rId17" Type="http://schemas.openxmlformats.org/officeDocument/2006/relationships/tags" Target="../tags/tag195.xml"/><Relationship Id="rId16" Type="http://schemas.openxmlformats.org/officeDocument/2006/relationships/tags" Target="../tags/tag194.xml"/><Relationship Id="rId15" Type="http://schemas.openxmlformats.org/officeDocument/2006/relationships/tags" Target="../tags/tag193.xml"/><Relationship Id="rId14" Type="http://schemas.openxmlformats.org/officeDocument/2006/relationships/tags" Target="../tags/tag192.xml"/><Relationship Id="rId13" Type="http://schemas.openxmlformats.org/officeDocument/2006/relationships/tags" Target="../tags/tag191.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tags" Target="../tags/tag179.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3.png"/></Relationships>
</file>

<file path=ppt/slides/_rels/slide79.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2" Type="http://schemas.openxmlformats.org/officeDocument/2006/relationships/slideLayout" Target="../slideLayouts/slideLayout4.xml"/><Relationship Id="rId21" Type="http://schemas.openxmlformats.org/officeDocument/2006/relationships/image" Target="../media/image3.png"/><Relationship Id="rId20" Type="http://schemas.openxmlformats.org/officeDocument/2006/relationships/tags" Target="../tags/tag217.xml"/><Relationship Id="rId2" Type="http://schemas.openxmlformats.org/officeDocument/2006/relationships/tags" Target="../tags/tag199.xml"/><Relationship Id="rId19" Type="http://schemas.openxmlformats.org/officeDocument/2006/relationships/tags" Target="../tags/tag216.xml"/><Relationship Id="rId18" Type="http://schemas.openxmlformats.org/officeDocument/2006/relationships/tags" Target="../tags/tag215.xml"/><Relationship Id="rId17" Type="http://schemas.openxmlformats.org/officeDocument/2006/relationships/tags" Target="../tags/tag214.xml"/><Relationship Id="rId16" Type="http://schemas.openxmlformats.org/officeDocument/2006/relationships/tags" Target="../tags/tag213.xml"/><Relationship Id="rId15" Type="http://schemas.openxmlformats.org/officeDocument/2006/relationships/tags" Target="../tags/tag212.xml"/><Relationship Id="rId14" Type="http://schemas.openxmlformats.org/officeDocument/2006/relationships/tags" Target="../tags/tag211.xml"/><Relationship Id="rId13" Type="http://schemas.openxmlformats.org/officeDocument/2006/relationships/tags" Target="../tags/tag210.xml"/><Relationship Id="rId12" Type="http://schemas.openxmlformats.org/officeDocument/2006/relationships/tags" Target="../tags/tag209.xml"/><Relationship Id="rId11" Type="http://schemas.openxmlformats.org/officeDocument/2006/relationships/tags" Target="../tags/tag208.xml"/><Relationship Id="rId10" Type="http://schemas.openxmlformats.org/officeDocument/2006/relationships/tags" Target="../tags/tag207.xml"/><Relationship Id="rId1" Type="http://schemas.openxmlformats.org/officeDocument/2006/relationships/tags" Target="../tags/tag198.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11.jpeg"/></Relationships>
</file>

<file path=ppt/slides/_rels/slide8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xml"/><Relationship Id="rId3" Type="http://schemas.openxmlformats.org/officeDocument/2006/relationships/image" Target="../media/image60.jpeg"/><Relationship Id="rId2" Type="http://schemas.microsoft.com/office/2007/relationships/hdphoto" Target="../media/image2.wdp"/><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artisticPhotocopy trans="30000" detail="2"/>
                    </a14:imgEffect>
                  </a14:imgLayer>
                </a14:imgProps>
              </a:ext>
            </a:extLst>
          </a:blip>
          <a:stretch>
            <a:fillRect/>
          </a:stretch>
        </p:blipFill>
        <p:spPr>
          <a:xfrm>
            <a:off x="3551668" y="516974"/>
            <a:ext cx="5088662" cy="5088662"/>
          </a:xfrm>
          <a:prstGeom prst="rect">
            <a:avLst/>
          </a:prstGeom>
        </p:spPr>
      </p:pic>
      <p:sp>
        <p:nvSpPr>
          <p:cNvPr id="3" name="圆角矩形 2"/>
          <p:cNvSpPr/>
          <p:nvPr/>
        </p:nvSpPr>
        <p:spPr>
          <a:xfrm rot="2700000">
            <a:off x="-1024117" y="-3960273"/>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3786" y="-1710096"/>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0" name="圆角矩形 9"/>
          <p:cNvSpPr/>
          <p:nvPr/>
        </p:nvSpPr>
        <p:spPr>
          <a:xfrm rot="2700000">
            <a:off x="385338" y="-2233874"/>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0" name="圆角矩形 19"/>
          <p:cNvSpPr/>
          <p:nvPr/>
        </p:nvSpPr>
        <p:spPr>
          <a:xfrm rot="2700000">
            <a:off x="1686315" y="5629965"/>
            <a:ext cx="3223039" cy="322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圆角矩形 7"/>
          <p:cNvSpPr/>
          <p:nvPr/>
        </p:nvSpPr>
        <p:spPr>
          <a:xfrm rot="2700000">
            <a:off x="334067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7" name="平行四边形 6"/>
          <p:cNvSpPr/>
          <p:nvPr/>
        </p:nvSpPr>
        <p:spPr>
          <a:xfrm>
            <a:off x="4537235" y="6359236"/>
            <a:ext cx="6785264"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7" name="文本框 26"/>
          <p:cNvSpPr txBox="1"/>
          <p:nvPr/>
        </p:nvSpPr>
        <p:spPr>
          <a:xfrm>
            <a:off x="8218984" y="5218172"/>
            <a:ext cx="3262773" cy="369332"/>
          </a:xfrm>
          <a:prstGeom prst="rect">
            <a:avLst/>
          </a:prstGeom>
          <a:noFill/>
        </p:spPr>
        <p:txBody>
          <a:bodyPr wrap="square" rtlCol="0">
            <a:spAutoFit/>
          </a:bodyPr>
          <a:lstStyle/>
          <a:p>
            <a:pPr algn="ctr"/>
            <a:r>
              <a:rPr kumimoji="1" lang="zh-CN" altLang="en-US"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rPr>
              <a:t>姓名      职称</a:t>
            </a:r>
            <a:endParaRPr kumimoji="1" lang="zh-CN" altLang="en-US"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8" name="文本框 27"/>
          <p:cNvSpPr txBox="1"/>
          <p:nvPr/>
        </p:nvSpPr>
        <p:spPr>
          <a:xfrm>
            <a:off x="0" y="2343428"/>
            <a:ext cx="12191999" cy="2306955"/>
          </a:xfrm>
          <a:prstGeom prst="rect">
            <a:avLst/>
          </a:prstGeom>
          <a:noFill/>
        </p:spPr>
        <p:txBody>
          <a:bodyPr wrap="square" rtlCol="0">
            <a:spAutoFit/>
          </a:bodyPr>
          <a:lstStyle/>
          <a:p>
            <a:pPr algn="ctr"/>
            <a:r>
              <a:rPr kumimoji="1" lang="zh-CN" altLang="en-US" sz="4800" b="1">
                <a:solidFill>
                  <a:schemeClr val="tx1">
                    <a:lumMod val="75000"/>
                    <a:lumOff val="25000"/>
                  </a:schemeClr>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崇明区计算机程序设计员（</a:t>
            </a:r>
            <a:r>
              <a:rPr kumimoji="1" lang="zh-CN" altLang="en-US" sz="4800" b="1" dirty="0">
                <a:solidFill>
                  <a:schemeClr val="tx1">
                    <a:lumMod val="75000"/>
                    <a:lumOff val="25000"/>
                  </a:schemeClr>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三级）</a:t>
            </a:r>
            <a:endParaRPr kumimoji="1" lang="zh-CN" altLang="en-US" sz="4800" b="1" dirty="0">
              <a:solidFill>
                <a:schemeClr val="tx1">
                  <a:lumMod val="75000"/>
                  <a:lumOff val="25000"/>
                </a:schemeClr>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a:p>
            <a:pPr algn="ctr"/>
            <a:endParaRPr kumimoji="1" lang="zh-CN" altLang="en-US" sz="4800" b="1" dirty="0">
              <a:solidFill>
                <a:schemeClr val="tx1">
                  <a:lumMod val="75000"/>
                  <a:lumOff val="25000"/>
                </a:schemeClr>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a:p>
            <a:pPr algn="ctr"/>
            <a:r>
              <a:rPr kumimoji="1" lang="zh-CN" altLang="en-US" sz="4800" b="1" dirty="0">
                <a:solidFill>
                  <a:schemeClr val="tx1">
                    <a:lumMod val="75000"/>
                    <a:lumOff val="25000"/>
                  </a:schemeClr>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竞赛赛前培训班</a:t>
            </a:r>
            <a:endParaRPr kumimoji="1" lang="zh-CN" altLang="en-US" sz="4800" b="1" dirty="0">
              <a:solidFill>
                <a:schemeClr val="tx1">
                  <a:lumMod val="75000"/>
                  <a:lumOff val="25000"/>
                </a:schemeClr>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4" name="图片 13"/>
          <p:cNvPicPr>
            <a:picLocks noChangeAspect="1"/>
          </p:cNvPicPr>
          <p:nvPr/>
        </p:nvPicPr>
        <p:blipFill>
          <a:blip r:embed="rId3"/>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split orient="vert"/>
      </p:transition>
    </mc:Choice>
    <mc:Fallback>
      <p:transition spd="slow" advTm="3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15756" y="2976816"/>
            <a:ext cx="2043577" cy="266384"/>
          </a:xfrm>
          <a:custGeom>
            <a:avLst/>
            <a:gdLst/>
            <a:ahLst/>
            <a:cxnLst/>
            <a:rect l="l" t="t" r="r" b="b"/>
            <a:pathLst>
              <a:path w="7631" h="997">
                <a:moveTo>
                  <a:pt x="0" y="374"/>
                </a:moveTo>
                <a:lnTo>
                  <a:pt x="6883" y="374"/>
                </a:lnTo>
                <a:lnTo>
                  <a:pt x="6765" y="0"/>
                </a:lnTo>
                <a:lnTo>
                  <a:pt x="7631" y="498"/>
                </a:lnTo>
                <a:lnTo>
                  <a:pt x="6765" y="997"/>
                </a:lnTo>
                <a:lnTo>
                  <a:pt x="6883" y="622"/>
                </a:lnTo>
                <a:lnTo>
                  <a:pt x="0" y="622"/>
                </a:lnTo>
                <a:lnTo>
                  <a:pt x="0" y="374"/>
                </a:lnTo>
                <a:close/>
              </a:path>
            </a:pathLst>
          </a:custGeom>
          <a:solidFill>
            <a:schemeClr val="accent1">
              <a:alpha val="100000"/>
            </a:schemeClr>
          </a:solidFill>
        </p:spPr>
      </p:sp>
      <p:sp>
        <p:nvSpPr>
          <p:cNvPr id="3" name="Freeform 3"/>
          <p:cNvSpPr/>
          <p:nvPr/>
        </p:nvSpPr>
        <p:spPr>
          <a:xfrm>
            <a:off x="2215756" y="4343931"/>
            <a:ext cx="2043577" cy="268329"/>
          </a:xfrm>
          <a:custGeom>
            <a:avLst/>
            <a:gdLst/>
            <a:ahLst/>
            <a:cxnLst/>
            <a:rect l="l" t="t" r="r" b="b"/>
            <a:pathLst>
              <a:path w="7631" h="997">
                <a:moveTo>
                  <a:pt x="6883" y="375"/>
                </a:moveTo>
                <a:lnTo>
                  <a:pt x="6765" y="0"/>
                </a:lnTo>
                <a:lnTo>
                  <a:pt x="7631" y="499"/>
                </a:lnTo>
                <a:lnTo>
                  <a:pt x="6765" y="997"/>
                </a:lnTo>
                <a:lnTo>
                  <a:pt x="6883" y="623"/>
                </a:lnTo>
                <a:lnTo>
                  <a:pt x="0" y="623"/>
                </a:lnTo>
                <a:lnTo>
                  <a:pt x="0" y="375"/>
                </a:lnTo>
                <a:lnTo>
                  <a:pt x="6883" y="375"/>
                </a:lnTo>
                <a:close/>
              </a:path>
            </a:pathLst>
          </a:custGeom>
          <a:solidFill>
            <a:schemeClr val="accent1">
              <a:alpha val="100000"/>
            </a:schemeClr>
          </a:solidFill>
        </p:spPr>
      </p:sp>
      <p:grpSp>
        <p:nvGrpSpPr>
          <p:cNvPr id="4" name="Group 4"/>
          <p:cNvGrpSpPr/>
          <p:nvPr/>
        </p:nvGrpSpPr>
        <p:grpSpPr>
          <a:xfrm rot="0">
            <a:off x="2215756" y="1566343"/>
            <a:ext cx="2043574" cy="4455417"/>
            <a:chOff x="2215756" y="1566343"/>
            <a:chExt cx="2043574" cy="4455417"/>
          </a:xfrm>
        </p:grpSpPr>
        <p:sp>
          <p:nvSpPr>
            <p:cNvPr id="5" name="Freeform 5"/>
            <p:cNvSpPr/>
            <p:nvPr/>
          </p:nvSpPr>
          <p:spPr>
            <a:xfrm>
              <a:off x="2215756" y="1789944"/>
              <a:ext cx="178886" cy="1425253"/>
            </a:xfrm>
            <a:custGeom>
              <a:avLst/>
              <a:gdLst/>
              <a:ahLst/>
              <a:cxnLst/>
              <a:rect l="l" t="t" r="r" b="b"/>
              <a:pathLst>
                <a:path w="669" h="5308">
                  <a:moveTo>
                    <a:pt x="669" y="182"/>
                  </a:moveTo>
                  <a:cubicBezTo>
                    <a:pt x="415" y="431"/>
                    <a:pt x="256" y="778"/>
                    <a:pt x="256" y="1160"/>
                  </a:cubicBezTo>
                  <a:lnTo>
                    <a:pt x="256" y="5308"/>
                  </a:lnTo>
                  <a:lnTo>
                    <a:pt x="0" y="5308"/>
                  </a:lnTo>
                  <a:lnTo>
                    <a:pt x="0" y="1148"/>
                  </a:lnTo>
                  <a:cubicBezTo>
                    <a:pt x="0" y="699"/>
                    <a:pt x="187" y="292"/>
                    <a:pt x="486" y="0"/>
                  </a:cubicBezTo>
                  <a:lnTo>
                    <a:pt x="669" y="182"/>
                  </a:lnTo>
                  <a:close/>
                </a:path>
              </a:pathLst>
            </a:custGeom>
            <a:solidFill>
              <a:schemeClr val="accent1">
                <a:alpha val="100000"/>
              </a:schemeClr>
            </a:solidFill>
          </p:spPr>
        </p:sp>
        <p:sp>
          <p:nvSpPr>
            <p:cNvPr id="6" name="Freeform 6"/>
            <p:cNvSpPr/>
            <p:nvPr/>
          </p:nvSpPr>
          <p:spPr>
            <a:xfrm>
              <a:off x="2346029" y="1566343"/>
              <a:ext cx="1913301" cy="272217"/>
            </a:xfrm>
            <a:custGeom>
              <a:avLst/>
              <a:gdLst/>
              <a:ahLst/>
              <a:cxnLst/>
              <a:rect l="l" t="t" r="r" b="b"/>
              <a:pathLst>
                <a:path w="7145" h="1015">
                  <a:moveTo>
                    <a:pt x="6397" y="375"/>
                  </a:moveTo>
                  <a:lnTo>
                    <a:pt x="6279" y="0"/>
                  </a:lnTo>
                  <a:lnTo>
                    <a:pt x="7145" y="499"/>
                  </a:lnTo>
                  <a:lnTo>
                    <a:pt x="6279" y="997"/>
                  </a:lnTo>
                  <a:lnTo>
                    <a:pt x="6397" y="623"/>
                  </a:lnTo>
                  <a:lnTo>
                    <a:pt x="1140" y="623"/>
                  </a:lnTo>
                  <a:cubicBezTo>
                    <a:pt x="769" y="623"/>
                    <a:pt x="430" y="773"/>
                    <a:pt x="183" y="1015"/>
                  </a:cubicBezTo>
                  <a:lnTo>
                    <a:pt x="0" y="833"/>
                  </a:lnTo>
                  <a:cubicBezTo>
                    <a:pt x="290" y="550"/>
                    <a:pt x="686" y="375"/>
                    <a:pt x="1120" y="375"/>
                  </a:cubicBezTo>
                  <a:lnTo>
                    <a:pt x="6397" y="375"/>
                  </a:lnTo>
                  <a:close/>
                </a:path>
              </a:pathLst>
            </a:custGeom>
            <a:solidFill>
              <a:schemeClr val="accent1">
                <a:alpha val="100000"/>
              </a:schemeClr>
            </a:solidFill>
          </p:spPr>
        </p:sp>
        <p:sp>
          <p:nvSpPr>
            <p:cNvPr id="7" name="Freeform 7"/>
            <p:cNvSpPr/>
            <p:nvPr/>
          </p:nvSpPr>
          <p:spPr>
            <a:xfrm>
              <a:off x="2215756" y="4372893"/>
              <a:ext cx="178886" cy="1425253"/>
            </a:xfrm>
            <a:custGeom>
              <a:avLst/>
              <a:gdLst/>
              <a:ahLst/>
              <a:cxnLst/>
              <a:rect l="l" t="t" r="r" b="b"/>
              <a:pathLst>
                <a:path w="669" h="5309">
                  <a:moveTo>
                    <a:pt x="256" y="0"/>
                  </a:moveTo>
                  <a:lnTo>
                    <a:pt x="256" y="4149"/>
                  </a:lnTo>
                  <a:cubicBezTo>
                    <a:pt x="256" y="4531"/>
                    <a:pt x="415" y="4878"/>
                    <a:pt x="669" y="5127"/>
                  </a:cubicBezTo>
                  <a:lnTo>
                    <a:pt x="486" y="5309"/>
                  </a:lnTo>
                  <a:cubicBezTo>
                    <a:pt x="187" y="5017"/>
                    <a:pt x="0" y="4610"/>
                    <a:pt x="0" y="4161"/>
                  </a:cubicBezTo>
                  <a:lnTo>
                    <a:pt x="0" y="0"/>
                  </a:lnTo>
                  <a:lnTo>
                    <a:pt x="256" y="0"/>
                  </a:lnTo>
                  <a:close/>
                </a:path>
              </a:pathLst>
            </a:custGeom>
            <a:solidFill>
              <a:schemeClr val="accent1">
                <a:alpha val="100000"/>
              </a:schemeClr>
            </a:solidFill>
          </p:spPr>
        </p:sp>
        <p:sp>
          <p:nvSpPr>
            <p:cNvPr id="8" name="Freeform 8"/>
            <p:cNvSpPr/>
            <p:nvPr/>
          </p:nvSpPr>
          <p:spPr>
            <a:xfrm>
              <a:off x="2346029" y="5747599"/>
              <a:ext cx="1913301" cy="274161"/>
            </a:xfrm>
            <a:custGeom>
              <a:avLst/>
              <a:gdLst/>
              <a:ahLst/>
              <a:cxnLst/>
              <a:rect l="l" t="t" r="r" b="b"/>
              <a:pathLst>
                <a:path w="7145" h="1015">
                  <a:moveTo>
                    <a:pt x="6397" y="392"/>
                  </a:moveTo>
                  <a:lnTo>
                    <a:pt x="6279" y="18"/>
                  </a:lnTo>
                  <a:lnTo>
                    <a:pt x="7145" y="516"/>
                  </a:lnTo>
                  <a:lnTo>
                    <a:pt x="6279" y="1015"/>
                  </a:lnTo>
                  <a:lnTo>
                    <a:pt x="6397" y="640"/>
                  </a:lnTo>
                  <a:lnTo>
                    <a:pt x="1120" y="640"/>
                  </a:lnTo>
                  <a:cubicBezTo>
                    <a:pt x="686" y="640"/>
                    <a:pt x="290" y="465"/>
                    <a:pt x="0" y="182"/>
                  </a:cubicBezTo>
                  <a:lnTo>
                    <a:pt x="183" y="0"/>
                  </a:lnTo>
                  <a:cubicBezTo>
                    <a:pt x="430" y="242"/>
                    <a:pt x="769" y="392"/>
                    <a:pt x="1140" y="392"/>
                  </a:cubicBezTo>
                  <a:lnTo>
                    <a:pt x="6397" y="392"/>
                  </a:lnTo>
                  <a:close/>
                </a:path>
              </a:pathLst>
            </a:custGeom>
            <a:solidFill>
              <a:schemeClr val="accent1">
                <a:alpha val="100000"/>
              </a:schemeClr>
            </a:solidFill>
          </p:spPr>
        </p:sp>
      </p:grpSp>
      <p:sp>
        <p:nvSpPr>
          <p:cNvPr id="9" name="AutoShape 9"/>
          <p:cNvSpPr/>
          <p:nvPr/>
        </p:nvSpPr>
        <p:spPr>
          <a:xfrm>
            <a:off x="1171292" y="2749588"/>
            <a:ext cx="2088928" cy="2088928"/>
          </a:xfrm>
          <a:prstGeom prst="ellipse">
            <a:avLst/>
          </a:prstGeom>
          <a:solidFill>
            <a:schemeClr val="accent1">
              <a:lumMod val="40000"/>
              <a:lumOff val="60000"/>
              <a:alpha val="100000"/>
            </a:schemeClr>
          </a:solidFill>
        </p:spPr>
      </p:sp>
      <p:grpSp>
        <p:nvGrpSpPr>
          <p:cNvPr id="10" name="Group 10"/>
          <p:cNvGrpSpPr/>
          <p:nvPr/>
        </p:nvGrpSpPr>
        <p:grpSpPr>
          <a:xfrm rot="0">
            <a:off x="1797656" y="3303419"/>
            <a:ext cx="931450" cy="924116"/>
            <a:chOff x="1797656" y="3303419"/>
            <a:chExt cx="931450" cy="924116"/>
          </a:xfrm>
        </p:grpSpPr>
        <p:sp>
          <p:nvSpPr>
            <p:cNvPr id="11" name="Freeform 11"/>
            <p:cNvSpPr/>
            <p:nvPr/>
          </p:nvSpPr>
          <p:spPr>
            <a:xfrm>
              <a:off x="1978060" y="3564785"/>
              <a:ext cx="482346" cy="478631"/>
            </a:xfrm>
            <a:custGeom>
              <a:avLst/>
              <a:gdLst/>
              <a:ahLst/>
              <a:cxnLst/>
              <a:rect l="l" t="t" r="r" b="b"/>
              <a:pathLst>
                <a:path w="55" h="55">
                  <a:moveTo>
                    <a:pt x="47" y="27"/>
                  </a:moveTo>
                  <a:cubicBezTo>
                    <a:pt x="47" y="38"/>
                    <a:pt x="38" y="46"/>
                    <a:pt x="28" y="46"/>
                  </a:cubicBezTo>
                  <a:cubicBezTo>
                    <a:pt x="18" y="46"/>
                    <a:pt x="9" y="38"/>
                    <a:pt x="9" y="27"/>
                  </a:cubicBezTo>
                  <a:cubicBezTo>
                    <a:pt x="9" y="17"/>
                    <a:pt x="18" y="9"/>
                    <a:pt x="28" y="9"/>
                  </a:cubicBezTo>
                  <a:cubicBezTo>
                    <a:pt x="31" y="9"/>
                    <a:pt x="35" y="10"/>
                    <a:pt x="38" y="11"/>
                  </a:cubicBezTo>
                  <a:cubicBezTo>
                    <a:pt x="44" y="5"/>
                    <a:pt x="44" y="5"/>
                    <a:pt x="44" y="5"/>
                  </a:cubicBezTo>
                  <a:cubicBezTo>
                    <a:pt x="39" y="2"/>
                    <a:pt x="34" y="0"/>
                    <a:pt x="28" y="0"/>
                  </a:cubicBezTo>
                  <a:cubicBezTo>
                    <a:pt x="13" y="0"/>
                    <a:pt x="0" y="12"/>
                    <a:pt x="0" y="27"/>
                  </a:cubicBezTo>
                  <a:cubicBezTo>
                    <a:pt x="0" y="43"/>
                    <a:pt x="13" y="55"/>
                    <a:pt x="28" y="55"/>
                  </a:cubicBezTo>
                  <a:cubicBezTo>
                    <a:pt x="43" y="55"/>
                    <a:pt x="55" y="43"/>
                    <a:pt x="55" y="27"/>
                  </a:cubicBezTo>
                  <a:cubicBezTo>
                    <a:pt x="55" y="21"/>
                    <a:pt x="53" y="16"/>
                    <a:pt x="50" y="11"/>
                  </a:cubicBezTo>
                  <a:cubicBezTo>
                    <a:pt x="44" y="18"/>
                    <a:pt x="44" y="18"/>
                    <a:pt x="44" y="18"/>
                  </a:cubicBezTo>
                  <a:cubicBezTo>
                    <a:pt x="46" y="21"/>
                    <a:pt x="47" y="24"/>
                    <a:pt x="47" y="27"/>
                  </a:cubicBezTo>
                  <a:close/>
                </a:path>
              </a:pathLst>
            </a:custGeom>
            <a:solidFill>
              <a:schemeClr val="accent1">
                <a:alpha val="100000"/>
              </a:schemeClr>
            </a:solidFill>
          </p:spPr>
        </p:sp>
        <p:sp>
          <p:nvSpPr>
            <p:cNvPr id="12" name="Freeform 12"/>
            <p:cNvSpPr/>
            <p:nvPr/>
          </p:nvSpPr>
          <p:spPr>
            <a:xfrm>
              <a:off x="2147414" y="3730520"/>
              <a:ext cx="154591" cy="147257"/>
            </a:xfrm>
            <a:custGeom>
              <a:avLst/>
              <a:gdLst/>
              <a:ahLst/>
              <a:cxnLst/>
              <a:rect l="l" t="t" r="r" b="b"/>
              <a:pathLst>
                <a:path w="18" h="17">
                  <a:moveTo>
                    <a:pt x="12" y="0"/>
                  </a:moveTo>
                  <a:cubicBezTo>
                    <a:pt x="11" y="0"/>
                    <a:pt x="10" y="0"/>
                    <a:pt x="9" y="0"/>
                  </a:cubicBezTo>
                  <a:cubicBezTo>
                    <a:pt x="4" y="0"/>
                    <a:pt x="0" y="4"/>
                    <a:pt x="0" y="8"/>
                  </a:cubicBezTo>
                  <a:cubicBezTo>
                    <a:pt x="0" y="13"/>
                    <a:pt x="4" y="17"/>
                    <a:pt x="9" y="17"/>
                  </a:cubicBezTo>
                  <a:cubicBezTo>
                    <a:pt x="14" y="17"/>
                    <a:pt x="18" y="13"/>
                    <a:pt x="18" y="8"/>
                  </a:cubicBezTo>
                  <a:cubicBezTo>
                    <a:pt x="18" y="7"/>
                    <a:pt x="17" y="6"/>
                    <a:pt x="17" y="5"/>
                  </a:cubicBezTo>
                  <a:cubicBezTo>
                    <a:pt x="9" y="9"/>
                    <a:pt x="9" y="9"/>
                    <a:pt x="9" y="9"/>
                  </a:cubicBezTo>
                  <a:lnTo>
                    <a:pt x="12" y="0"/>
                  </a:lnTo>
                  <a:close/>
                </a:path>
              </a:pathLst>
            </a:custGeom>
            <a:solidFill>
              <a:schemeClr val="accent1">
                <a:alpha val="100000"/>
              </a:schemeClr>
            </a:solidFill>
          </p:spPr>
        </p:sp>
        <p:sp>
          <p:nvSpPr>
            <p:cNvPr id="13" name="Freeform 13"/>
            <p:cNvSpPr/>
            <p:nvPr/>
          </p:nvSpPr>
          <p:spPr>
            <a:xfrm>
              <a:off x="1797656" y="3380762"/>
              <a:ext cx="854202" cy="846773"/>
            </a:xfrm>
            <a:custGeom>
              <a:avLst/>
              <a:gdLst/>
              <a:ahLst/>
              <a:cxnLst/>
              <a:rect l="l" t="t" r="r" b="b"/>
              <a:pathLst>
                <a:path w="98" h="97">
                  <a:moveTo>
                    <a:pt x="82" y="22"/>
                  </a:moveTo>
                  <a:cubicBezTo>
                    <a:pt x="80" y="23"/>
                    <a:pt x="80" y="23"/>
                    <a:pt x="80" y="23"/>
                  </a:cubicBezTo>
                  <a:cubicBezTo>
                    <a:pt x="86" y="30"/>
                    <a:pt x="89" y="39"/>
                    <a:pt x="89" y="48"/>
                  </a:cubicBezTo>
                  <a:cubicBezTo>
                    <a:pt x="89" y="71"/>
                    <a:pt x="71" y="88"/>
                    <a:pt x="49" y="88"/>
                  </a:cubicBezTo>
                  <a:cubicBezTo>
                    <a:pt x="27" y="88"/>
                    <a:pt x="9" y="71"/>
                    <a:pt x="9" y="48"/>
                  </a:cubicBezTo>
                  <a:cubicBezTo>
                    <a:pt x="9" y="26"/>
                    <a:pt x="27" y="8"/>
                    <a:pt x="49" y="8"/>
                  </a:cubicBezTo>
                  <a:cubicBezTo>
                    <a:pt x="58" y="8"/>
                    <a:pt x="67" y="12"/>
                    <a:pt x="74" y="17"/>
                  </a:cubicBezTo>
                  <a:cubicBezTo>
                    <a:pt x="76" y="15"/>
                    <a:pt x="76" y="15"/>
                    <a:pt x="76" y="15"/>
                  </a:cubicBezTo>
                  <a:cubicBezTo>
                    <a:pt x="76" y="8"/>
                    <a:pt x="76" y="8"/>
                    <a:pt x="76" y="8"/>
                  </a:cubicBezTo>
                  <a:cubicBezTo>
                    <a:pt x="68" y="3"/>
                    <a:pt x="59" y="0"/>
                    <a:pt x="49" y="0"/>
                  </a:cubicBezTo>
                  <a:cubicBezTo>
                    <a:pt x="22" y="0"/>
                    <a:pt x="0" y="22"/>
                    <a:pt x="0" y="48"/>
                  </a:cubicBezTo>
                  <a:cubicBezTo>
                    <a:pt x="0" y="75"/>
                    <a:pt x="22" y="97"/>
                    <a:pt x="49" y="97"/>
                  </a:cubicBezTo>
                  <a:cubicBezTo>
                    <a:pt x="76" y="97"/>
                    <a:pt x="98" y="75"/>
                    <a:pt x="98" y="48"/>
                  </a:cubicBezTo>
                  <a:cubicBezTo>
                    <a:pt x="98" y="38"/>
                    <a:pt x="95" y="29"/>
                    <a:pt x="89" y="21"/>
                  </a:cubicBezTo>
                  <a:lnTo>
                    <a:pt x="82" y="22"/>
                  </a:lnTo>
                  <a:close/>
                </a:path>
              </a:pathLst>
            </a:custGeom>
            <a:solidFill>
              <a:schemeClr val="accent1">
                <a:alpha val="100000"/>
              </a:schemeClr>
            </a:solidFill>
          </p:spPr>
        </p:sp>
        <p:sp>
          <p:nvSpPr>
            <p:cNvPr id="14" name="Freeform 14"/>
            <p:cNvSpPr/>
            <p:nvPr/>
          </p:nvSpPr>
          <p:spPr>
            <a:xfrm>
              <a:off x="2224757" y="3303419"/>
              <a:ext cx="504349" cy="497015"/>
            </a:xfrm>
            <a:custGeom>
              <a:avLst/>
              <a:gdLst/>
              <a:ahLst/>
              <a:cxnLst/>
              <a:rect l="l" t="t" r="r" b="b"/>
              <a:pathLst>
                <a:path w="137" h="135">
                  <a:moveTo>
                    <a:pt x="104" y="30"/>
                  </a:moveTo>
                  <a:lnTo>
                    <a:pt x="106" y="0"/>
                  </a:lnTo>
                  <a:lnTo>
                    <a:pt x="87" y="16"/>
                  </a:lnTo>
                  <a:lnTo>
                    <a:pt x="71" y="35"/>
                  </a:lnTo>
                  <a:lnTo>
                    <a:pt x="69" y="59"/>
                  </a:lnTo>
                  <a:lnTo>
                    <a:pt x="40" y="90"/>
                  </a:lnTo>
                  <a:lnTo>
                    <a:pt x="14" y="116"/>
                  </a:lnTo>
                  <a:lnTo>
                    <a:pt x="0" y="135"/>
                  </a:lnTo>
                  <a:lnTo>
                    <a:pt x="19" y="123"/>
                  </a:lnTo>
                  <a:lnTo>
                    <a:pt x="45" y="97"/>
                  </a:lnTo>
                  <a:lnTo>
                    <a:pt x="76" y="66"/>
                  </a:lnTo>
                  <a:lnTo>
                    <a:pt x="102" y="66"/>
                  </a:lnTo>
                  <a:lnTo>
                    <a:pt x="118" y="47"/>
                  </a:lnTo>
                  <a:lnTo>
                    <a:pt x="137" y="30"/>
                  </a:lnTo>
                  <a:lnTo>
                    <a:pt x="104" y="30"/>
                  </a:lnTo>
                  <a:close/>
                </a:path>
              </a:pathLst>
            </a:custGeom>
            <a:solidFill>
              <a:schemeClr val="accent1">
                <a:alpha val="100000"/>
              </a:schemeClr>
            </a:solidFill>
          </p:spPr>
        </p:sp>
      </p:grpSp>
      <p:grpSp>
        <p:nvGrpSpPr>
          <p:cNvPr id="15" name="Group 15"/>
          <p:cNvGrpSpPr/>
          <p:nvPr/>
        </p:nvGrpSpPr>
        <p:grpSpPr>
          <a:xfrm rot="0">
            <a:off x="454963" y="93878"/>
            <a:ext cx="10641129" cy="914400"/>
            <a:chOff x="454963" y="93878"/>
            <a:chExt cx="10641129" cy="914400"/>
          </a:xfrm>
        </p:grpSpPr>
        <p:sp>
          <p:nvSpPr>
            <p:cNvPr id="16" name="AutoShape 16"/>
            <p:cNvSpPr/>
            <p:nvPr/>
          </p:nvSpPr>
          <p:spPr>
            <a:xfrm>
              <a:off x="454963" y="331168"/>
              <a:ext cx="84147" cy="84147"/>
            </a:xfrm>
            <a:prstGeom prst="ellipse">
              <a:avLst/>
            </a:prstGeom>
            <a:solidFill>
              <a:schemeClr val="accent1">
                <a:alpha val="100000"/>
              </a:schemeClr>
            </a:solidFill>
          </p:spPr>
        </p:sp>
        <p:sp>
          <p:nvSpPr>
            <p:cNvPr id="17" name="AutoShape 17"/>
            <p:cNvSpPr/>
            <p:nvPr/>
          </p:nvSpPr>
          <p:spPr>
            <a:xfrm>
              <a:off x="575049" y="337743"/>
              <a:ext cx="78137" cy="78137"/>
            </a:xfrm>
            <a:prstGeom prst="ellipse">
              <a:avLst/>
            </a:prstGeom>
            <a:solidFill>
              <a:schemeClr val="accent1">
                <a:alpha val="80000"/>
              </a:schemeClr>
            </a:solidFill>
          </p:spPr>
        </p:sp>
        <p:sp>
          <p:nvSpPr>
            <p:cNvPr id="18" name="AutoShape 18"/>
            <p:cNvSpPr/>
            <p:nvPr/>
          </p:nvSpPr>
          <p:spPr>
            <a:xfrm>
              <a:off x="689125" y="339460"/>
              <a:ext cx="74704" cy="74704"/>
            </a:xfrm>
            <a:prstGeom prst="ellipse">
              <a:avLst/>
            </a:prstGeom>
            <a:solidFill>
              <a:schemeClr val="accent1">
                <a:alpha val="60000"/>
              </a:schemeClr>
            </a:solidFill>
          </p:spPr>
        </p:sp>
        <p:sp>
          <p:nvSpPr>
            <p:cNvPr id="19" name="AutoShape 19"/>
            <p:cNvSpPr/>
            <p:nvPr/>
          </p:nvSpPr>
          <p:spPr>
            <a:xfrm>
              <a:off x="799768" y="348430"/>
              <a:ext cx="69238" cy="69238"/>
            </a:xfrm>
            <a:prstGeom prst="ellipse">
              <a:avLst/>
            </a:prstGeom>
            <a:solidFill>
              <a:schemeClr val="accent1">
                <a:alpha val="40000"/>
              </a:schemeClr>
            </a:solidFill>
          </p:spPr>
        </p:sp>
        <p:sp>
          <p:nvSpPr>
            <p:cNvPr id="20" name="AutoShape 20"/>
            <p:cNvSpPr/>
            <p:nvPr/>
          </p:nvSpPr>
          <p:spPr>
            <a:xfrm>
              <a:off x="904945" y="344297"/>
              <a:ext cx="65594" cy="65594"/>
            </a:xfrm>
            <a:prstGeom prst="ellipse">
              <a:avLst/>
            </a:prstGeom>
            <a:solidFill>
              <a:schemeClr val="accent1">
                <a:alpha val="20000"/>
              </a:schemeClr>
            </a:solidFill>
          </p:spPr>
        </p:sp>
        <p:sp>
          <p:nvSpPr>
            <p:cNvPr id="21" name="AutoShape 21"/>
            <p:cNvSpPr/>
            <p:nvPr/>
          </p:nvSpPr>
          <p:spPr>
            <a:xfrm>
              <a:off x="454963" y="448942"/>
              <a:ext cx="84147" cy="84147"/>
            </a:xfrm>
            <a:prstGeom prst="ellipse">
              <a:avLst/>
            </a:prstGeom>
            <a:solidFill>
              <a:schemeClr val="accent1">
                <a:alpha val="100000"/>
              </a:schemeClr>
            </a:solidFill>
          </p:spPr>
        </p:sp>
        <p:sp>
          <p:nvSpPr>
            <p:cNvPr id="22" name="AutoShape 22"/>
            <p:cNvSpPr/>
            <p:nvPr/>
          </p:nvSpPr>
          <p:spPr>
            <a:xfrm>
              <a:off x="575049" y="455517"/>
              <a:ext cx="78137" cy="78137"/>
            </a:xfrm>
            <a:prstGeom prst="ellipse">
              <a:avLst/>
            </a:prstGeom>
            <a:solidFill>
              <a:schemeClr val="accent1">
                <a:alpha val="80000"/>
              </a:schemeClr>
            </a:solidFill>
          </p:spPr>
        </p:sp>
        <p:sp>
          <p:nvSpPr>
            <p:cNvPr id="23" name="AutoShape 23"/>
            <p:cNvSpPr/>
            <p:nvPr/>
          </p:nvSpPr>
          <p:spPr>
            <a:xfrm>
              <a:off x="689125" y="457233"/>
              <a:ext cx="74704" cy="74704"/>
            </a:xfrm>
            <a:prstGeom prst="ellipse">
              <a:avLst/>
            </a:prstGeom>
            <a:solidFill>
              <a:schemeClr val="accent1">
                <a:alpha val="60000"/>
              </a:schemeClr>
            </a:solidFill>
          </p:spPr>
        </p:sp>
        <p:sp>
          <p:nvSpPr>
            <p:cNvPr id="24" name="AutoShape 24"/>
            <p:cNvSpPr/>
            <p:nvPr/>
          </p:nvSpPr>
          <p:spPr>
            <a:xfrm>
              <a:off x="799768" y="466203"/>
              <a:ext cx="69238" cy="69238"/>
            </a:xfrm>
            <a:prstGeom prst="ellipse">
              <a:avLst/>
            </a:prstGeom>
            <a:solidFill>
              <a:schemeClr val="accent1">
                <a:alpha val="40000"/>
              </a:schemeClr>
            </a:solidFill>
          </p:spPr>
        </p:sp>
        <p:sp>
          <p:nvSpPr>
            <p:cNvPr id="25" name="AutoShape 25"/>
            <p:cNvSpPr/>
            <p:nvPr/>
          </p:nvSpPr>
          <p:spPr>
            <a:xfrm>
              <a:off x="904945" y="462070"/>
              <a:ext cx="65594" cy="65594"/>
            </a:xfrm>
            <a:prstGeom prst="ellipse">
              <a:avLst/>
            </a:prstGeom>
            <a:solidFill>
              <a:schemeClr val="accent1">
                <a:alpha val="20000"/>
              </a:schemeClr>
            </a:solidFill>
          </p:spPr>
        </p:sp>
        <p:sp>
          <p:nvSpPr>
            <p:cNvPr id="26" name="AutoShape 26"/>
            <p:cNvSpPr/>
            <p:nvPr/>
          </p:nvSpPr>
          <p:spPr>
            <a:xfrm>
              <a:off x="454963" y="566715"/>
              <a:ext cx="84147" cy="84147"/>
            </a:xfrm>
            <a:prstGeom prst="ellipse">
              <a:avLst/>
            </a:prstGeom>
            <a:solidFill>
              <a:schemeClr val="accent1">
                <a:alpha val="100000"/>
              </a:schemeClr>
            </a:solidFill>
          </p:spPr>
        </p:sp>
        <p:sp>
          <p:nvSpPr>
            <p:cNvPr id="27" name="AutoShape 27"/>
            <p:cNvSpPr/>
            <p:nvPr/>
          </p:nvSpPr>
          <p:spPr>
            <a:xfrm>
              <a:off x="575049" y="573291"/>
              <a:ext cx="78137" cy="78137"/>
            </a:xfrm>
            <a:prstGeom prst="ellipse">
              <a:avLst/>
            </a:prstGeom>
            <a:solidFill>
              <a:schemeClr val="accent1">
                <a:alpha val="80000"/>
              </a:schemeClr>
            </a:solidFill>
          </p:spPr>
        </p:sp>
        <p:sp>
          <p:nvSpPr>
            <p:cNvPr id="28" name="AutoShape 28"/>
            <p:cNvSpPr/>
            <p:nvPr/>
          </p:nvSpPr>
          <p:spPr>
            <a:xfrm>
              <a:off x="689125" y="575007"/>
              <a:ext cx="74704" cy="74704"/>
            </a:xfrm>
            <a:prstGeom prst="ellipse">
              <a:avLst/>
            </a:prstGeom>
            <a:solidFill>
              <a:schemeClr val="accent1">
                <a:alpha val="60000"/>
              </a:schemeClr>
            </a:solidFill>
          </p:spPr>
        </p:sp>
        <p:sp>
          <p:nvSpPr>
            <p:cNvPr id="29" name="AutoShape 29"/>
            <p:cNvSpPr/>
            <p:nvPr/>
          </p:nvSpPr>
          <p:spPr>
            <a:xfrm>
              <a:off x="799768" y="583977"/>
              <a:ext cx="69238" cy="69238"/>
            </a:xfrm>
            <a:prstGeom prst="ellipse">
              <a:avLst/>
            </a:prstGeom>
            <a:solidFill>
              <a:schemeClr val="accent1">
                <a:alpha val="40000"/>
              </a:schemeClr>
            </a:solidFill>
          </p:spPr>
        </p:sp>
        <p:sp>
          <p:nvSpPr>
            <p:cNvPr id="30" name="AutoShape 30"/>
            <p:cNvSpPr/>
            <p:nvPr/>
          </p:nvSpPr>
          <p:spPr>
            <a:xfrm>
              <a:off x="904945" y="579844"/>
              <a:ext cx="65594" cy="65594"/>
            </a:xfrm>
            <a:prstGeom prst="ellipse">
              <a:avLst/>
            </a:prstGeom>
            <a:solidFill>
              <a:schemeClr val="accent1">
                <a:alpha val="20000"/>
              </a:schemeClr>
            </a:solidFill>
          </p:spPr>
        </p:sp>
        <p:sp>
          <p:nvSpPr>
            <p:cNvPr id="31" name="AutoShape 31"/>
            <p:cNvSpPr/>
            <p:nvPr/>
          </p:nvSpPr>
          <p:spPr>
            <a:xfrm>
              <a:off x="454963" y="684489"/>
              <a:ext cx="84147" cy="84147"/>
            </a:xfrm>
            <a:prstGeom prst="ellipse">
              <a:avLst/>
            </a:prstGeom>
            <a:solidFill>
              <a:schemeClr val="accent1">
                <a:alpha val="100000"/>
              </a:schemeClr>
            </a:solidFill>
          </p:spPr>
        </p:sp>
        <p:sp>
          <p:nvSpPr>
            <p:cNvPr id="32" name="AutoShape 32"/>
            <p:cNvSpPr/>
            <p:nvPr/>
          </p:nvSpPr>
          <p:spPr>
            <a:xfrm>
              <a:off x="575049" y="691064"/>
              <a:ext cx="78137" cy="78137"/>
            </a:xfrm>
            <a:prstGeom prst="ellipse">
              <a:avLst/>
            </a:prstGeom>
            <a:solidFill>
              <a:schemeClr val="accent1">
                <a:alpha val="80000"/>
              </a:schemeClr>
            </a:solidFill>
          </p:spPr>
        </p:sp>
        <p:sp>
          <p:nvSpPr>
            <p:cNvPr id="33" name="AutoShape 33"/>
            <p:cNvSpPr/>
            <p:nvPr/>
          </p:nvSpPr>
          <p:spPr>
            <a:xfrm>
              <a:off x="689125" y="692781"/>
              <a:ext cx="74704" cy="74704"/>
            </a:xfrm>
            <a:prstGeom prst="ellipse">
              <a:avLst/>
            </a:prstGeom>
            <a:solidFill>
              <a:schemeClr val="accent1">
                <a:alpha val="60000"/>
              </a:schemeClr>
            </a:solidFill>
          </p:spPr>
        </p:sp>
        <p:sp>
          <p:nvSpPr>
            <p:cNvPr id="34" name="AutoShape 34"/>
            <p:cNvSpPr/>
            <p:nvPr/>
          </p:nvSpPr>
          <p:spPr>
            <a:xfrm>
              <a:off x="799768" y="701751"/>
              <a:ext cx="69238" cy="69238"/>
            </a:xfrm>
            <a:prstGeom prst="ellipse">
              <a:avLst/>
            </a:prstGeom>
            <a:solidFill>
              <a:schemeClr val="accent1">
                <a:alpha val="40000"/>
              </a:schemeClr>
            </a:solidFill>
          </p:spPr>
        </p:sp>
        <p:sp>
          <p:nvSpPr>
            <p:cNvPr id="35" name="AutoShape 35"/>
            <p:cNvSpPr/>
            <p:nvPr/>
          </p:nvSpPr>
          <p:spPr>
            <a:xfrm>
              <a:off x="904945" y="697618"/>
              <a:ext cx="65594" cy="65594"/>
            </a:xfrm>
            <a:prstGeom prst="ellipse">
              <a:avLst/>
            </a:prstGeom>
            <a:solidFill>
              <a:schemeClr val="accent1">
                <a:alpha val="20000"/>
              </a:schemeClr>
            </a:solidFill>
          </p:spPr>
        </p:sp>
        <p:sp>
          <p:nvSpPr>
            <p:cNvPr id="36" name="TextBox 36"/>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常见UML图类型及其应用场景</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7" name="AutoShape 37"/>
          <p:cNvSpPr/>
          <p:nvPr/>
        </p:nvSpPr>
        <p:spPr>
          <a:xfrm>
            <a:off x="4435504" y="1548259"/>
            <a:ext cx="6293068" cy="826777"/>
          </a:xfrm>
          <a:prstGeom prst="rect">
            <a:avLst/>
          </a:prstGeom>
          <a:solidFill>
            <a:schemeClr val="accent1">
              <a:lumMod val="20000"/>
              <a:lumOff val="80000"/>
              <a:alpha val="100000"/>
            </a:schemeClr>
          </a:solidFill>
        </p:spPr>
      </p:sp>
      <p:sp>
        <p:nvSpPr>
          <p:cNvPr id="38" name="AutoShape 38"/>
          <p:cNvSpPr/>
          <p:nvPr/>
        </p:nvSpPr>
        <p:spPr>
          <a:xfrm>
            <a:off x="4435504" y="1110481"/>
            <a:ext cx="6293068" cy="488655"/>
          </a:xfrm>
          <a:prstGeom prst="rect">
            <a:avLst/>
          </a:prstGeom>
          <a:solidFill>
            <a:schemeClr val="accent1">
              <a:lumMod val="40000"/>
              <a:lumOff val="60000"/>
              <a:alpha val="100000"/>
            </a:schemeClr>
          </a:solidFill>
        </p:spPr>
      </p:sp>
      <p:sp>
        <p:nvSpPr>
          <p:cNvPr id="39" name="TextBox 39"/>
          <p:cNvSpPr txBox="1"/>
          <p:nvPr/>
        </p:nvSpPr>
        <p:spPr>
          <a:xfrm>
            <a:off x="4594260" y="1108803"/>
            <a:ext cx="5820489" cy="490334"/>
          </a:xfrm>
          <a:prstGeom prst="rect">
            <a:avLst/>
          </a:prstGeom>
        </p:spPr>
        <p:txBody>
          <a:bodyPr vert="horz" wrap="square" lIns="66008" tIns="33052" rIns="66008" bIns="33052" rtlCol="0" anchor="t" anchorCtr="0">
            <a:normAutofit/>
          </a:bodyPr>
          <a:lstStyle/>
          <a:p>
            <a:pPr algn="l">
              <a:lnSpc>
                <a:spcPct val="120000"/>
              </a:lnSpc>
            </a:pPr>
            <a:r>
              <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类图（Class Diagram）</a:t>
            </a:r>
            <a:endPar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TextBox 40"/>
          <p:cNvSpPr txBox="1"/>
          <p:nvPr/>
        </p:nvSpPr>
        <p:spPr>
          <a:xfrm>
            <a:off x="4594260" y="1548259"/>
            <a:ext cx="5909681" cy="802744"/>
          </a:xfrm>
          <a:prstGeom prst="rect">
            <a:avLst/>
          </a:prstGeom>
        </p:spPr>
        <p:txBody>
          <a:bodyPr vert="horz" wrap="square" lIns="66008" tIns="33052" rIns="66008" bIns="33052" rtlCol="0" anchor="ctr" anchorCtr="1">
            <a:normAutofit/>
          </a:bodyPr>
          <a:lstStyle/>
          <a:p>
            <a:pPr algn="l">
              <a:lnSpc>
                <a:spcPct val="120000"/>
              </a:lnSpc>
            </a:pPr>
            <a:r>
              <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用于描述系统中的类及其之间的关系，包括继承、关联、聚合等，是面向对象分析和设计的基础。</a:t>
            </a:r>
            <a:endPar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AutoShape 41"/>
          <p:cNvSpPr/>
          <p:nvPr/>
        </p:nvSpPr>
        <p:spPr>
          <a:xfrm>
            <a:off x="4435504" y="2916347"/>
            <a:ext cx="6293068" cy="826777"/>
          </a:xfrm>
          <a:prstGeom prst="rect">
            <a:avLst/>
          </a:prstGeom>
          <a:solidFill>
            <a:schemeClr val="accent1">
              <a:lumMod val="20000"/>
              <a:lumOff val="80000"/>
              <a:alpha val="100000"/>
            </a:schemeClr>
          </a:solidFill>
        </p:spPr>
      </p:sp>
      <p:sp>
        <p:nvSpPr>
          <p:cNvPr id="42" name="AutoShape 42"/>
          <p:cNvSpPr/>
          <p:nvPr/>
        </p:nvSpPr>
        <p:spPr>
          <a:xfrm>
            <a:off x="4435504" y="2478570"/>
            <a:ext cx="6293068" cy="488655"/>
          </a:xfrm>
          <a:prstGeom prst="rect">
            <a:avLst/>
          </a:prstGeom>
          <a:solidFill>
            <a:schemeClr val="accent1">
              <a:lumMod val="40000"/>
              <a:lumOff val="60000"/>
              <a:alpha val="100000"/>
            </a:schemeClr>
          </a:solidFill>
        </p:spPr>
      </p:sp>
      <p:sp>
        <p:nvSpPr>
          <p:cNvPr id="43" name="TextBox 43"/>
          <p:cNvSpPr txBox="1"/>
          <p:nvPr/>
        </p:nvSpPr>
        <p:spPr>
          <a:xfrm>
            <a:off x="4594260" y="2476892"/>
            <a:ext cx="5820489" cy="490334"/>
          </a:xfrm>
          <a:prstGeom prst="rect">
            <a:avLst/>
          </a:prstGeom>
        </p:spPr>
        <p:txBody>
          <a:bodyPr vert="horz" wrap="square" lIns="66008" tIns="33052" rIns="66008" bIns="33052" rtlCol="0" anchor="t" anchorCtr="0">
            <a:normAutofit/>
          </a:bodyPr>
          <a:lstStyle/>
          <a:p>
            <a:pPr algn="l">
              <a:lnSpc>
                <a:spcPct val="120000"/>
              </a:lnSpc>
            </a:pPr>
            <a:r>
              <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用例图（Use Case Diagram）</a:t>
            </a:r>
            <a:endPar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TextBox 44"/>
          <p:cNvSpPr txBox="1"/>
          <p:nvPr/>
        </p:nvSpPr>
        <p:spPr>
          <a:xfrm>
            <a:off x="4594260" y="2916347"/>
            <a:ext cx="5909681" cy="802744"/>
          </a:xfrm>
          <a:prstGeom prst="rect">
            <a:avLst/>
          </a:prstGeom>
        </p:spPr>
        <p:txBody>
          <a:bodyPr vert="horz" wrap="square" lIns="66008" tIns="33052" rIns="66008" bIns="33052" rtlCol="0" anchor="ctr" anchorCtr="1">
            <a:normAutofit/>
          </a:bodyPr>
          <a:lstStyle/>
          <a:p>
            <a:pPr algn="l">
              <a:lnSpc>
                <a:spcPct val="120000"/>
              </a:lnSpc>
            </a:pPr>
            <a:r>
              <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用于描述系统的功能和行为，展示系统与外部用户或其他系统的交互情况，是需求分析阶段的重要工具。</a:t>
            </a:r>
            <a:endPar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AutoShape 45"/>
          <p:cNvSpPr/>
          <p:nvPr/>
        </p:nvSpPr>
        <p:spPr>
          <a:xfrm>
            <a:off x="4435504" y="4284435"/>
            <a:ext cx="6293068" cy="826777"/>
          </a:xfrm>
          <a:prstGeom prst="rect">
            <a:avLst/>
          </a:prstGeom>
          <a:solidFill>
            <a:schemeClr val="accent1">
              <a:lumMod val="20000"/>
              <a:lumOff val="80000"/>
              <a:alpha val="100000"/>
            </a:schemeClr>
          </a:solidFill>
        </p:spPr>
      </p:sp>
      <p:sp>
        <p:nvSpPr>
          <p:cNvPr id="46" name="AutoShape 46"/>
          <p:cNvSpPr/>
          <p:nvPr/>
        </p:nvSpPr>
        <p:spPr>
          <a:xfrm>
            <a:off x="4435504" y="3846658"/>
            <a:ext cx="6293068" cy="488655"/>
          </a:xfrm>
          <a:prstGeom prst="rect">
            <a:avLst/>
          </a:prstGeom>
          <a:solidFill>
            <a:schemeClr val="accent1">
              <a:lumMod val="40000"/>
              <a:lumOff val="60000"/>
              <a:alpha val="100000"/>
            </a:schemeClr>
          </a:solidFill>
        </p:spPr>
      </p:sp>
      <p:sp>
        <p:nvSpPr>
          <p:cNvPr id="47" name="TextBox 47"/>
          <p:cNvSpPr txBox="1"/>
          <p:nvPr/>
        </p:nvSpPr>
        <p:spPr>
          <a:xfrm>
            <a:off x="4594260" y="3844980"/>
            <a:ext cx="5820489" cy="490334"/>
          </a:xfrm>
          <a:prstGeom prst="rect">
            <a:avLst/>
          </a:prstGeom>
        </p:spPr>
        <p:txBody>
          <a:bodyPr vert="horz" wrap="square" lIns="66008" tIns="33052" rIns="66008" bIns="33052" rtlCol="0" anchor="t" anchorCtr="0">
            <a:normAutofit/>
          </a:bodyPr>
          <a:lstStyle/>
          <a:p>
            <a:pPr algn="l">
              <a:lnSpc>
                <a:spcPct val="120000"/>
              </a:lnSpc>
            </a:pPr>
            <a:r>
              <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顺序图（Sequence Diagram）</a:t>
            </a:r>
            <a:endPar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TextBox 48"/>
          <p:cNvSpPr txBox="1"/>
          <p:nvPr/>
        </p:nvSpPr>
        <p:spPr>
          <a:xfrm>
            <a:off x="4594260" y="4284435"/>
            <a:ext cx="5909681" cy="802744"/>
          </a:xfrm>
          <a:prstGeom prst="rect">
            <a:avLst/>
          </a:prstGeom>
        </p:spPr>
        <p:txBody>
          <a:bodyPr vert="horz" wrap="square" lIns="66008" tIns="33052" rIns="66008" bIns="33052" rtlCol="0" anchor="ctr" anchorCtr="1">
            <a:normAutofit/>
          </a:bodyPr>
          <a:lstStyle/>
          <a:p>
            <a:pPr algn="l">
              <a:lnSpc>
                <a:spcPct val="120000"/>
              </a:lnSpc>
            </a:pPr>
            <a:r>
              <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用于描述系统中对象之间的动态交互过程，展示消息传递的顺序和时间关系，是系统设计和实现阶段的重要参考。</a:t>
            </a:r>
            <a:endPar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AutoShape 49"/>
          <p:cNvSpPr/>
          <p:nvPr/>
        </p:nvSpPr>
        <p:spPr>
          <a:xfrm>
            <a:off x="4435504" y="5652523"/>
            <a:ext cx="6293068" cy="826777"/>
          </a:xfrm>
          <a:prstGeom prst="rect">
            <a:avLst/>
          </a:prstGeom>
          <a:solidFill>
            <a:schemeClr val="accent1">
              <a:lumMod val="20000"/>
              <a:lumOff val="80000"/>
              <a:alpha val="100000"/>
            </a:schemeClr>
          </a:solidFill>
        </p:spPr>
      </p:sp>
      <p:sp>
        <p:nvSpPr>
          <p:cNvPr id="50" name="AutoShape 50"/>
          <p:cNvSpPr/>
          <p:nvPr/>
        </p:nvSpPr>
        <p:spPr>
          <a:xfrm>
            <a:off x="4435504" y="5214746"/>
            <a:ext cx="6293068" cy="488655"/>
          </a:xfrm>
          <a:prstGeom prst="rect">
            <a:avLst/>
          </a:prstGeom>
          <a:solidFill>
            <a:schemeClr val="accent1">
              <a:lumMod val="40000"/>
              <a:lumOff val="60000"/>
              <a:alpha val="100000"/>
            </a:schemeClr>
          </a:solidFill>
        </p:spPr>
      </p:sp>
      <p:sp>
        <p:nvSpPr>
          <p:cNvPr id="51" name="TextBox 51"/>
          <p:cNvSpPr txBox="1"/>
          <p:nvPr/>
        </p:nvSpPr>
        <p:spPr>
          <a:xfrm>
            <a:off x="4594260" y="5213068"/>
            <a:ext cx="5820489" cy="490334"/>
          </a:xfrm>
          <a:prstGeom prst="rect">
            <a:avLst/>
          </a:prstGeom>
        </p:spPr>
        <p:txBody>
          <a:bodyPr vert="horz" wrap="square" lIns="66008" tIns="33052" rIns="66008" bIns="33052" rtlCol="0" anchor="t" anchorCtr="0">
            <a:normAutofit/>
          </a:bodyPr>
          <a:lstStyle/>
          <a:p>
            <a:pPr algn="l">
              <a:lnSpc>
                <a:spcPct val="120000"/>
              </a:lnSpc>
            </a:pPr>
            <a:r>
              <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活动图（Activity Diagram）</a:t>
            </a:r>
            <a:endPar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TextBox 52"/>
          <p:cNvSpPr txBox="1"/>
          <p:nvPr/>
        </p:nvSpPr>
        <p:spPr>
          <a:xfrm>
            <a:off x="4594260" y="5652523"/>
            <a:ext cx="5909681" cy="802744"/>
          </a:xfrm>
          <a:prstGeom prst="rect">
            <a:avLst/>
          </a:prstGeom>
        </p:spPr>
        <p:txBody>
          <a:bodyPr vert="horz" wrap="square" lIns="66008" tIns="33052" rIns="66008" bIns="33052" rtlCol="0" anchor="ctr" anchorCtr="1">
            <a:normAutofit/>
          </a:bodyPr>
          <a:lstStyle/>
          <a:p>
            <a:pPr algn="l">
              <a:lnSpc>
                <a:spcPct val="120000"/>
              </a:lnSpc>
            </a:pPr>
            <a:r>
              <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用于描述系统中的业务流程和工作流程，展示活动的顺序、并发和同步关系，是系统分析和设计阶段的重要辅助工具。</a:t>
            </a:r>
            <a:endPar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3" name="图片 52"/>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Group 15"/>
          <p:cNvGrpSpPr/>
          <p:nvPr/>
        </p:nvGrpSpPr>
        <p:grpSpPr>
          <a:xfrm rot="0">
            <a:off x="454963" y="93878"/>
            <a:ext cx="10641129" cy="914400"/>
            <a:chOff x="454963" y="93878"/>
            <a:chExt cx="10641129" cy="914400"/>
          </a:xfrm>
        </p:grpSpPr>
        <p:sp>
          <p:nvSpPr>
            <p:cNvPr id="16" name="AutoShape 16"/>
            <p:cNvSpPr/>
            <p:nvPr/>
          </p:nvSpPr>
          <p:spPr>
            <a:xfrm>
              <a:off x="454963" y="331168"/>
              <a:ext cx="84147" cy="84147"/>
            </a:xfrm>
            <a:prstGeom prst="ellipse">
              <a:avLst/>
            </a:prstGeom>
            <a:solidFill>
              <a:schemeClr val="accent1">
                <a:alpha val="100000"/>
              </a:schemeClr>
            </a:solidFill>
          </p:spPr>
        </p:sp>
        <p:sp>
          <p:nvSpPr>
            <p:cNvPr id="17" name="AutoShape 17"/>
            <p:cNvSpPr/>
            <p:nvPr/>
          </p:nvSpPr>
          <p:spPr>
            <a:xfrm>
              <a:off x="575049" y="337743"/>
              <a:ext cx="78137" cy="78137"/>
            </a:xfrm>
            <a:prstGeom prst="ellipse">
              <a:avLst/>
            </a:prstGeom>
            <a:solidFill>
              <a:schemeClr val="accent1">
                <a:alpha val="80000"/>
              </a:schemeClr>
            </a:solidFill>
          </p:spPr>
        </p:sp>
        <p:sp>
          <p:nvSpPr>
            <p:cNvPr id="18" name="AutoShape 18"/>
            <p:cNvSpPr/>
            <p:nvPr/>
          </p:nvSpPr>
          <p:spPr>
            <a:xfrm>
              <a:off x="689125" y="339460"/>
              <a:ext cx="74704" cy="74704"/>
            </a:xfrm>
            <a:prstGeom prst="ellipse">
              <a:avLst/>
            </a:prstGeom>
            <a:solidFill>
              <a:schemeClr val="accent1">
                <a:alpha val="60000"/>
              </a:schemeClr>
            </a:solidFill>
          </p:spPr>
        </p:sp>
        <p:sp>
          <p:nvSpPr>
            <p:cNvPr id="19" name="AutoShape 19"/>
            <p:cNvSpPr/>
            <p:nvPr/>
          </p:nvSpPr>
          <p:spPr>
            <a:xfrm>
              <a:off x="799768" y="348430"/>
              <a:ext cx="69238" cy="69238"/>
            </a:xfrm>
            <a:prstGeom prst="ellipse">
              <a:avLst/>
            </a:prstGeom>
            <a:solidFill>
              <a:schemeClr val="accent1">
                <a:alpha val="40000"/>
              </a:schemeClr>
            </a:solidFill>
          </p:spPr>
        </p:sp>
        <p:sp>
          <p:nvSpPr>
            <p:cNvPr id="20" name="AutoShape 20"/>
            <p:cNvSpPr/>
            <p:nvPr/>
          </p:nvSpPr>
          <p:spPr>
            <a:xfrm>
              <a:off x="904945" y="344297"/>
              <a:ext cx="65594" cy="65594"/>
            </a:xfrm>
            <a:prstGeom prst="ellipse">
              <a:avLst/>
            </a:prstGeom>
            <a:solidFill>
              <a:schemeClr val="accent1">
                <a:alpha val="20000"/>
              </a:schemeClr>
            </a:solidFill>
          </p:spPr>
        </p:sp>
        <p:sp>
          <p:nvSpPr>
            <p:cNvPr id="21" name="AutoShape 21"/>
            <p:cNvSpPr/>
            <p:nvPr/>
          </p:nvSpPr>
          <p:spPr>
            <a:xfrm>
              <a:off x="454963" y="448942"/>
              <a:ext cx="84147" cy="84147"/>
            </a:xfrm>
            <a:prstGeom prst="ellipse">
              <a:avLst/>
            </a:prstGeom>
            <a:solidFill>
              <a:schemeClr val="accent1">
                <a:alpha val="100000"/>
              </a:schemeClr>
            </a:solidFill>
          </p:spPr>
        </p:sp>
        <p:sp>
          <p:nvSpPr>
            <p:cNvPr id="22" name="AutoShape 22"/>
            <p:cNvSpPr/>
            <p:nvPr/>
          </p:nvSpPr>
          <p:spPr>
            <a:xfrm>
              <a:off x="575049" y="455517"/>
              <a:ext cx="78137" cy="78137"/>
            </a:xfrm>
            <a:prstGeom prst="ellipse">
              <a:avLst/>
            </a:prstGeom>
            <a:solidFill>
              <a:schemeClr val="accent1">
                <a:alpha val="80000"/>
              </a:schemeClr>
            </a:solidFill>
          </p:spPr>
        </p:sp>
        <p:sp>
          <p:nvSpPr>
            <p:cNvPr id="23" name="AutoShape 23"/>
            <p:cNvSpPr/>
            <p:nvPr/>
          </p:nvSpPr>
          <p:spPr>
            <a:xfrm>
              <a:off x="689125" y="457233"/>
              <a:ext cx="74704" cy="74704"/>
            </a:xfrm>
            <a:prstGeom prst="ellipse">
              <a:avLst/>
            </a:prstGeom>
            <a:solidFill>
              <a:schemeClr val="accent1">
                <a:alpha val="60000"/>
              </a:schemeClr>
            </a:solidFill>
          </p:spPr>
        </p:sp>
        <p:sp>
          <p:nvSpPr>
            <p:cNvPr id="24" name="AutoShape 24"/>
            <p:cNvSpPr/>
            <p:nvPr/>
          </p:nvSpPr>
          <p:spPr>
            <a:xfrm>
              <a:off x="799768" y="466203"/>
              <a:ext cx="69238" cy="69238"/>
            </a:xfrm>
            <a:prstGeom prst="ellipse">
              <a:avLst/>
            </a:prstGeom>
            <a:solidFill>
              <a:schemeClr val="accent1">
                <a:alpha val="40000"/>
              </a:schemeClr>
            </a:solidFill>
          </p:spPr>
        </p:sp>
        <p:sp>
          <p:nvSpPr>
            <p:cNvPr id="25" name="AutoShape 25"/>
            <p:cNvSpPr/>
            <p:nvPr/>
          </p:nvSpPr>
          <p:spPr>
            <a:xfrm>
              <a:off x="904945" y="462070"/>
              <a:ext cx="65594" cy="65594"/>
            </a:xfrm>
            <a:prstGeom prst="ellipse">
              <a:avLst/>
            </a:prstGeom>
            <a:solidFill>
              <a:schemeClr val="accent1">
                <a:alpha val="20000"/>
              </a:schemeClr>
            </a:solidFill>
          </p:spPr>
        </p:sp>
        <p:sp>
          <p:nvSpPr>
            <p:cNvPr id="26" name="AutoShape 26"/>
            <p:cNvSpPr/>
            <p:nvPr/>
          </p:nvSpPr>
          <p:spPr>
            <a:xfrm>
              <a:off x="454963" y="566715"/>
              <a:ext cx="84147" cy="84147"/>
            </a:xfrm>
            <a:prstGeom prst="ellipse">
              <a:avLst/>
            </a:prstGeom>
            <a:solidFill>
              <a:schemeClr val="accent1">
                <a:alpha val="100000"/>
              </a:schemeClr>
            </a:solidFill>
          </p:spPr>
        </p:sp>
        <p:sp>
          <p:nvSpPr>
            <p:cNvPr id="27" name="AutoShape 27"/>
            <p:cNvSpPr/>
            <p:nvPr/>
          </p:nvSpPr>
          <p:spPr>
            <a:xfrm>
              <a:off x="575049" y="573291"/>
              <a:ext cx="78137" cy="78137"/>
            </a:xfrm>
            <a:prstGeom prst="ellipse">
              <a:avLst/>
            </a:prstGeom>
            <a:solidFill>
              <a:schemeClr val="accent1">
                <a:alpha val="80000"/>
              </a:schemeClr>
            </a:solidFill>
          </p:spPr>
        </p:sp>
        <p:sp>
          <p:nvSpPr>
            <p:cNvPr id="28" name="AutoShape 28"/>
            <p:cNvSpPr/>
            <p:nvPr/>
          </p:nvSpPr>
          <p:spPr>
            <a:xfrm>
              <a:off x="689125" y="575007"/>
              <a:ext cx="74704" cy="74704"/>
            </a:xfrm>
            <a:prstGeom prst="ellipse">
              <a:avLst/>
            </a:prstGeom>
            <a:solidFill>
              <a:schemeClr val="accent1">
                <a:alpha val="60000"/>
              </a:schemeClr>
            </a:solidFill>
          </p:spPr>
        </p:sp>
        <p:sp>
          <p:nvSpPr>
            <p:cNvPr id="29" name="AutoShape 29"/>
            <p:cNvSpPr/>
            <p:nvPr/>
          </p:nvSpPr>
          <p:spPr>
            <a:xfrm>
              <a:off x="799768" y="583977"/>
              <a:ext cx="69238" cy="69238"/>
            </a:xfrm>
            <a:prstGeom prst="ellipse">
              <a:avLst/>
            </a:prstGeom>
            <a:solidFill>
              <a:schemeClr val="accent1">
                <a:alpha val="40000"/>
              </a:schemeClr>
            </a:solidFill>
          </p:spPr>
        </p:sp>
        <p:sp>
          <p:nvSpPr>
            <p:cNvPr id="30" name="AutoShape 30"/>
            <p:cNvSpPr/>
            <p:nvPr/>
          </p:nvSpPr>
          <p:spPr>
            <a:xfrm>
              <a:off x="904945" y="579844"/>
              <a:ext cx="65594" cy="65594"/>
            </a:xfrm>
            <a:prstGeom prst="ellipse">
              <a:avLst/>
            </a:prstGeom>
            <a:solidFill>
              <a:schemeClr val="accent1">
                <a:alpha val="20000"/>
              </a:schemeClr>
            </a:solidFill>
          </p:spPr>
        </p:sp>
        <p:sp>
          <p:nvSpPr>
            <p:cNvPr id="31" name="AutoShape 31"/>
            <p:cNvSpPr/>
            <p:nvPr/>
          </p:nvSpPr>
          <p:spPr>
            <a:xfrm>
              <a:off x="454963" y="684489"/>
              <a:ext cx="84147" cy="84147"/>
            </a:xfrm>
            <a:prstGeom prst="ellipse">
              <a:avLst/>
            </a:prstGeom>
            <a:solidFill>
              <a:schemeClr val="accent1">
                <a:alpha val="100000"/>
              </a:schemeClr>
            </a:solidFill>
          </p:spPr>
        </p:sp>
        <p:sp>
          <p:nvSpPr>
            <p:cNvPr id="32" name="AutoShape 32"/>
            <p:cNvSpPr/>
            <p:nvPr/>
          </p:nvSpPr>
          <p:spPr>
            <a:xfrm>
              <a:off x="575049" y="691064"/>
              <a:ext cx="78137" cy="78137"/>
            </a:xfrm>
            <a:prstGeom prst="ellipse">
              <a:avLst/>
            </a:prstGeom>
            <a:solidFill>
              <a:schemeClr val="accent1">
                <a:alpha val="80000"/>
              </a:schemeClr>
            </a:solidFill>
          </p:spPr>
        </p:sp>
        <p:sp>
          <p:nvSpPr>
            <p:cNvPr id="33" name="AutoShape 33"/>
            <p:cNvSpPr/>
            <p:nvPr/>
          </p:nvSpPr>
          <p:spPr>
            <a:xfrm>
              <a:off x="689125" y="692781"/>
              <a:ext cx="74704" cy="74704"/>
            </a:xfrm>
            <a:prstGeom prst="ellipse">
              <a:avLst/>
            </a:prstGeom>
            <a:solidFill>
              <a:schemeClr val="accent1">
                <a:alpha val="60000"/>
              </a:schemeClr>
            </a:solidFill>
          </p:spPr>
        </p:sp>
        <p:sp>
          <p:nvSpPr>
            <p:cNvPr id="34" name="AutoShape 34"/>
            <p:cNvSpPr/>
            <p:nvPr/>
          </p:nvSpPr>
          <p:spPr>
            <a:xfrm>
              <a:off x="799768" y="701751"/>
              <a:ext cx="69238" cy="69238"/>
            </a:xfrm>
            <a:prstGeom prst="ellipse">
              <a:avLst/>
            </a:prstGeom>
            <a:solidFill>
              <a:schemeClr val="accent1">
                <a:alpha val="40000"/>
              </a:schemeClr>
            </a:solidFill>
          </p:spPr>
        </p:sp>
        <p:sp>
          <p:nvSpPr>
            <p:cNvPr id="35" name="AutoShape 35"/>
            <p:cNvSpPr/>
            <p:nvPr/>
          </p:nvSpPr>
          <p:spPr>
            <a:xfrm>
              <a:off x="904945" y="697618"/>
              <a:ext cx="65594" cy="65594"/>
            </a:xfrm>
            <a:prstGeom prst="ellipse">
              <a:avLst/>
            </a:prstGeom>
            <a:solidFill>
              <a:schemeClr val="accent1">
                <a:alpha val="20000"/>
              </a:schemeClr>
            </a:solidFill>
          </p:spPr>
        </p:sp>
        <p:sp>
          <p:nvSpPr>
            <p:cNvPr id="36" name="TextBox 36"/>
            <p:cNvSpPr txBox="1"/>
            <p:nvPr/>
          </p:nvSpPr>
          <p:spPr>
            <a:xfrm>
              <a:off x="1094842" y="93878"/>
              <a:ext cx="10001250" cy="914400"/>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常见UML图类型及其应用场景</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 name="图片 1" descr="UML 图"/>
          <p:cNvPicPr>
            <a:picLocks noChangeAspect="1"/>
          </p:cNvPicPr>
          <p:nvPr/>
        </p:nvPicPr>
        <p:blipFill>
          <a:blip r:embed="rId1"/>
          <a:stretch>
            <a:fillRect/>
          </a:stretch>
        </p:blipFill>
        <p:spPr>
          <a:xfrm>
            <a:off x="1066800" y="1219200"/>
            <a:ext cx="4305300" cy="4562475"/>
          </a:xfrm>
          <a:prstGeom prst="rect">
            <a:avLst/>
          </a:prstGeom>
        </p:spPr>
      </p:pic>
      <p:sp>
        <p:nvSpPr>
          <p:cNvPr id="3" name="文本框 2"/>
          <p:cNvSpPr txBox="1"/>
          <p:nvPr/>
        </p:nvSpPr>
        <p:spPr>
          <a:xfrm>
            <a:off x="5486400" y="1219200"/>
            <a:ext cx="4064000" cy="4495800"/>
          </a:xfrm>
          <a:prstGeom prst="rect">
            <a:avLst/>
          </a:prstGeom>
          <a:noFill/>
        </p:spPr>
        <p:txBody>
          <a:bodyPr wrap="square" rtlCol="0">
            <a:noAutofit/>
          </a:bodyPr>
          <a:p>
            <a:r>
              <a:rPr lang="zh-CN" altLang="en-US"/>
              <a:t>如图所示，UML</a:t>
            </a:r>
            <a:r>
              <a:rPr lang="en-US" altLang="zh-CN"/>
              <a:t> </a:t>
            </a:r>
            <a:r>
              <a:rPr lang="zh-CN" altLang="en-US"/>
              <a:t>的图的概念分为两层：最底层称为图</a:t>
            </a:r>
            <a:r>
              <a:rPr lang="en-US" altLang="zh-CN"/>
              <a:t> </a:t>
            </a:r>
            <a:r>
              <a:rPr lang="zh-CN" altLang="en-US"/>
              <a:t>Diagram，把图按照某种方式组织与分类，称为高层视图</a:t>
            </a:r>
            <a:r>
              <a:rPr lang="en-US" altLang="zh-CN"/>
              <a:t> </a:t>
            </a:r>
            <a:r>
              <a:rPr lang="zh-CN" altLang="en-US"/>
              <a:t>View。</a:t>
            </a:r>
            <a:endParaRPr lang="zh-CN" altLang="en-US"/>
          </a:p>
          <a:p>
            <a:endParaRPr lang="zh-CN" altLang="en-US"/>
          </a:p>
          <a:p>
            <a:r>
              <a:rPr lang="zh-CN" altLang="en-US"/>
              <a:t>UML图分为用例视图、设计视图、进程视图、实现视图和拓扑视图，</a:t>
            </a:r>
            <a:endParaRPr lang="zh-CN" altLang="en-US"/>
          </a:p>
          <a:p>
            <a:endParaRPr lang="zh-CN" altLang="en-US"/>
          </a:p>
          <a:p>
            <a:r>
              <a:rPr lang="zh-CN" altLang="en-US"/>
              <a:t>又可以静动分为静态图和动态图。</a:t>
            </a:r>
            <a:endParaRPr lang="zh-CN" altLang="en-US"/>
          </a:p>
          <a:p>
            <a:endParaRPr lang="zh-CN" altLang="en-US"/>
          </a:p>
          <a:p>
            <a:r>
              <a:rPr lang="zh-CN" altLang="en-US"/>
              <a:t>静态图</a:t>
            </a:r>
            <a:r>
              <a:rPr lang="en-US" altLang="zh-CN"/>
              <a:t> </a:t>
            </a:r>
            <a:r>
              <a:rPr lang="zh-CN" altLang="en-US"/>
              <a:t>Diagram</a:t>
            </a:r>
            <a:r>
              <a:rPr lang="en-US" altLang="zh-CN"/>
              <a:t> </a:t>
            </a:r>
            <a:r>
              <a:rPr lang="zh-CN" altLang="en-US"/>
              <a:t>分为：用例图，类图，对象图，包图，构件图，部署图。</a:t>
            </a:r>
            <a:endParaRPr lang="zh-CN" altLang="en-US"/>
          </a:p>
          <a:p>
            <a:endParaRPr lang="zh-CN" altLang="en-US"/>
          </a:p>
          <a:p>
            <a:r>
              <a:rPr lang="zh-CN" altLang="en-US"/>
              <a:t>动态图</a:t>
            </a:r>
            <a:r>
              <a:rPr lang="en-US" altLang="zh-CN"/>
              <a:t> </a:t>
            </a:r>
            <a:r>
              <a:rPr lang="zh-CN" altLang="en-US"/>
              <a:t>Diagram</a:t>
            </a:r>
            <a:r>
              <a:rPr lang="en-US" altLang="zh-CN"/>
              <a:t> </a:t>
            </a:r>
            <a:r>
              <a:rPr lang="zh-CN" altLang="en-US"/>
              <a:t>分为：状态图，活动图，协作图，序列图。</a:t>
            </a:r>
            <a:endParaRPr lang="zh-CN" altLang="en-US"/>
          </a:p>
          <a:p>
            <a:endParaRPr lang="zh-CN" altLang="en-US"/>
          </a:p>
        </p:txBody>
      </p:sp>
      <p:pic>
        <p:nvPicPr>
          <p:cNvPr id="14" name="图片 13"/>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03</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1834515" y="3416935"/>
            <a:ext cx="8933180"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StarUML软件</a:t>
            </a:r>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操作</a:t>
            </a:r>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入门</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49579" y="1319127"/>
            <a:ext cx="5106411" cy="5106411"/>
          </a:xfrm>
          <a:prstGeom prst="ellipse">
            <a:avLst/>
          </a:prstGeom>
          <a:solidFill>
            <a:schemeClr val="accent1">
              <a:alpha val="100000"/>
            </a:schemeClr>
          </a:solidFill>
        </p:spPr>
      </p:sp>
      <p:pic>
        <p:nvPicPr>
          <p:cNvPr id="3" name="Picture 3"/>
          <p:cNvPicPr>
            <a:picLocks noChangeAspect="1"/>
          </p:cNvPicPr>
          <p:nvPr/>
        </p:nvPicPr>
        <p:blipFill>
          <a:blip r:embed="rId1">
            <a:alphaModFix amt="100000"/>
          </a:blip>
          <a:srcRect l="24292" r="24292"/>
          <a:stretch>
            <a:fillRect/>
          </a:stretch>
        </p:blipFill>
        <p:spPr>
          <a:xfrm>
            <a:off x="-484350" y="1584357"/>
            <a:ext cx="4575952" cy="4575952"/>
          </a:xfrm>
          <a:prstGeom prst="ellipse">
            <a:avLst/>
          </a:prstGeom>
        </p:spPr>
      </p:pic>
      <p:sp>
        <p:nvSpPr>
          <p:cNvPr id="4" name="AutoShape 4"/>
          <p:cNvSpPr/>
          <p:nvPr>
            <p:custDataLst>
              <p:tags r:id="rId2"/>
            </p:custDataLst>
          </p:nvPr>
        </p:nvSpPr>
        <p:spPr>
          <a:xfrm>
            <a:off x="4935912" y="5095961"/>
            <a:ext cx="993758" cy="993758"/>
          </a:xfrm>
          <a:prstGeom prst="ellipse">
            <a:avLst/>
          </a:prstGeom>
          <a:solidFill>
            <a:schemeClr val="accent1">
              <a:alpha val="100000"/>
            </a:schemeClr>
          </a:solidFill>
        </p:spPr>
      </p:sp>
      <p:sp>
        <p:nvSpPr>
          <p:cNvPr id="5" name="TextBox 5"/>
          <p:cNvSpPr txBox="1"/>
          <p:nvPr>
            <p:custDataLst>
              <p:tags r:id="rId3"/>
            </p:custDataLst>
          </p:nvPr>
        </p:nvSpPr>
        <p:spPr>
          <a:xfrm>
            <a:off x="4935912" y="5251464"/>
            <a:ext cx="964530" cy="682752"/>
          </a:xfrm>
          <a:prstGeom prst="rect">
            <a:avLst/>
          </a:prstGeom>
        </p:spPr>
        <p:txBody>
          <a:bodyPr vert="horz" wrap="square" lIns="123825" tIns="123825" rIns="57150" bIns="123825" rtlCol="0" anchor="t" anchorCtr="0">
            <a:spAutoFit/>
          </a:bodyPr>
          <a:lstStyle/>
          <a:p>
            <a:pPr algn="ctr">
              <a:lnSpc>
                <a:spcPct val="120000"/>
              </a:lnSpc>
            </a:pPr>
            <a:r>
              <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03</a:t>
            </a:r>
            <a:endPar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6"/>
          <p:cNvSpPr txBox="1"/>
          <p:nvPr>
            <p:custDataLst>
              <p:tags r:id="rId4"/>
            </p:custDataLst>
          </p:nvPr>
        </p:nvSpPr>
        <p:spPr>
          <a:xfrm>
            <a:off x="6074571" y="4851539"/>
            <a:ext cx="5683179" cy="73152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启动软件</a:t>
            </a:r>
            <a:endPar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7"/>
          <p:cNvSpPr txBox="1"/>
          <p:nvPr>
            <p:custDataLst>
              <p:tags r:id="rId5"/>
            </p:custDataLst>
          </p:nvPr>
        </p:nvSpPr>
        <p:spPr>
          <a:xfrm>
            <a:off x="6074571" y="5341007"/>
            <a:ext cx="5486256" cy="975360"/>
          </a:xfrm>
          <a:prstGeom prst="rect">
            <a:avLst/>
          </a:prstGeom>
        </p:spPr>
        <p:txBody>
          <a:bodyPr vert="horz" wrap="square" lIns="123825" tIns="123825" rIns="57150" bIns="123825" rtlCol="0" anchor="t" anchorCtr="0">
            <a:spAutoFit/>
          </a:bodyPr>
          <a:lstStyle/>
          <a:p>
            <a:pPr>
              <a:lnSpc>
                <a:spcPct val="15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安装完成后，双击桌面图标或从开始菜单启动StarUML软件。</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AutoShape 8"/>
          <p:cNvSpPr/>
          <p:nvPr>
            <p:custDataLst>
              <p:tags r:id="rId6"/>
            </p:custDataLst>
          </p:nvPr>
        </p:nvSpPr>
        <p:spPr>
          <a:xfrm>
            <a:off x="4935912" y="1819581"/>
            <a:ext cx="993758" cy="993758"/>
          </a:xfrm>
          <a:prstGeom prst="ellipse">
            <a:avLst/>
          </a:prstGeom>
          <a:solidFill>
            <a:schemeClr val="accent1">
              <a:alpha val="100000"/>
            </a:schemeClr>
          </a:solidFill>
        </p:spPr>
      </p:sp>
      <p:sp>
        <p:nvSpPr>
          <p:cNvPr id="9" name="TextBox 9"/>
          <p:cNvSpPr txBox="1"/>
          <p:nvPr>
            <p:custDataLst>
              <p:tags r:id="rId7"/>
            </p:custDataLst>
          </p:nvPr>
        </p:nvSpPr>
        <p:spPr>
          <a:xfrm>
            <a:off x="4935912" y="1975084"/>
            <a:ext cx="964530" cy="682752"/>
          </a:xfrm>
          <a:prstGeom prst="rect">
            <a:avLst/>
          </a:prstGeom>
        </p:spPr>
        <p:txBody>
          <a:bodyPr vert="horz" wrap="square" lIns="123825" tIns="123825" rIns="57150" bIns="123825" rtlCol="0" anchor="ctr" anchorCtr="0">
            <a:spAutoFit/>
          </a:bodyPr>
          <a:lstStyle/>
          <a:p>
            <a:pPr algn="ctr">
              <a:lnSpc>
                <a:spcPct val="120000"/>
              </a:lnSpc>
            </a:pPr>
            <a:r>
              <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01</a:t>
            </a:r>
            <a:endPar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10"/>
          <p:cNvSpPr txBox="1"/>
          <p:nvPr>
            <p:custDataLst>
              <p:tags r:id="rId8"/>
            </p:custDataLst>
          </p:nvPr>
        </p:nvSpPr>
        <p:spPr>
          <a:xfrm>
            <a:off x="6074571" y="1538583"/>
            <a:ext cx="5683179" cy="73152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系统要求</a:t>
            </a:r>
            <a:endPar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extBox 11"/>
          <p:cNvSpPr txBox="1"/>
          <p:nvPr>
            <p:custDataLst>
              <p:tags r:id="rId9"/>
            </p:custDataLst>
          </p:nvPr>
        </p:nvSpPr>
        <p:spPr>
          <a:xfrm>
            <a:off x="6074571" y="2003667"/>
            <a:ext cx="5486256" cy="975360"/>
          </a:xfrm>
          <a:prstGeom prst="rect">
            <a:avLst/>
          </a:prstGeom>
        </p:spPr>
        <p:txBody>
          <a:bodyPr vert="horz" wrap="square" lIns="123825" tIns="123825" rIns="57150" bIns="123825" rtlCol="0" anchor="t" anchorCtr="0">
            <a:spAutoFit/>
          </a:bodyPr>
          <a:lstStyle/>
          <a:p>
            <a:pPr>
              <a:lnSpc>
                <a:spcPct val="15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确保计算机满足最低系统要求，以获得流畅的软件运行体验。</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AutoShape 12"/>
          <p:cNvSpPr/>
          <p:nvPr>
            <p:custDataLst>
              <p:tags r:id="rId10"/>
            </p:custDataLst>
          </p:nvPr>
        </p:nvSpPr>
        <p:spPr>
          <a:xfrm>
            <a:off x="4935912" y="3457771"/>
            <a:ext cx="993758" cy="993758"/>
          </a:xfrm>
          <a:prstGeom prst="ellipse">
            <a:avLst/>
          </a:prstGeom>
          <a:solidFill>
            <a:schemeClr val="accent1">
              <a:alpha val="100000"/>
            </a:schemeClr>
          </a:solidFill>
        </p:spPr>
      </p:sp>
      <p:sp>
        <p:nvSpPr>
          <p:cNvPr id="13" name="TextBox 13"/>
          <p:cNvSpPr txBox="1"/>
          <p:nvPr>
            <p:custDataLst>
              <p:tags r:id="rId11"/>
            </p:custDataLst>
          </p:nvPr>
        </p:nvSpPr>
        <p:spPr>
          <a:xfrm>
            <a:off x="4935912" y="3613274"/>
            <a:ext cx="964530" cy="682752"/>
          </a:xfrm>
          <a:prstGeom prst="rect">
            <a:avLst/>
          </a:prstGeom>
        </p:spPr>
        <p:txBody>
          <a:bodyPr vert="horz" wrap="square" lIns="123825" tIns="123825" rIns="57150" bIns="123825" rtlCol="0" anchor="t" anchorCtr="0">
            <a:spAutoFit/>
          </a:bodyPr>
          <a:lstStyle/>
          <a:p>
            <a:pPr algn="ctr">
              <a:lnSpc>
                <a:spcPct val="120000"/>
              </a:lnSpc>
            </a:pPr>
            <a:r>
              <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02</a:t>
            </a:r>
            <a:endPar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14"/>
          <p:cNvSpPr txBox="1"/>
          <p:nvPr>
            <p:custDataLst>
              <p:tags r:id="rId12"/>
            </p:custDataLst>
          </p:nvPr>
        </p:nvSpPr>
        <p:spPr>
          <a:xfrm>
            <a:off x="6074571" y="3188965"/>
            <a:ext cx="5683179" cy="73152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下载与安装</a:t>
            </a:r>
            <a:endPar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TextBox 15"/>
          <p:cNvSpPr txBox="1"/>
          <p:nvPr>
            <p:custDataLst>
              <p:tags r:id="rId13"/>
            </p:custDataLst>
          </p:nvPr>
        </p:nvSpPr>
        <p:spPr>
          <a:xfrm>
            <a:off x="6074571" y="3666241"/>
            <a:ext cx="5486256" cy="939800"/>
          </a:xfrm>
          <a:prstGeom prst="rect">
            <a:avLst/>
          </a:prstGeom>
        </p:spPr>
        <p:txBody>
          <a:bodyPr vert="horz" wrap="square" lIns="123825" tIns="123825" rIns="57150" bIns="123825" rtlCol="0" anchor="t" anchorCtr="0">
            <a:spAutoFit/>
          </a:bodyPr>
          <a:lstStyle/>
          <a:p>
            <a:pPr>
              <a:lnSpc>
                <a:spcPct val="15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从官方网站 </a:t>
            </a: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hlinkClick r:id="rId14" action="ppaction://hlinkfile"/>
              </a:rPr>
              <a:t>https://staruml.io/</a:t>
            </a: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 或可信赖的下载源获取StarUML安装程序，并按照安装向导完成安装过程。</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6" name="Group 16"/>
          <p:cNvGrpSpPr/>
          <p:nvPr/>
        </p:nvGrpSpPr>
        <p:grpSpPr>
          <a:xfrm rot="0">
            <a:off x="454963" y="93878"/>
            <a:ext cx="10641129" cy="914400"/>
            <a:chOff x="454963" y="93878"/>
            <a:chExt cx="10641129" cy="914400"/>
          </a:xfrm>
        </p:grpSpPr>
        <p:sp>
          <p:nvSpPr>
            <p:cNvPr id="17" name="AutoShape 17"/>
            <p:cNvSpPr/>
            <p:nvPr/>
          </p:nvSpPr>
          <p:spPr>
            <a:xfrm>
              <a:off x="454963" y="331168"/>
              <a:ext cx="84147" cy="84147"/>
            </a:xfrm>
            <a:prstGeom prst="ellipse">
              <a:avLst/>
            </a:prstGeom>
            <a:solidFill>
              <a:schemeClr val="accent1">
                <a:alpha val="100000"/>
              </a:schemeClr>
            </a:solidFill>
          </p:spPr>
        </p:sp>
        <p:sp>
          <p:nvSpPr>
            <p:cNvPr id="18" name="AutoShape 18"/>
            <p:cNvSpPr/>
            <p:nvPr/>
          </p:nvSpPr>
          <p:spPr>
            <a:xfrm>
              <a:off x="575049" y="337743"/>
              <a:ext cx="78137" cy="78137"/>
            </a:xfrm>
            <a:prstGeom prst="ellipse">
              <a:avLst/>
            </a:prstGeom>
            <a:solidFill>
              <a:schemeClr val="accent1">
                <a:alpha val="80000"/>
              </a:schemeClr>
            </a:solidFill>
          </p:spPr>
        </p:sp>
        <p:sp>
          <p:nvSpPr>
            <p:cNvPr id="19" name="AutoShape 19"/>
            <p:cNvSpPr/>
            <p:nvPr/>
          </p:nvSpPr>
          <p:spPr>
            <a:xfrm>
              <a:off x="689125" y="339460"/>
              <a:ext cx="74704" cy="74704"/>
            </a:xfrm>
            <a:prstGeom prst="ellipse">
              <a:avLst/>
            </a:prstGeom>
            <a:solidFill>
              <a:schemeClr val="accent1">
                <a:alpha val="60000"/>
              </a:schemeClr>
            </a:solidFill>
          </p:spPr>
        </p:sp>
        <p:sp>
          <p:nvSpPr>
            <p:cNvPr id="20" name="AutoShape 20"/>
            <p:cNvSpPr/>
            <p:nvPr/>
          </p:nvSpPr>
          <p:spPr>
            <a:xfrm>
              <a:off x="799768" y="348430"/>
              <a:ext cx="69238" cy="69238"/>
            </a:xfrm>
            <a:prstGeom prst="ellipse">
              <a:avLst/>
            </a:prstGeom>
            <a:solidFill>
              <a:schemeClr val="accent1">
                <a:alpha val="40000"/>
              </a:schemeClr>
            </a:solidFill>
          </p:spPr>
        </p:sp>
        <p:sp>
          <p:nvSpPr>
            <p:cNvPr id="21" name="AutoShape 21"/>
            <p:cNvSpPr/>
            <p:nvPr/>
          </p:nvSpPr>
          <p:spPr>
            <a:xfrm>
              <a:off x="904945" y="344297"/>
              <a:ext cx="65594" cy="65594"/>
            </a:xfrm>
            <a:prstGeom prst="ellipse">
              <a:avLst/>
            </a:prstGeom>
            <a:solidFill>
              <a:schemeClr val="accent1">
                <a:alpha val="20000"/>
              </a:schemeClr>
            </a:solidFill>
          </p:spPr>
        </p:sp>
        <p:sp>
          <p:nvSpPr>
            <p:cNvPr id="22" name="AutoShape 22"/>
            <p:cNvSpPr/>
            <p:nvPr/>
          </p:nvSpPr>
          <p:spPr>
            <a:xfrm>
              <a:off x="454963" y="448942"/>
              <a:ext cx="84147" cy="84147"/>
            </a:xfrm>
            <a:prstGeom prst="ellipse">
              <a:avLst/>
            </a:prstGeom>
            <a:solidFill>
              <a:schemeClr val="accent1">
                <a:alpha val="100000"/>
              </a:schemeClr>
            </a:solidFill>
          </p:spPr>
        </p:sp>
        <p:sp>
          <p:nvSpPr>
            <p:cNvPr id="23" name="AutoShape 23"/>
            <p:cNvSpPr/>
            <p:nvPr/>
          </p:nvSpPr>
          <p:spPr>
            <a:xfrm>
              <a:off x="575049" y="455517"/>
              <a:ext cx="78137" cy="78137"/>
            </a:xfrm>
            <a:prstGeom prst="ellipse">
              <a:avLst/>
            </a:prstGeom>
            <a:solidFill>
              <a:schemeClr val="accent1">
                <a:alpha val="80000"/>
              </a:schemeClr>
            </a:solidFill>
          </p:spPr>
        </p:sp>
        <p:sp>
          <p:nvSpPr>
            <p:cNvPr id="24" name="AutoShape 24"/>
            <p:cNvSpPr/>
            <p:nvPr/>
          </p:nvSpPr>
          <p:spPr>
            <a:xfrm>
              <a:off x="689125" y="457233"/>
              <a:ext cx="74704" cy="74704"/>
            </a:xfrm>
            <a:prstGeom prst="ellipse">
              <a:avLst/>
            </a:prstGeom>
            <a:solidFill>
              <a:schemeClr val="accent1">
                <a:alpha val="60000"/>
              </a:schemeClr>
            </a:solidFill>
          </p:spPr>
        </p:sp>
        <p:sp>
          <p:nvSpPr>
            <p:cNvPr id="25" name="AutoShape 25"/>
            <p:cNvSpPr/>
            <p:nvPr/>
          </p:nvSpPr>
          <p:spPr>
            <a:xfrm>
              <a:off x="799768" y="466203"/>
              <a:ext cx="69238" cy="69238"/>
            </a:xfrm>
            <a:prstGeom prst="ellipse">
              <a:avLst/>
            </a:prstGeom>
            <a:solidFill>
              <a:schemeClr val="accent1">
                <a:alpha val="40000"/>
              </a:schemeClr>
            </a:solidFill>
          </p:spPr>
        </p:sp>
        <p:sp>
          <p:nvSpPr>
            <p:cNvPr id="26" name="AutoShape 26"/>
            <p:cNvSpPr/>
            <p:nvPr/>
          </p:nvSpPr>
          <p:spPr>
            <a:xfrm>
              <a:off x="904945" y="462070"/>
              <a:ext cx="65594" cy="65594"/>
            </a:xfrm>
            <a:prstGeom prst="ellipse">
              <a:avLst/>
            </a:prstGeom>
            <a:solidFill>
              <a:schemeClr val="accent1">
                <a:alpha val="20000"/>
              </a:schemeClr>
            </a:solidFill>
          </p:spPr>
        </p:sp>
        <p:sp>
          <p:nvSpPr>
            <p:cNvPr id="27" name="AutoShape 27"/>
            <p:cNvSpPr/>
            <p:nvPr/>
          </p:nvSpPr>
          <p:spPr>
            <a:xfrm>
              <a:off x="454963" y="566715"/>
              <a:ext cx="84147" cy="84147"/>
            </a:xfrm>
            <a:prstGeom prst="ellipse">
              <a:avLst/>
            </a:prstGeom>
            <a:solidFill>
              <a:schemeClr val="accent1">
                <a:alpha val="100000"/>
              </a:schemeClr>
            </a:solidFill>
          </p:spPr>
        </p:sp>
        <p:sp>
          <p:nvSpPr>
            <p:cNvPr id="28" name="AutoShape 28"/>
            <p:cNvSpPr/>
            <p:nvPr/>
          </p:nvSpPr>
          <p:spPr>
            <a:xfrm>
              <a:off x="575049" y="573291"/>
              <a:ext cx="78137" cy="78137"/>
            </a:xfrm>
            <a:prstGeom prst="ellipse">
              <a:avLst/>
            </a:prstGeom>
            <a:solidFill>
              <a:schemeClr val="accent1">
                <a:alpha val="80000"/>
              </a:schemeClr>
            </a:solidFill>
          </p:spPr>
        </p:sp>
        <p:sp>
          <p:nvSpPr>
            <p:cNvPr id="29" name="AutoShape 29"/>
            <p:cNvSpPr/>
            <p:nvPr/>
          </p:nvSpPr>
          <p:spPr>
            <a:xfrm>
              <a:off x="689125" y="575007"/>
              <a:ext cx="74704" cy="74704"/>
            </a:xfrm>
            <a:prstGeom prst="ellipse">
              <a:avLst/>
            </a:prstGeom>
            <a:solidFill>
              <a:schemeClr val="accent1">
                <a:alpha val="60000"/>
              </a:schemeClr>
            </a:solidFill>
          </p:spPr>
        </p:sp>
        <p:sp>
          <p:nvSpPr>
            <p:cNvPr id="30" name="AutoShape 30"/>
            <p:cNvSpPr/>
            <p:nvPr/>
          </p:nvSpPr>
          <p:spPr>
            <a:xfrm>
              <a:off x="799768" y="583977"/>
              <a:ext cx="69238" cy="69238"/>
            </a:xfrm>
            <a:prstGeom prst="ellipse">
              <a:avLst/>
            </a:prstGeom>
            <a:solidFill>
              <a:schemeClr val="accent1">
                <a:alpha val="40000"/>
              </a:schemeClr>
            </a:solidFill>
          </p:spPr>
        </p:sp>
        <p:sp>
          <p:nvSpPr>
            <p:cNvPr id="31" name="AutoShape 31"/>
            <p:cNvSpPr/>
            <p:nvPr/>
          </p:nvSpPr>
          <p:spPr>
            <a:xfrm>
              <a:off x="904945" y="579844"/>
              <a:ext cx="65594" cy="65594"/>
            </a:xfrm>
            <a:prstGeom prst="ellipse">
              <a:avLst/>
            </a:prstGeom>
            <a:solidFill>
              <a:schemeClr val="accent1">
                <a:alpha val="20000"/>
              </a:schemeClr>
            </a:solidFill>
          </p:spPr>
        </p:sp>
        <p:sp>
          <p:nvSpPr>
            <p:cNvPr id="32" name="AutoShape 32"/>
            <p:cNvSpPr/>
            <p:nvPr/>
          </p:nvSpPr>
          <p:spPr>
            <a:xfrm>
              <a:off x="454963" y="684489"/>
              <a:ext cx="84147" cy="84147"/>
            </a:xfrm>
            <a:prstGeom prst="ellipse">
              <a:avLst/>
            </a:prstGeom>
            <a:solidFill>
              <a:schemeClr val="accent1">
                <a:alpha val="100000"/>
              </a:schemeClr>
            </a:solidFill>
          </p:spPr>
        </p:sp>
        <p:sp>
          <p:nvSpPr>
            <p:cNvPr id="33" name="AutoShape 33"/>
            <p:cNvSpPr/>
            <p:nvPr/>
          </p:nvSpPr>
          <p:spPr>
            <a:xfrm>
              <a:off x="575049" y="691064"/>
              <a:ext cx="78137" cy="78137"/>
            </a:xfrm>
            <a:prstGeom prst="ellipse">
              <a:avLst/>
            </a:prstGeom>
            <a:solidFill>
              <a:schemeClr val="accent1">
                <a:alpha val="80000"/>
              </a:schemeClr>
            </a:solidFill>
          </p:spPr>
        </p:sp>
        <p:sp>
          <p:nvSpPr>
            <p:cNvPr id="34" name="AutoShape 34"/>
            <p:cNvSpPr/>
            <p:nvPr/>
          </p:nvSpPr>
          <p:spPr>
            <a:xfrm>
              <a:off x="689125" y="692781"/>
              <a:ext cx="74704" cy="74704"/>
            </a:xfrm>
            <a:prstGeom prst="ellipse">
              <a:avLst/>
            </a:prstGeom>
            <a:solidFill>
              <a:schemeClr val="accent1">
                <a:alpha val="60000"/>
              </a:schemeClr>
            </a:solidFill>
          </p:spPr>
        </p:sp>
        <p:sp>
          <p:nvSpPr>
            <p:cNvPr id="35" name="AutoShape 35"/>
            <p:cNvSpPr/>
            <p:nvPr/>
          </p:nvSpPr>
          <p:spPr>
            <a:xfrm>
              <a:off x="799768" y="701751"/>
              <a:ext cx="69238" cy="69238"/>
            </a:xfrm>
            <a:prstGeom prst="ellipse">
              <a:avLst/>
            </a:prstGeom>
            <a:solidFill>
              <a:schemeClr val="accent1">
                <a:alpha val="40000"/>
              </a:schemeClr>
            </a:solidFill>
          </p:spPr>
        </p:sp>
        <p:sp>
          <p:nvSpPr>
            <p:cNvPr id="36" name="AutoShape 36"/>
            <p:cNvSpPr/>
            <p:nvPr/>
          </p:nvSpPr>
          <p:spPr>
            <a:xfrm>
              <a:off x="904945" y="697618"/>
              <a:ext cx="65594" cy="65594"/>
            </a:xfrm>
            <a:prstGeom prst="ellipse">
              <a:avLst/>
            </a:prstGeom>
            <a:solidFill>
              <a:schemeClr val="accent1">
                <a:alpha val="20000"/>
              </a:schemeClr>
            </a:solidFill>
          </p:spPr>
        </p:sp>
        <p:sp>
          <p:nvSpPr>
            <p:cNvPr id="37" name="TextBox 3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StarUML软件安装与启动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8" name="图片 37"/>
          <p:cNvPicPr>
            <a:picLocks noChangeAspect="1"/>
          </p:cNvPicPr>
          <p:nvPr/>
        </p:nvPicPr>
        <p:blipFill>
          <a:blip r:embed="rId15"/>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custDataLst>
              <p:tags r:id="rId1"/>
            </p:custDataLst>
          </p:nvPr>
        </p:nvSpPr>
        <p:spPr>
          <a:xfrm>
            <a:off x="8883977" y="4209792"/>
            <a:ext cx="2895600" cy="695325"/>
          </a:xfrm>
          <a:prstGeom prst="rect">
            <a:avLst/>
          </a:prstGeom>
        </p:spPr>
        <p:txBody>
          <a:bodyPr vert="horz" wrap="square" lIns="123825" tIns="123825" rIns="57150" bIns="123825" rtlCol="0" anchor="t" anchorCtr="0">
            <a:spAutoFit/>
          </a:bodyPr>
          <a:lstStyle/>
          <a:p>
            <a:pPr>
              <a:lnSpc>
                <a:spcPct val="120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属性面板</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TextBox 3"/>
          <p:cNvSpPr txBox="1"/>
          <p:nvPr>
            <p:custDataLst>
              <p:tags r:id="rId2"/>
            </p:custDataLst>
          </p:nvPr>
        </p:nvSpPr>
        <p:spPr>
          <a:xfrm>
            <a:off x="8883977" y="4727993"/>
            <a:ext cx="2733843" cy="1414272"/>
          </a:xfrm>
          <a:prstGeom prst="rect">
            <a:avLst/>
          </a:prstGeom>
        </p:spPr>
        <p:txBody>
          <a:bodyPr vert="horz" wrap="square" lIns="123825" tIns="123825" rIns="57150" bIns="123825"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熟悉属性面板中各项属性的含义和设置方法，如颜色、字体、大小等。</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Freeform 4"/>
          <p:cNvSpPr/>
          <p:nvPr>
            <p:custDataLst>
              <p:tags r:id="rId3"/>
            </p:custDataLst>
          </p:nvPr>
        </p:nvSpPr>
        <p:spPr>
          <a:xfrm>
            <a:off x="909579"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1">
              <a:alpha val="100000"/>
            </a:schemeClr>
          </a:solidFill>
        </p:spPr>
      </p:sp>
      <p:sp>
        <p:nvSpPr>
          <p:cNvPr id="5" name="Freeform 5"/>
          <p:cNvSpPr/>
          <p:nvPr>
            <p:custDataLst>
              <p:tags r:id="rId4"/>
            </p:custDataLst>
          </p:nvPr>
        </p:nvSpPr>
        <p:spPr>
          <a:xfrm>
            <a:off x="1383312"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1">
              <a:alpha val="100000"/>
            </a:schemeClr>
          </a:solidFill>
        </p:spPr>
      </p:sp>
      <p:sp>
        <p:nvSpPr>
          <p:cNvPr id="6" name="Freeform 6"/>
          <p:cNvSpPr/>
          <p:nvPr>
            <p:custDataLst>
              <p:tags r:id="rId5"/>
            </p:custDataLst>
          </p:nvPr>
        </p:nvSpPr>
        <p:spPr>
          <a:xfrm>
            <a:off x="1841106"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1">
              <a:alpha val="100000"/>
            </a:schemeClr>
          </a:solidFill>
        </p:spPr>
      </p:sp>
      <p:sp>
        <p:nvSpPr>
          <p:cNvPr id="7" name="Freeform 7"/>
          <p:cNvSpPr/>
          <p:nvPr>
            <p:custDataLst>
              <p:tags r:id="rId6"/>
            </p:custDataLst>
          </p:nvPr>
        </p:nvSpPr>
        <p:spPr>
          <a:xfrm>
            <a:off x="3020614"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2">
              <a:alpha val="100000"/>
            </a:schemeClr>
          </a:solidFill>
        </p:spPr>
      </p:sp>
      <p:sp>
        <p:nvSpPr>
          <p:cNvPr id="8" name="Freeform 8"/>
          <p:cNvSpPr/>
          <p:nvPr>
            <p:custDataLst>
              <p:tags r:id="rId7"/>
            </p:custDataLst>
          </p:nvPr>
        </p:nvSpPr>
        <p:spPr>
          <a:xfrm>
            <a:off x="3494346"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2">
              <a:alpha val="100000"/>
            </a:schemeClr>
          </a:solidFill>
        </p:spPr>
      </p:sp>
      <p:sp>
        <p:nvSpPr>
          <p:cNvPr id="9" name="Freeform 9"/>
          <p:cNvSpPr/>
          <p:nvPr>
            <p:custDataLst>
              <p:tags r:id="rId8"/>
            </p:custDataLst>
          </p:nvPr>
        </p:nvSpPr>
        <p:spPr>
          <a:xfrm>
            <a:off x="3952140"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2">
              <a:alpha val="100000"/>
            </a:schemeClr>
          </a:solidFill>
        </p:spPr>
      </p:sp>
      <p:sp>
        <p:nvSpPr>
          <p:cNvPr id="10" name="Freeform 10"/>
          <p:cNvSpPr/>
          <p:nvPr>
            <p:custDataLst>
              <p:tags r:id="rId9"/>
            </p:custDataLst>
          </p:nvPr>
        </p:nvSpPr>
        <p:spPr>
          <a:xfrm>
            <a:off x="5131648"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1">
              <a:alpha val="100000"/>
            </a:schemeClr>
          </a:solidFill>
        </p:spPr>
      </p:sp>
      <p:sp>
        <p:nvSpPr>
          <p:cNvPr id="11" name="Freeform 11"/>
          <p:cNvSpPr/>
          <p:nvPr>
            <p:custDataLst>
              <p:tags r:id="rId10"/>
            </p:custDataLst>
          </p:nvPr>
        </p:nvSpPr>
        <p:spPr>
          <a:xfrm>
            <a:off x="5605381"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1">
              <a:alpha val="100000"/>
            </a:schemeClr>
          </a:solidFill>
        </p:spPr>
      </p:sp>
      <p:sp>
        <p:nvSpPr>
          <p:cNvPr id="12" name="Freeform 12"/>
          <p:cNvSpPr/>
          <p:nvPr>
            <p:custDataLst>
              <p:tags r:id="rId11"/>
            </p:custDataLst>
          </p:nvPr>
        </p:nvSpPr>
        <p:spPr>
          <a:xfrm>
            <a:off x="6063174"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1">
              <a:alpha val="100000"/>
            </a:schemeClr>
          </a:solidFill>
        </p:spPr>
      </p:sp>
      <p:sp>
        <p:nvSpPr>
          <p:cNvPr id="13" name="Freeform 13"/>
          <p:cNvSpPr/>
          <p:nvPr>
            <p:custDataLst>
              <p:tags r:id="rId12"/>
            </p:custDataLst>
          </p:nvPr>
        </p:nvSpPr>
        <p:spPr>
          <a:xfrm>
            <a:off x="7242682"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2">
              <a:alpha val="100000"/>
            </a:schemeClr>
          </a:solidFill>
        </p:spPr>
      </p:sp>
      <p:sp>
        <p:nvSpPr>
          <p:cNvPr id="14" name="Freeform 14"/>
          <p:cNvSpPr/>
          <p:nvPr>
            <p:custDataLst>
              <p:tags r:id="rId13"/>
            </p:custDataLst>
          </p:nvPr>
        </p:nvSpPr>
        <p:spPr>
          <a:xfrm>
            <a:off x="7716414"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2">
              <a:alpha val="100000"/>
            </a:schemeClr>
          </a:solidFill>
        </p:spPr>
      </p:sp>
      <p:sp>
        <p:nvSpPr>
          <p:cNvPr id="15" name="Freeform 15"/>
          <p:cNvSpPr/>
          <p:nvPr>
            <p:custDataLst>
              <p:tags r:id="rId14"/>
            </p:custDataLst>
          </p:nvPr>
        </p:nvSpPr>
        <p:spPr>
          <a:xfrm>
            <a:off x="8174209"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2">
              <a:alpha val="100000"/>
            </a:schemeClr>
          </a:solidFill>
        </p:spPr>
      </p:sp>
      <p:sp>
        <p:nvSpPr>
          <p:cNvPr id="16" name="Freeform 16"/>
          <p:cNvSpPr/>
          <p:nvPr>
            <p:custDataLst>
              <p:tags r:id="rId15"/>
            </p:custDataLst>
          </p:nvPr>
        </p:nvSpPr>
        <p:spPr>
          <a:xfrm>
            <a:off x="9353716"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1">
              <a:alpha val="100000"/>
            </a:schemeClr>
          </a:solidFill>
        </p:spPr>
      </p:sp>
      <p:sp>
        <p:nvSpPr>
          <p:cNvPr id="17" name="Freeform 17"/>
          <p:cNvSpPr/>
          <p:nvPr>
            <p:custDataLst>
              <p:tags r:id="rId16"/>
            </p:custDataLst>
          </p:nvPr>
        </p:nvSpPr>
        <p:spPr>
          <a:xfrm>
            <a:off x="9827449"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1">
              <a:alpha val="100000"/>
            </a:schemeClr>
          </a:solidFill>
        </p:spPr>
      </p:sp>
      <p:sp>
        <p:nvSpPr>
          <p:cNvPr id="18" name="Freeform 18"/>
          <p:cNvSpPr/>
          <p:nvPr>
            <p:custDataLst>
              <p:tags r:id="rId17"/>
            </p:custDataLst>
          </p:nvPr>
        </p:nvSpPr>
        <p:spPr>
          <a:xfrm>
            <a:off x="10285243" y="3581229"/>
            <a:ext cx="947465" cy="433493"/>
          </a:xfrm>
          <a:custGeom>
            <a:avLst/>
            <a:gdLst/>
            <a:ahLst/>
            <a:cxnLst/>
            <a:rect l="l" t="t" r="r" b="b"/>
            <a:pathLst>
              <a:path w="1905000" h="1905000">
                <a:moveTo>
                  <a:pt x="0" y="0"/>
                </a:moveTo>
                <a:lnTo>
                  <a:pt x="1143000" y="0"/>
                </a:lnTo>
                <a:lnTo>
                  <a:pt x="1905000" y="952500"/>
                </a:lnTo>
                <a:lnTo>
                  <a:pt x="1143000" y="1905000"/>
                </a:lnTo>
                <a:lnTo>
                  <a:pt x="0" y="1905000"/>
                </a:lnTo>
                <a:lnTo>
                  <a:pt x="762000" y="952500"/>
                </a:lnTo>
                <a:lnTo>
                  <a:pt x="0" y="0"/>
                </a:lnTo>
                <a:close/>
              </a:path>
            </a:pathLst>
          </a:custGeom>
          <a:solidFill>
            <a:schemeClr val="accent1">
              <a:alpha val="100000"/>
            </a:schemeClr>
          </a:solidFill>
        </p:spPr>
      </p:sp>
      <p:sp>
        <p:nvSpPr>
          <p:cNvPr id="19" name="TextBox 19"/>
          <p:cNvSpPr txBox="1"/>
          <p:nvPr>
            <p:custDataLst>
              <p:tags r:id="rId18"/>
            </p:custDataLst>
          </p:nvPr>
        </p:nvSpPr>
        <p:spPr>
          <a:xfrm>
            <a:off x="6755784" y="1326066"/>
            <a:ext cx="2895600" cy="695325"/>
          </a:xfrm>
          <a:prstGeom prst="rect">
            <a:avLst/>
          </a:prstGeom>
        </p:spPr>
        <p:txBody>
          <a:bodyPr vert="horz" wrap="square" lIns="123825" tIns="123825" rIns="57150" bIns="123825" rtlCol="0" anchor="t" anchorCtr="0">
            <a:spAutoFit/>
          </a:bodyPr>
          <a:lstStyle/>
          <a:p>
            <a:pPr>
              <a:lnSpc>
                <a:spcPct val="120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绘图区域</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TextBox 20"/>
          <p:cNvSpPr txBox="1"/>
          <p:nvPr>
            <p:custDataLst>
              <p:tags r:id="rId19"/>
            </p:custDataLst>
          </p:nvPr>
        </p:nvSpPr>
        <p:spPr>
          <a:xfrm>
            <a:off x="6755784" y="1852616"/>
            <a:ext cx="2733843" cy="1414272"/>
          </a:xfrm>
          <a:prstGeom prst="rect">
            <a:avLst/>
          </a:prstGeom>
        </p:spPr>
        <p:txBody>
          <a:bodyPr vert="horz" wrap="square" lIns="123825" tIns="123825" rIns="57150" bIns="123825"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了解绘图区域的作用和操作方法，如缩放、拖动、旋转等。</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TextBox 21"/>
          <p:cNvSpPr txBox="1"/>
          <p:nvPr>
            <p:custDataLst>
              <p:tags r:id="rId20"/>
            </p:custDataLst>
          </p:nvPr>
        </p:nvSpPr>
        <p:spPr>
          <a:xfrm>
            <a:off x="4585608" y="4209792"/>
            <a:ext cx="2895600" cy="695325"/>
          </a:xfrm>
          <a:prstGeom prst="rect">
            <a:avLst/>
          </a:prstGeom>
        </p:spPr>
        <p:txBody>
          <a:bodyPr vert="horz" wrap="square" lIns="123825" tIns="123825" rIns="57150" bIns="123825" rtlCol="0" anchor="t" anchorCtr="0">
            <a:spAutoFit/>
          </a:bodyPr>
          <a:lstStyle/>
          <a:p>
            <a:pPr>
              <a:lnSpc>
                <a:spcPct val="120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工具栏</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TextBox 22"/>
          <p:cNvSpPr txBox="1"/>
          <p:nvPr>
            <p:custDataLst>
              <p:tags r:id="rId21"/>
            </p:custDataLst>
          </p:nvPr>
        </p:nvSpPr>
        <p:spPr>
          <a:xfrm>
            <a:off x="4585608" y="4753712"/>
            <a:ext cx="2733843" cy="1414272"/>
          </a:xfrm>
          <a:prstGeom prst="rect">
            <a:avLst/>
          </a:prstGeom>
        </p:spPr>
        <p:txBody>
          <a:bodyPr vert="horz" wrap="square" lIns="123825" tIns="123825" rIns="57150" bIns="123825"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掌握工具栏中常用工具的功能和使用方法，如选择、绘制、填充、线条等。</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TextBox 23"/>
          <p:cNvSpPr txBox="1"/>
          <p:nvPr>
            <p:custDataLst>
              <p:tags r:id="rId22"/>
            </p:custDataLst>
          </p:nvPr>
        </p:nvSpPr>
        <p:spPr>
          <a:xfrm>
            <a:off x="413234" y="4209792"/>
            <a:ext cx="2895600" cy="695325"/>
          </a:xfrm>
          <a:prstGeom prst="rect">
            <a:avLst/>
          </a:prstGeom>
        </p:spPr>
        <p:txBody>
          <a:bodyPr vert="horz" wrap="square" lIns="123825" tIns="123825" rIns="57150" bIns="123825" rtlCol="0" anchor="t" anchorCtr="0">
            <a:spAutoFit/>
          </a:bodyPr>
          <a:lstStyle/>
          <a:p>
            <a:pPr>
              <a:lnSpc>
                <a:spcPct val="120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主界面概览</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TextBox 24"/>
          <p:cNvSpPr txBox="1"/>
          <p:nvPr>
            <p:custDataLst>
              <p:tags r:id="rId23"/>
            </p:custDataLst>
          </p:nvPr>
        </p:nvSpPr>
        <p:spPr>
          <a:xfrm>
            <a:off x="413234" y="4753712"/>
            <a:ext cx="2733843" cy="1414272"/>
          </a:xfrm>
          <a:prstGeom prst="rect">
            <a:avLst/>
          </a:prstGeom>
        </p:spPr>
        <p:txBody>
          <a:bodyPr vert="horz" wrap="square" lIns="123825" tIns="123825" rIns="57150" bIns="123825"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了解StarUML的主界面布局，包括菜单栏、工具栏、绘图区域和属性面板等。</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TextBox 25"/>
          <p:cNvSpPr txBox="1"/>
          <p:nvPr>
            <p:custDataLst>
              <p:tags r:id="rId24"/>
            </p:custDataLst>
          </p:nvPr>
        </p:nvSpPr>
        <p:spPr>
          <a:xfrm>
            <a:off x="2488463" y="1338258"/>
            <a:ext cx="2895600" cy="695325"/>
          </a:xfrm>
          <a:prstGeom prst="rect">
            <a:avLst/>
          </a:prstGeom>
        </p:spPr>
        <p:txBody>
          <a:bodyPr vert="horz" wrap="square" lIns="123825" tIns="123825" rIns="57150" bIns="123825" rtlCol="0" anchor="t" anchorCtr="0">
            <a:spAutoFit/>
          </a:bodyPr>
          <a:lstStyle/>
          <a:p>
            <a:pPr>
              <a:lnSpc>
                <a:spcPct val="120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菜单栏</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TextBox 26"/>
          <p:cNvSpPr txBox="1"/>
          <p:nvPr>
            <p:custDataLst>
              <p:tags r:id="rId25"/>
            </p:custDataLst>
          </p:nvPr>
        </p:nvSpPr>
        <p:spPr>
          <a:xfrm>
            <a:off x="2488463" y="1852616"/>
            <a:ext cx="2733675" cy="1390650"/>
          </a:xfrm>
          <a:prstGeom prst="rect">
            <a:avLst/>
          </a:prstGeom>
        </p:spPr>
        <p:txBody>
          <a:bodyPr vert="horz" wrap="square" lIns="123825" tIns="123825" rIns="57150" bIns="123825"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熟悉菜单栏中的各项功能，如文件操作、编辑、视图、工具、窗口和帮助等。</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27" name="Connector 27"/>
          <p:cNvCxnSpPr/>
          <p:nvPr>
            <p:custDataLst>
              <p:tags r:id="rId26"/>
            </p:custDataLst>
          </p:nvPr>
        </p:nvCxnSpPr>
        <p:spPr>
          <a:xfrm flipV="1">
            <a:off x="1820468" y="2574173"/>
            <a:ext cx="0" cy="970187"/>
          </a:xfrm>
          <a:prstGeom prst="line">
            <a:avLst/>
          </a:prstGeom>
          <a:ln w="19050">
            <a:solidFill>
              <a:schemeClr val="accent2"/>
            </a:solidFill>
            <a:prstDash val="dash"/>
            <a:headEnd type="none"/>
            <a:tailEnd type="none"/>
          </a:ln>
        </p:spPr>
        <p:style>
          <a:lnRef idx="0">
            <a:schemeClr val="accent2"/>
          </a:lnRef>
          <a:fillRef idx="1">
            <a:schemeClr val="accent2"/>
          </a:fillRef>
          <a:effectRef idx="0">
            <a:schemeClr val="accent2"/>
          </a:effectRef>
          <a:fontRef idx="minor">
            <a:schemeClr val="lt1"/>
          </a:fontRef>
        </p:style>
      </p:cxnSp>
      <p:sp>
        <p:nvSpPr>
          <p:cNvPr id="28" name="AutoShape 28"/>
          <p:cNvSpPr/>
          <p:nvPr>
            <p:custDataLst>
              <p:tags r:id="rId27"/>
            </p:custDataLst>
          </p:nvPr>
        </p:nvSpPr>
        <p:spPr>
          <a:xfrm>
            <a:off x="1716131" y="3695836"/>
            <a:ext cx="219484" cy="219484"/>
          </a:xfrm>
          <a:prstGeom prst="ellipse">
            <a:avLst/>
          </a:prstGeom>
          <a:solidFill>
            <a:schemeClr val="lt1">
              <a:alpha val="100000"/>
            </a:schemeClr>
          </a:solidFill>
        </p:spPr>
      </p:sp>
      <p:sp>
        <p:nvSpPr>
          <p:cNvPr id="29" name="AutoShape 29"/>
          <p:cNvSpPr/>
          <p:nvPr>
            <p:custDataLst>
              <p:tags r:id="rId28"/>
            </p:custDataLst>
          </p:nvPr>
        </p:nvSpPr>
        <p:spPr>
          <a:xfrm>
            <a:off x="1777091" y="3756797"/>
            <a:ext cx="97564" cy="97564"/>
          </a:xfrm>
          <a:prstGeom prst="ellipse">
            <a:avLst/>
          </a:prstGeom>
          <a:solidFill>
            <a:schemeClr val="accent1">
              <a:alpha val="100000"/>
            </a:schemeClr>
          </a:solidFill>
        </p:spPr>
      </p:sp>
      <p:sp>
        <p:nvSpPr>
          <p:cNvPr id="30" name="AutoShape 30"/>
          <p:cNvSpPr/>
          <p:nvPr>
            <p:custDataLst>
              <p:tags r:id="rId29"/>
            </p:custDataLst>
          </p:nvPr>
        </p:nvSpPr>
        <p:spPr>
          <a:xfrm>
            <a:off x="1449074" y="1852616"/>
            <a:ext cx="742789" cy="742789"/>
          </a:xfrm>
          <a:prstGeom prst="ellipse">
            <a:avLst/>
          </a:prstGeom>
          <a:solidFill>
            <a:schemeClr val="accent2">
              <a:alpha val="100000"/>
            </a:schemeClr>
          </a:solidFill>
        </p:spPr>
      </p:sp>
      <p:sp>
        <p:nvSpPr>
          <p:cNvPr id="31" name="Freeform 31"/>
          <p:cNvSpPr/>
          <p:nvPr>
            <p:custDataLst>
              <p:tags r:id="rId30"/>
            </p:custDataLst>
          </p:nvPr>
        </p:nvSpPr>
        <p:spPr>
          <a:xfrm>
            <a:off x="1640033" y="2043387"/>
            <a:ext cx="356542" cy="356542"/>
          </a:xfrm>
          <a:custGeom>
            <a:avLst/>
            <a:gdLst/>
            <a:ahLst/>
            <a:cxnLst/>
            <a:rect l="l" t="t" r="r" b="b"/>
            <a:pathLst>
              <a:path w="304800" h="304800">
                <a:moveTo>
                  <a:pt x="0" y="91440"/>
                </a:moveTo>
                <a:lnTo>
                  <a:pt x="152400" y="0"/>
                </a:lnTo>
                <a:lnTo>
                  <a:pt x="304800" y="91440"/>
                </a:lnTo>
                <a:lnTo>
                  <a:pt x="304800" y="121920"/>
                </a:lnTo>
                <a:lnTo>
                  <a:pt x="0" y="121920"/>
                </a:lnTo>
                <a:lnTo>
                  <a:pt x="0" y="91440"/>
                </a:lnTo>
                <a:close/>
                <a:moveTo>
                  <a:pt x="0" y="274320"/>
                </a:moveTo>
                <a:lnTo>
                  <a:pt x="304800" y="274320"/>
                </a:lnTo>
                <a:lnTo>
                  <a:pt x="304800" y="304800"/>
                </a:lnTo>
                <a:lnTo>
                  <a:pt x="0" y="304800"/>
                </a:lnTo>
                <a:lnTo>
                  <a:pt x="0" y="274320"/>
                </a:lnTo>
                <a:close/>
                <a:moveTo>
                  <a:pt x="30480" y="243840"/>
                </a:moveTo>
                <a:lnTo>
                  <a:pt x="274320" y="243840"/>
                </a:lnTo>
                <a:lnTo>
                  <a:pt x="274320" y="274320"/>
                </a:lnTo>
                <a:lnTo>
                  <a:pt x="30480" y="274320"/>
                </a:lnTo>
                <a:lnTo>
                  <a:pt x="30480" y="243840"/>
                </a:lnTo>
                <a:close/>
                <a:moveTo>
                  <a:pt x="30480" y="121920"/>
                </a:moveTo>
                <a:lnTo>
                  <a:pt x="91440" y="121920"/>
                </a:lnTo>
                <a:lnTo>
                  <a:pt x="91440" y="243840"/>
                </a:lnTo>
                <a:lnTo>
                  <a:pt x="30480" y="243840"/>
                </a:lnTo>
                <a:lnTo>
                  <a:pt x="30480" y="121920"/>
                </a:lnTo>
                <a:close/>
                <a:moveTo>
                  <a:pt x="121920" y="121920"/>
                </a:moveTo>
                <a:lnTo>
                  <a:pt x="182880" y="121920"/>
                </a:lnTo>
                <a:lnTo>
                  <a:pt x="182880" y="243840"/>
                </a:lnTo>
                <a:lnTo>
                  <a:pt x="121920" y="243840"/>
                </a:lnTo>
                <a:lnTo>
                  <a:pt x="121920" y="121920"/>
                </a:lnTo>
                <a:close/>
                <a:moveTo>
                  <a:pt x="213360" y="121920"/>
                </a:moveTo>
                <a:lnTo>
                  <a:pt x="274320" y="121920"/>
                </a:lnTo>
                <a:lnTo>
                  <a:pt x="274320" y="243840"/>
                </a:lnTo>
                <a:lnTo>
                  <a:pt x="213360" y="243840"/>
                </a:lnTo>
                <a:lnTo>
                  <a:pt x="213360" y="121920"/>
                </a:lnTo>
                <a:close/>
              </a:path>
            </a:pathLst>
          </a:custGeom>
          <a:solidFill>
            <a:schemeClr val="lt1">
              <a:alpha val="100000"/>
            </a:schemeClr>
          </a:solidFill>
        </p:spPr>
      </p:sp>
      <p:cxnSp>
        <p:nvCxnSpPr>
          <p:cNvPr id="32" name="Connector 32"/>
          <p:cNvCxnSpPr/>
          <p:nvPr>
            <p:custDataLst>
              <p:tags r:id="rId31"/>
            </p:custDataLst>
          </p:nvPr>
        </p:nvCxnSpPr>
        <p:spPr>
          <a:xfrm flipV="1">
            <a:off x="6061516" y="2590940"/>
            <a:ext cx="0" cy="961926"/>
          </a:xfrm>
          <a:prstGeom prst="line">
            <a:avLst/>
          </a:prstGeom>
          <a:ln w="19050">
            <a:solidFill>
              <a:schemeClr val="accent2"/>
            </a:solidFill>
            <a:prstDash val="dash"/>
            <a:headEnd type="none"/>
            <a:tailEnd type="none"/>
          </a:ln>
        </p:spPr>
        <p:style>
          <a:lnRef idx="0">
            <a:schemeClr val="accent2"/>
          </a:lnRef>
          <a:fillRef idx="1">
            <a:schemeClr val="accent2"/>
          </a:fillRef>
          <a:effectRef idx="0">
            <a:schemeClr val="accent2"/>
          </a:effectRef>
          <a:fontRef idx="minor">
            <a:schemeClr val="lt1"/>
          </a:fontRef>
        </p:style>
      </p:cxnSp>
      <p:sp>
        <p:nvSpPr>
          <p:cNvPr id="33" name="AutoShape 33"/>
          <p:cNvSpPr/>
          <p:nvPr>
            <p:custDataLst>
              <p:tags r:id="rId32"/>
            </p:custDataLst>
          </p:nvPr>
        </p:nvSpPr>
        <p:spPr>
          <a:xfrm>
            <a:off x="5957179" y="3676027"/>
            <a:ext cx="219484" cy="219484"/>
          </a:xfrm>
          <a:prstGeom prst="ellipse">
            <a:avLst/>
          </a:prstGeom>
          <a:solidFill>
            <a:schemeClr val="lt1">
              <a:alpha val="100000"/>
            </a:schemeClr>
          </a:solidFill>
        </p:spPr>
      </p:sp>
      <p:sp>
        <p:nvSpPr>
          <p:cNvPr id="34" name="AutoShape 34"/>
          <p:cNvSpPr/>
          <p:nvPr>
            <p:custDataLst>
              <p:tags r:id="rId33"/>
            </p:custDataLst>
          </p:nvPr>
        </p:nvSpPr>
        <p:spPr>
          <a:xfrm>
            <a:off x="6018139" y="3736987"/>
            <a:ext cx="97564" cy="97564"/>
          </a:xfrm>
          <a:prstGeom prst="ellipse">
            <a:avLst/>
          </a:prstGeom>
          <a:solidFill>
            <a:schemeClr val="accent1">
              <a:alpha val="100000"/>
            </a:schemeClr>
          </a:solidFill>
        </p:spPr>
      </p:sp>
      <p:cxnSp>
        <p:nvCxnSpPr>
          <p:cNvPr id="35" name="Connector 35"/>
          <p:cNvCxnSpPr/>
          <p:nvPr>
            <p:custDataLst>
              <p:tags r:id="rId34"/>
            </p:custDataLst>
          </p:nvPr>
        </p:nvCxnSpPr>
        <p:spPr>
          <a:xfrm flipV="1">
            <a:off x="10265608" y="2571732"/>
            <a:ext cx="0" cy="961926"/>
          </a:xfrm>
          <a:prstGeom prst="line">
            <a:avLst/>
          </a:prstGeom>
          <a:ln w="19050">
            <a:solidFill>
              <a:schemeClr val="accent2"/>
            </a:solidFill>
            <a:prstDash val="dash"/>
            <a:headEnd type="none"/>
            <a:tailEnd type="none"/>
          </a:ln>
        </p:spPr>
        <p:style>
          <a:lnRef idx="0">
            <a:schemeClr val="accent2"/>
          </a:lnRef>
          <a:fillRef idx="1">
            <a:schemeClr val="accent2"/>
          </a:fillRef>
          <a:effectRef idx="0">
            <a:schemeClr val="accent2"/>
          </a:effectRef>
          <a:fontRef idx="minor">
            <a:schemeClr val="lt1"/>
          </a:fontRef>
        </p:style>
      </p:cxnSp>
      <p:sp>
        <p:nvSpPr>
          <p:cNvPr id="36" name="AutoShape 36"/>
          <p:cNvSpPr/>
          <p:nvPr>
            <p:custDataLst>
              <p:tags r:id="rId35"/>
            </p:custDataLst>
          </p:nvPr>
        </p:nvSpPr>
        <p:spPr>
          <a:xfrm>
            <a:off x="10161272" y="3681204"/>
            <a:ext cx="219484" cy="219484"/>
          </a:xfrm>
          <a:prstGeom prst="ellipse">
            <a:avLst/>
          </a:prstGeom>
          <a:solidFill>
            <a:schemeClr val="lt1">
              <a:alpha val="100000"/>
            </a:schemeClr>
          </a:solidFill>
        </p:spPr>
      </p:sp>
      <p:sp>
        <p:nvSpPr>
          <p:cNvPr id="37" name="AutoShape 37"/>
          <p:cNvSpPr/>
          <p:nvPr>
            <p:custDataLst>
              <p:tags r:id="rId36"/>
            </p:custDataLst>
          </p:nvPr>
        </p:nvSpPr>
        <p:spPr>
          <a:xfrm>
            <a:off x="10222231" y="3742164"/>
            <a:ext cx="97564" cy="97564"/>
          </a:xfrm>
          <a:prstGeom prst="ellipse">
            <a:avLst/>
          </a:prstGeom>
          <a:solidFill>
            <a:schemeClr val="accent1">
              <a:alpha val="100000"/>
            </a:schemeClr>
          </a:solidFill>
        </p:spPr>
      </p:sp>
      <p:sp>
        <p:nvSpPr>
          <p:cNvPr id="38" name="AutoShape 38"/>
          <p:cNvSpPr/>
          <p:nvPr>
            <p:custDataLst>
              <p:tags r:id="rId37"/>
            </p:custDataLst>
          </p:nvPr>
        </p:nvSpPr>
        <p:spPr>
          <a:xfrm>
            <a:off x="5707718" y="1852616"/>
            <a:ext cx="742789" cy="742789"/>
          </a:xfrm>
          <a:prstGeom prst="ellipse">
            <a:avLst/>
          </a:prstGeom>
          <a:solidFill>
            <a:schemeClr val="accent2">
              <a:alpha val="100000"/>
            </a:schemeClr>
          </a:solidFill>
        </p:spPr>
      </p:sp>
      <p:cxnSp>
        <p:nvCxnSpPr>
          <p:cNvPr id="39" name="Connector 39"/>
          <p:cNvCxnSpPr/>
          <p:nvPr>
            <p:custDataLst>
              <p:tags r:id="rId38"/>
            </p:custDataLst>
          </p:nvPr>
        </p:nvCxnSpPr>
        <p:spPr>
          <a:xfrm flipV="1">
            <a:off x="3943694" y="3835635"/>
            <a:ext cx="0" cy="1284763"/>
          </a:xfrm>
          <a:prstGeom prst="line">
            <a:avLst/>
          </a:prstGeom>
          <a:ln w="19050">
            <a:solidFill>
              <a:schemeClr val="accent2"/>
            </a:solidFill>
            <a:prstDash val="dash"/>
            <a:headEnd type="none"/>
            <a:tailEnd type="none"/>
          </a:ln>
        </p:spPr>
        <p:style>
          <a:lnRef idx="0">
            <a:schemeClr val="accent2"/>
          </a:lnRef>
          <a:fillRef idx="1">
            <a:schemeClr val="accent2"/>
          </a:fillRef>
          <a:effectRef idx="0">
            <a:schemeClr val="accent2"/>
          </a:effectRef>
          <a:fontRef idx="minor">
            <a:schemeClr val="lt1"/>
          </a:fontRef>
        </p:style>
      </p:cxnSp>
      <p:sp>
        <p:nvSpPr>
          <p:cNvPr id="40" name="AutoShape 40"/>
          <p:cNvSpPr/>
          <p:nvPr>
            <p:custDataLst>
              <p:tags r:id="rId39"/>
            </p:custDataLst>
          </p:nvPr>
        </p:nvSpPr>
        <p:spPr>
          <a:xfrm>
            <a:off x="3833953" y="3688233"/>
            <a:ext cx="219484" cy="219484"/>
          </a:xfrm>
          <a:prstGeom prst="ellipse">
            <a:avLst/>
          </a:prstGeom>
          <a:solidFill>
            <a:schemeClr val="lt1">
              <a:alpha val="100000"/>
            </a:schemeClr>
          </a:solidFill>
        </p:spPr>
      </p:sp>
      <p:sp>
        <p:nvSpPr>
          <p:cNvPr id="41" name="AutoShape 41"/>
          <p:cNvSpPr/>
          <p:nvPr>
            <p:custDataLst>
              <p:tags r:id="rId40"/>
            </p:custDataLst>
          </p:nvPr>
        </p:nvSpPr>
        <p:spPr>
          <a:xfrm>
            <a:off x="3894913" y="3749193"/>
            <a:ext cx="97564" cy="97564"/>
          </a:xfrm>
          <a:prstGeom prst="ellipse">
            <a:avLst/>
          </a:prstGeom>
          <a:solidFill>
            <a:schemeClr val="accent1">
              <a:alpha val="100000"/>
            </a:schemeClr>
          </a:solidFill>
        </p:spPr>
      </p:sp>
      <p:cxnSp>
        <p:nvCxnSpPr>
          <p:cNvPr id="42" name="Connector 42"/>
          <p:cNvCxnSpPr/>
          <p:nvPr>
            <p:custDataLst>
              <p:tags r:id="rId41"/>
            </p:custDataLst>
          </p:nvPr>
        </p:nvCxnSpPr>
        <p:spPr>
          <a:xfrm flipV="1">
            <a:off x="8191601" y="3822284"/>
            <a:ext cx="0" cy="1284763"/>
          </a:xfrm>
          <a:prstGeom prst="line">
            <a:avLst/>
          </a:prstGeom>
          <a:ln w="19050">
            <a:solidFill>
              <a:schemeClr val="accent2"/>
            </a:solidFill>
            <a:prstDash val="dash"/>
            <a:headEnd type="none"/>
            <a:tailEnd type="none"/>
          </a:ln>
        </p:spPr>
        <p:style>
          <a:lnRef idx="0">
            <a:schemeClr val="accent2"/>
          </a:lnRef>
          <a:fillRef idx="1">
            <a:schemeClr val="accent2"/>
          </a:fillRef>
          <a:effectRef idx="0">
            <a:schemeClr val="accent2"/>
          </a:effectRef>
          <a:fontRef idx="minor">
            <a:schemeClr val="lt1"/>
          </a:fontRef>
        </p:style>
      </p:cxnSp>
      <p:sp>
        <p:nvSpPr>
          <p:cNvPr id="43" name="AutoShape 43"/>
          <p:cNvSpPr/>
          <p:nvPr>
            <p:custDataLst>
              <p:tags r:id="rId42"/>
            </p:custDataLst>
          </p:nvPr>
        </p:nvSpPr>
        <p:spPr>
          <a:xfrm>
            <a:off x="8081859" y="3688233"/>
            <a:ext cx="219484" cy="219484"/>
          </a:xfrm>
          <a:prstGeom prst="ellipse">
            <a:avLst/>
          </a:prstGeom>
          <a:solidFill>
            <a:schemeClr val="lt1">
              <a:alpha val="100000"/>
            </a:schemeClr>
          </a:solidFill>
        </p:spPr>
      </p:sp>
      <p:sp>
        <p:nvSpPr>
          <p:cNvPr id="44" name="AutoShape 44"/>
          <p:cNvSpPr/>
          <p:nvPr>
            <p:custDataLst>
              <p:tags r:id="rId43"/>
            </p:custDataLst>
          </p:nvPr>
        </p:nvSpPr>
        <p:spPr>
          <a:xfrm>
            <a:off x="8142819" y="3749193"/>
            <a:ext cx="97564" cy="97564"/>
          </a:xfrm>
          <a:prstGeom prst="ellipse">
            <a:avLst/>
          </a:prstGeom>
          <a:solidFill>
            <a:schemeClr val="accent1">
              <a:alpha val="100000"/>
            </a:schemeClr>
          </a:solidFill>
        </p:spPr>
      </p:sp>
      <p:sp>
        <p:nvSpPr>
          <p:cNvPr id="45" name="AutoShape 45"/>
          <p:cNvSpPr/>
          <p:nvPr>
            <p:custDataLst>
              <p:tags r:id="rId44"/>
            </p:custDataLst>
          </p:nvPr>
        </p:nvSpPr>
        <p:spPr>
          <a:xfrm>
            <a:off x="3560108" y="5063734"/>
            <a:ext cx="742789" cy="742789"/>
          </a:xfrm>
          <a:prstGeom prst="ellipse">
            <a:avLst/>
          </a:prstGeom>
          <a:solidFill>
            <a:schemeClr val="accent2">
              <a:alpha val="100000"/>
            </a:schemeClr>
          </a:solidFill>
        </p:spPr>
      </p:sp>
      <p:sp>
        <p:nvSpPr>
          <p:cNvPr id="46" name="AutoShape 46"/>
          <p:cNvSpPr/>
          <p:nvPr>
            <p:custDataLst>
              <p:tags r:id="rId45"/>
            </p:custDataLst>
          </p:nvPr>
        </p:nvSpPr>
        <p:spPr>
          <a:xfrm>
            <a:off x="7820207" y="5063734"/>
            <a:ext cx="742789" cy="742789"/>
          </a:xfrm>
          <a:prstGeom prst="ellipse">
            <a:avLst/>
          </a:prstGeom>
          <a:solidFill>
            <a:schemeClr val="accent2">
              <a:alpha val="100000"/>
            </a:schemeClr>
          </a:solidFill>
        </p:spPr>
      </p:sp>
      <p:sp>
        <p:nvSpPr>
          <p:cNvPr id="47" name="Freeform 47"/>
          <p:cNvSpPr/>
          <p:nvPr>
            <p:custDataLst>
              <p:tags r:id="rId46"/>
            </p:custDataLst>
          </p:nvPr>
        </p:nvSpPr>
        <p:spPr>
          <a:xfrm>
            <a:off x="5856595" y="2003865"/>
            <a:ext cx="452190" cy="452190"/>
          </a:xfrm>
          <a:custGeom>
            <a:avLst/>
            <a:gdLst/>
            <a:ahLst/>
            <a:cxnLst/>
            <a:rect l="l" t="t" r="r" b="b"/>
            <a:pathLst>
              <a:path w="304800" h="304800">
                <a:moveTo>
                  <a:pt x="147180" y="28632"/>
                </a:moveTo>
                <a:lnTo>
                  <a:pt x="19907" y="83468"/>
                </a:lnTo>
                <a:lnTo>
                  <a:pt x="147304" y="137874"/>
                </a:lnTo>
                <a:lnTo>
                  <a:pt x="276015" y="83344"/>
                </a:lnTo>
                <a:lnTo>
                  <a:pt x="147180" y="28632"/>
                </a:lnTo>
                <a:close/>
                <a:moveTo>
                  <a:pt x="152400" y="144723"/>
                </a:moveTo>
                <a:lnTo>
                  <a:pt x="152400" y="276168"/>
                </a:lnTo>
                <a:lnTo>
                  <a:pt x="276177" y="217408"/>
                </a:lnTo>
                <a:lnTo>
                  <a:pt x="276177" y="92145"/>
                </a:lnTo>
                <a:lnTo>
                  <a:pt x="152400" y="144723"/>
                </a:lnTo>
                <a:close/>
                <a:moveTo>
                  <a:pt x="19098" y="217408"/>
                </a:moveTo>
                <a:lnTo>
                  <a:pt x="143294" y="276168"/>
                </a:lnTo>
                <a:lnTo>
                  <a:pt x="143294" y="144723"/>
                </a:lnTo>
                <a:lnTo>
                  <a:pt x="19098" y="92145"/>
                </a:lnTo>
                <a:lnTo>
                  <a:pt x="19098" y="217408"/>
                </a:lnTo>
                <a:close/>
              </a:path>
            </a:pathLst>
          </a:custGeom>
          <a:solidFill>
            <a:schemeClr val="lt1">
              <a:alpha val="100000"/>
            </a:schemeClr>
          </a:solidFill>
        </p:spPr>
      </p:sp>
      <p:sp>
        <p:nvSpPr>
          <p:cNvPr id="48" name="AutoShape 48"/>
          <p:cNvSpPr/>
          <p:nvPr>
            <p:custDataLst>
              <p:tags r:id="rId47"/>
            </p:custDataLst>
          </p:nvPr>
        </p:nvSpPr>
        <p:spPr>
          <a:xfrm>
            <a:off x="9900600" y="1852616"/>
            <a:ext cx="742789" cy="742789"/>
          </a:xfrm>
          <a:prstGeom prst="ellipse">
            <a:avLst/>
          </a:prstGeom>
          <a:solidFill>
            <a:schemeClr val="accent2">
              <a:alpha val="100000"/>
            </a:schemeClr>
          </a:solidFill>
        </p:spPr>
      </p:sp>
      <p:sp>
        <p:nvSpPr>
          <p:cNvPr id="49" name="Freeform 49"/>
          <p:cNvSpPr/>
          <p:nvPr>
            <p:custDataLst>
              <p:tags r:id="rId48"/>
            </p:custDataLst>
          </p:nvPr>
        </p:nvSpPr>
        <p:spPr>
          <a:xfrm>
            <a:off x="10075821" y="2040441"/>
            <a:ext cx="383872" cy="383872"/>
          </a:xfrm>
          <a:custGeom>
            <a:avLst/>
            <a:gdLst/>
            <a:ahLst/>
            <a:cxnLst/>
            <a:rect l="l" t="t" r="r" b="b"/>
            <a:pathLst>
              <a:path w="304800" h="304800">
                <a:moveTo>
                  <a:pt x="0" y="209550"/>
                </a:moveTo>
                <a:lnTo>
                  <a:pt x="152410" y="247650"/>
                </a:lnTo>
                <a:lnTo>
                  <a:pt x="304800" y="209550"/>
                </a:lnTo>
                <a:lnTo>
                  <a:pt x="304800" y="247650"/>
                </a:lnTo>
                <a:lnTo>
                  <a:pt x="152410" y="285750"/>
                </a:lnTo>
                <a:lnTo>
                  <a:pt x="0" y="247650"/>
                </a:lnTo>
                <a:close/>
                <a:moveTo>
                  <a:pt x="0" y="133350"/>
                </a:moveTo>
                <a:lnTo>
                  <a:pt x="152410" y="171450"/>
                </a:lnTo>
                <a:lnTo>
                  <a:pt x="304800" y="133350"/>
                </a:lnTo>
                <a:lnTo>
                  <a:pt x="304800" y="171450"/>
                </a:lnTo>
                <a:lnTo>
                  <a:pt x="152410" y="209550"/>
                </a:lnTo>
                <a:lnTo>
                  <a:pt x="0" y="171450"/>
                </a:lnTo>
                <a:close/>
                <a:moveTo>
                  <a:pt x="0" y="57150"/>
                </a:moveTo>
                <a:lnTo>
                  <a:pt x="152410" y="19050"/>
                </a:lnTo>
                <a:lnTo>
                  <a:pt x="304800" y="57150"/>
                </a:lnTo>
                <a:lnTo>
                  <a:pt x="304800" y="95250"/>
                </a:lnTo>
                <a:lnTo>
                  <a:pt x="152410" y="133350"/>
                </a:lnTo>
                <a:lnTo>
                  <a:pt x="0" y="95250"/>
                </a:lnTo>
                <a:close/>
              </a:path>
            </a:pathLst>
          </a:custGeom>
          <a:solidFill>
            <a:schemeClr val="lt1">
              <a:alpha val="100000"/>
            </a:schemeClr>
          </a:solidFill>
        </p:spPr>
      </p:sp>
      <p:sp>
        <p:nvSpPr>
          <p:cNvPr id="50" name="Freeform 50"/>
          <p:cNvSpPr/>
          <p:nvPr>
            <p:custDataLst>
              <p:tags r:id="rId49"/>
            </p:custDataLst>
          </p:nvPr>
        </p:nvSpPr>
        <p:spPr>
          <a:xfrm>
            <a:off x="3785185" y="5283154"/>
            <a:ext cx="355388" cy="355388"/>
          </a:xfrm>
          <a:custGeom>
            <a:avLst/>
            <a:gdLst/>
            <a:ahLst/>
            <a:cxnLst/>
            <a:rect l="l" t="t" r="r" b="b"/>
            <a:pathLst>
              <a:path w="304800" h="304800">
                <a:moveTo>
                  <a:pt x="116843" y="182880"/>
                </a:moveTo>
                <a:lnTo>
                  <a:pt x="30480" y="182880"/>
                </a:lnTo>
                <a:lnTo>
                  <a:pt x="30480" y="304800"/>
                </a:lnTo>
                <a:lnTo>
                  <a:pt x="0" y="304800"/>
                </a:lnTo>
                <a:lnTo>
                  <a:pt x="0" y="0"/>
                </a:lnTo>
                <a:lnTo>
                  <a:pt x="182880" y="0"/>
                </a:lnTo>
                <a:lnTo>
                  <a:pt x="187957" y="30480"/>
                </a:lnTo>
                <a:lnTo>
                  <a:pt x="304800" y="30480"/>
                </a:lnTo>
                <a:lnTo>
                  <a:pt x="259080" y="121920"/>
                </a:lnTo>
                <a:lnTo>
                  <a:pt x="304800" y="213360"/>
                </a:lnTo>
                <a:lnTo>
                  <a:pt x="121920" y="213360"/>
                </a:lnTo>
                <a:lnTo>
                  <a:pt x="116843" y="182880"/>
                </a:lnTo>
                <a:close/>
              </a:path>
            </a:pathLst>
          </a:custGeom>
          <a:solidFill>
            <a:schemeClr val="lt1">
              <a:alpha val="100000"/>
            </a:schemeClr>
          </a:solidFill>
        </p:spPr>
      </p:sp>
      <p:sp>
        <p:nvSpPr>
          <p:cNvPr id="51" name="Freeform 51"/>
          <p:cNvSpPr/>
          <p:nvPr>
            <p:custDataLst>
              <p:tags r:id="rId50"/>
            </p:custDataLst>
          </p:nvPr>
        </p:nvSpPr>
        <p:spPr>
          <a:xfrm>
            <a:off x="7917111" y="5228967"/>
            <a:ext cx="409575" cy="409575"/>
          </a:xfrm>
          <a:custGeom>
            <a:avLst/>
            <a:gdLst/>
            <a:ahLst/>
            <a:cxnLst/>
            <a:rect l="l" t="t" r="r" b="b"/>
            <a:pathLst>
              <a:path w="304800" h="304800">
                <a:moveTo>
                  <a:pt x="310886" y="167269"/>
                </a:moveTo>
                <a:cubicBezTo>
                  <a:pt x="310886" y="167269"/>
                  <a:pt x="267148" y="122672"/>
                  <a:pt x="206873" y="122672"/>
                </a:cubicBezTo>
                <a:cubicBezTo>
                  <a:pt x="147980" y="122672"/>
                  <a:pt x="89764" y="167269"/>
                  <a:pt x="89764" y="167269"/>
                </a:cubicBezTo>
                <a:lnTo>
                  <a:pt x="57064" y="153619"/>
                </a:lnTo>
                <a:lnTo>
                  <a:pt x="57064" y="193662"/>
                </a:lnTo>
                <a:cubicBezTo>
                  <a:pt x="62217" y="195415"/>
                  <a:pt x="65989" y="200158"/>
                  <a:pt x="65989" y="205902"/>
                </a:cubicBezTo>
                <a:cubicBezTo>
                  <a:pt x="65989" y="211703"/>
                  <a:pt x="62141" y="216456"/>
                  <a:pt x="56912" y="218170"/>
                </a:cubicBezTo>
                <a:lnTo>
                  <a:pt x="66580" y="245135"/>
                </a:lnTo>
                <a:lnTo>
                  <a:pt x="38043" y="245135"/>
                </a:lnTo>
                <a:lnTo>
                  <a:pt x="47796" y="217942"/>
                </a:lnTo>
                <a:cubicBezTo>
                  <a:pt x="43110" y="215951"/>
                  <a:pt x="39834" y="211322"/>
                  <a:pt x="39834" y="205902"/>
                </a:cubicBezTo>
                <a:cubicBezTo>
                  <a:pt x="39834" y="200597"/>
                  <a:pt x="43015" y="196082"/>
                  <a:pt x="47558" y="194024"/>
                </a:cubicBezTo>
                <a:lnTo>
                  <a:pt x="47558" y="149647"/>
                </a:lnTo>
                <a:lnTo>
                  <a:pt x="0" y="129816"/>
                </a:lnTo>
                <a:lnTo>
                  <a:pt x="209255" y="35890"/>
                </a:lnTo>
                <a:lnTo>
                  <a:pt x="401241" y="130997"/>
                </a:lnTo>
                <a:lnTo>
                  <a:pt x="310886" y="167269"/>
                </a:lnTo>
                <a:close/>
                <a:moveTo>
                  <a:pt x="204492" y="145266"/>
                </a:moveTo>
                <a:cubicBezTo>
                  <a:pt x="265128" y="145266"/>
                  <a:pt x="294846" y="177365"/>
                  <a:pt x="294846" y="177365"/>
                </a:cubicBezTo>
                <a:lnTo>
                  <a:pt x="294846" y="243945"/>
                </a:lnTo>
                <a:cubicBezTo>
                  <a:pt x="294846" y="243945"/>
                  <a:pt x="263938" y="268910"/>
                  <a:pt x="199739" y="268910"/>
                </a:cubicBezTo>
                <a:cubicBezTo>
                  <a:pt x="135541" y="268910"/>
                  <a:pt x="114138" y="243945"/>
                  <a:pt x="114138" y="243945"/>
                </a:cubicBezTo>
                <a:lnTo>
                  <a:pt x="114138" y="177365"/>
                </a:lnTo>
                <a:cubicBezTo>
                  <a:pt x="114138" y="177365"/>
                  <a:pt x="143856" y="145266"/>
                  <a:pt x="204492" y="145266"/>
                </a:cubicBezTo>
                <a:close/>
                <a:moveTo>
                  <a:pt x="203302" y="254641"/>
                </a:moveTo>
                <a:cubicBezTo>
                  <a:pt x="245326" y="254641"/>
                  <a:pt x="279397" y="246116"/>
                  <a:pt x="279397" y="235620"/>
                </a:cubicBezTo>
                <a:cubicBezTo>
                  <a:pt x="279397" y="225123"/>
                  <a:pt x="245326" y="216599"/>
                  <a:pt x="203302" y="216599"/>
                </a:cubicBezTo>
                <a:cubicBezTo>
                  <a:pt x="161277" y="216599"/>
                  <a:pt x="127216" y="225123"/>
                  <a:pt x="127216" y="235620"/>
                </a:cubicBezTo>
                <a:cubicBezTo>
                  <a:pt x="127216" y="246116"/>
                  <a:pt x="161277" y="254641"/>
                  <a:pt x="203302" y="254641"/>
                </a:cubicBezTo>
                <a:close/>
              </a:path>
            </a:pathLst>
          </a:custGeom>
          <a:solidFill>
            <a:schemeClr val="lt1">
              <a:alpha val="100000"/>
            </a:schemeClr>
          </a:solidFill>
        </p:spPr>
      </p:sp>
      <p:grpSp>
        <p:nvGrpSpPr>
          <p:cNvPr id="52" name="Group 52"/>
          <p:cNvGrpSpPr/>
          <p:nvPr/>
        </p:nvGrpSpPr>
        <p:grpSpPr>
          <a:xfrm rot="0">
            <a:off x="454963" y="93878"/>
            <a:ext cx="10641129" cy="914400"/>
            <a:chOff x="454963" y="93878"/>
            <a:chExt cx="10641129" cy="914400"/>
          </a:xfrm>
        </p:grpSpPr>
        <p:sp>
          <p:nvSpPr>
            <p:cNvPr id="53" name="AutoShape 53"/>
            <p:cNvSpPr/>
            <p:nvPr/>
          </p:nvSpPr>
          <p:spPr>
            <a:xfrm>
              <a:off x="454963" y="331168"/>
              <a:ext cx="84147" cy="84147"/>
            </a:xfrm>
            <a:prstGeom prst="ellipse">
              <a:avLst/>
            </a:prstGeom>
            <a:solidFill>
              <a:schemeClr val="accent1">
                <a:alpha val="100000"/>
              </a:schemeClr>
            </a:solidFill>
          </p:spPr>
        </p:sp>
        <p:sp>
          <p:nvSpPr>
            <p:cNvPr id="54" name="AutoShape 54"/>
            <p:cNvSpPr/>
            <p:nvPr/>
          </p:nvSpPr>
          <p:spPr>
            <a:xfrm>
              <a:off x="575049" y="337743"/>
              <a:ext cx="78137" cy="78137"/>
            </a:xfrm>
            <a:prstGeom prst="ellipse">
              <a:avLst/>
            </a:prstGeom>
            <a:solidFill>
              <a:schemeClr val="accent1">
                <a:alpha val="80000"/>
              </a:schemeClr>
            </a:solidFill>
          </p:spPr>
        </p:sp>
        <p:sp>
          <p:nvSpPr>
            <p:cNvPr id="55" name="AutoShape 55"/>
            <p:cNvSpPr/>
            <p:nvPr/>
          </p:nvSpPr>
          <p:spPr>
            <a:xfrm>
              <a:off x="689125" y="339460"/>
              <a:ext cx="74704" cy="74704"/>
            </a:xfrm>
            <a:prstGeom prst="ellipse">
              <a:avLst/>
            </a:prstGeom>
            <a:solidFill>
              <a:schemeClr val="accent1">
                <a:alpha val="60000"/>
              </a:schemeClr>
            </a:solidFill>
          </p:spPr>
        </p:sp>
        <p:sp>
          <p:nvSpPr>
            <p:cNvPr id="56" name="AutoShape 56"/>
            <p:cNvSpPr/>
            <p:nvPr/>
          </p:nvSpPr>
          <p:spPr>
            <a:xfrm>
              <a:off x="799768" y="348430"/>
              <a:ext cx="69238" cy="69238"/>
            </a:xfrm>
            <a:prstGeom prst="ellipse">
              <a:avLst/>
            </a:prstGeom>
            <a:solidFill>
              <a:schemeClr val="accent1">
                <a:alpha val="40000"/>
              </a:schemeClr>
            </a:solidFill>
          </p:spPr>
        </p:sp>
        <p:sp>
          <p:nvSpPr>
            <p:cNvPr id="57" name="AutoShape 57"/>
            <p:cNvSpPr/>
            <p:nvPr/>
          </p:nvSpPr>
          <p:spPr>
            <a:xfrm>
              <a:off x="904945" y="344297"/>
              <a:ext cx="65594" cy="65594"/>
            </a:xfrm>
            <a:prstGeom prst="ellipse">
              <a:avLst/>
            </a:prstGeom>
            <a:solidFill>
              <a:schemeClr val="accent1">
                <a:alpha val="20000"/>
              </a:schemeClr>
            </a:solidFill>
          </p:spPr>
        </p:sp>
        <p:sp>
          <p:nvSpPr>
            <p:cNvPr id="58" name="AutoShape 58"/>
            <p:cNvSpPr/>
            <p:nvPr/>
          </p:nvSpPr>
          <p:spPr>
            <a:xfrm>
              <a:off x="454963" y="448942"/>
              <a:ext cx="84147" cy="84147"/>
            </a:xfrm>
            <a:prstGeom prst="ellipse">
              <a:avLst/>
            </a:prstGeom>
            <a:solidFill>
              <a:schemeClr val="accent1">
                <a:alpha val="100000"/>
              </a:schemeClr>
            </a:solidFill>
          </p:spPr>
        </p:sp>
        <p:sp>
          <p:nvSpPr>
            <p:cNvPr id="59" name="AutoShape 59"/>
            <p:cNvSpPr/>
            <p:nvPr/>
          </p:nvSpPr>
          <p:spPr>
            <a:xfrm>
              <a:off x="575049" y="455517"/>
              <a:ext cx="78137" cy="78137"/>
            </a:xfrm>
            <a:prstGeom prst="ellipse">
              <a:avLst/>
            </a:prstGeom>
            <a:solidFill>
              <a:schemeClr val="accent1">
                <a:alpha val="80000"/>
              </a:schemeClr>
            </a:solidFill>
          </p:spPr>
        </p:sp>
        <p:sp>
          <p:nvSpPr>
            <p:cNvPr id="60" name="AutoShape 60"/>
            <p:cNvSpPr/>
            <p:nvPr/>
          </p:nvSpPr>
          <p:spPr>
            <a:xfrm>
              <a:off x="689125" y="457233"/>
              <a:ext cx="74704" cy="74704"/>
            </a:xfrm>
            <a:prstGeom prst="ellipse">
              <a:avLst/>
            </a:prstGeom>
            <a:solidFill>
              <a:schemeClr val="accent1">
                <a:alpha val="60000"/>
              </a:schemeClr>
            </a:solidFill>
          </p:spPr>
        </p:sp>
        <p:sp>
          <p:nvSpPr>
            <p:cNvPr id="61" name="AutoShape 61"/>
            <p:cNvSpPr/>
            <p:nvPr/>
          </p:nvSpPr>
          <p:spPr>
            <a:xfrm>
              <a:off x="799768" y="466203"/>
              <a:ext cx="69238" cy="69238"/>
            </a:xfrm>
            <a:prstGeom prst="ellipse">
              <a:avLst/>
            </a:prstGeom>
            <a:solidFill>
              <a:schemeClr val="accent1">
                <a:alpha val="40000"/>
              </a:schemeClr>
            </a:solidFill>
          </p:spPr>
        </p:sp>
        <p:sp>
          <p:nvSpPr>
            <p:cNvPr id="62" name="AutoShape 62"/>
            <p:cNvSpPr/>
            <p:nvPr/>
          </p:nvSpPr>
          <p:spPr>
            <a:xfrm>
              <a:off x="904945" y="462070"/>
              <a:ext cx="65594" cy="65594"/>
            </a:xfrm>
            <a:prstGeom prst="ellipse">
              <a:avLst/>
            </a:prstGeom>
            <a:solidFill>
              <a:schemeClr val="accent1">
                <a:alpha val="20000"/>
              </a:schemeClr>
            </a:solidFill>
          </p:spPr>
        </p:sp>
        <p:sp>
          <p:nvSpPr>
            <p:cNvPr id="63" name="AutoShape 63"/>
            <p:cNvSpPr/>
            <p:nvPr/>
          </p:nvSpPr>
          <p:spPr>
            <a:xfrm>
              <a:off x="454963" y="566715"/>
              <a:ext cx="84147" cy="84147"/>
            </a:xfrm>
            <a:prstGeom prst="ellipse">
              <a:avLst/>
            </a:prstGeom>
            <a:solidFill>
              <a:schemeClr val="accent1">
                <a:alpha val="100000"/>
              </a:schemeClr>
            </a:solidFill>
          </p:spPr>
        </p:sp>
        <p:sp>
          <p:nvSpPr>
            <p:cNvPr id="64" name="AutoShape 64"/>
            <p:cNvSpPr/>
            <p:nvPr/>
          </p:nvSpPr>
          <p:spPr>
            <a:xfrm>
              <a:off x="575049" y="573291"/>
              <a:ext cx="78137" cy="78137"/>
            </a:xfrm>
            <a:prstGeom prst="ellipse">
              <a:avLst/>
            </a:prstGeom>
            <a:solidFill>
              <a:schemeClr val="accent1">
                <a:alpha val="80000"/>
              </a:schemeClr>
            </a:solidFill>
          </p:spPr>
        </p:sp>
        <p:sp>
          <p:nvSpPr>
            <p:cNvPr id="65" name="AutoShape 65"/>
            <p:cNvSpPr/>
            <p:nvPr/>
          </p:nvSpPr>
          <p:spPr>
            <a:xfrm>
              <a:off x="689125" y="575007"/>
              <a:ext cx="74704" cy="74704"/>
            </a:xfrm>
            <a:prstGeom prst="ellipse">
              <a:avLst/>
            </a:prstGeom>
            <a:solidFill>
              <a:schemeClr val="accent1">
                <a:alpha val="60000"/>
              </a:schemeClr>
            </a:solidFill>
          </p:spPr>
        </p:sp>
        <p:sp>
          <p:nvSpPr>
            <p:cNvPr id="66" name="AutoShape 66"/>
            <p:cNvSpPr/>
            <p:nvPr/>
          </p:nvSpPr>
          <p:spPr>
            <a:xfrm>
              <a:off x="799768" y="583977"/>
              <a:ext cx="69238" cy="69238"/>
            </a:xfrm>
            <a:prstGeom prst="ellipse">
              <a:avLst/>
            </a:prstGeom>
            <a:solidFill>
              <a:schemeClr val="accent1">
                <a:alpha val="40000"/>
              </a:schemeClr>
            </a:solidFill>
          </p:spPr>
        </p:sp>
        <p:sp>
          <p:nvSpPr>
            <p:cNvPr id="67" name="AutoShape 67"/>
            <p:cNvSpPr/>
            <p:nvPr/>
          </p:nvSpPr>
          <p:spPr>
            <a:xfrm>
              <a:off x="904945" y="579844"/>
              <a:ext cx="65594" cy="65594"/>
            </a:xfrm>
            <a:prstGeom prst="ellipse">
              <a:avLst/>
            </a:prstGeom>
            <a:solidFill>
              <a:schemeClr val="accent1">
                <a:alpha val="20000"/>
              </a:schemeClr>
            </a:solidFill>
          </p:spPr>
        </p:sp>
        <p:sp>
          <p:nvSpPr>
            <p:cNvPr id="68" name="AutoShape 68"/>
            <p:cNvSpPr/>
            <p:nvPr/>
          </p:nvSpPr>
          <p:spPr>
            <a:xfrm>
              <a:off x="454963" y="684489"/>
              <a:ext cx="84147" cy="84147"/>
            </a:xfrm>
            <a:prstGeom prst="ellipse">
              <a:avLst/>
            </a:prstGeom>
            <a:solidFill>
              <a:schemeClr val="accent1">
                <a:alpha val="100000"/>
              </a:schemeClr>
            </a:solidFill>
          </p:spPr>
        </p:sp>
        <p:sp>
          <p:nvSpPr>
            <p:cNvPr id="69" name="AutoShape 69"/>
            <p:cNvSpPr/>
            <p:nvPr/>
          </p:nvSpPr>
          <p:spPr>
            <a:xfrm>
              <a:off x="575049" y="691064"/>
              <a:ext cx="78137" cy="78137"/>
            </a:xfrm>
            <a:prstGeom prst="ellipse">
              <a:avLst/>
            </a:prstGeom>
            <a:solidFill>
              <a:schemeClr val="accent1">
                <a:alpha val="80000"/>
              </a:schemeClr>
            </a:solidFill>
          </p:spPr>
        </p:sp>
        <p:sp>
          <p:nvSpPr>
            <p:cNvPr id="70" name="AutoShape 70"/>
            <p:cNvSpPr/>
            <p:nvPr/>
          </p:nvSpPr>
          <p:spPr>
            <a:xfrm>
              <a:off x="689125" y="692781"/>
              <a:ext cx="74704" cy="74704"/>
            </a:xfrm>
            <a:prstGeom prst="ellipse">
              <a:avLst/>
            </a:prstGeom>
            <a:solidFill>
              <a:schemeClr val="accent1">
                <a:alpha val="60000"/>
              </a:schemeClr>
            </a:solidFill>
          </p:spPr>
        </p:sp>
        <p:sp>
          <p:nvSpPr>
            <p:cNvPr id="71" name="AutoShape 71"/>
            <p:cNvSpPr/>
            <p:nvPr/>
          </p:nvSpPr>
          <p:spPr>
            <a:xfrm>
              <a:off x="799768" y="701751"/>
              <a:ext cx="69238" cy="69238"/>
            </a:xfrm>
            <a:prstGeom prst="ellipse">
              <a:avLst/>
            </a:prstGeom>
            <a:solidFill>
              <a:schemeClr val="accent1">
                <a:alpha val="40000"/>
              </a:schemeClr>
            </a:solidFill>
          </p:spPr>
        </p:sp>
        <p:sp>
          <p:nvSpPr>
            <p:cNvPr id="72" name="AutoShape 72"/>
            <p:cNvSpPr/>
            <p:nvPr/>
          </p:nvSpPr>
          <p:spPr>
            <a:xfrm>
              <a:off x="904945" y="697618"/>
              <a:ext cx="65594" cy="65594"/>
            </a:xfrm>
            <a:prstGeom prst="ellipse">
              <a:avLst/>
            </a:prstGeom>
            <a:solidFill>
              <a:schemeClr val="accent1">
                <a:alpha val="20000"/>
              </a:schemeClr>
            </a:solidFill>
          </p:spPr>
        </p:sp>
        <p:sp>
          <p:nvSpPr>
            <p:cNvPr id="73" name="TextBox 73"/>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界面布局及功能区域划分</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74" name="图片 73"/>
          <p:cNvPicPr>
            <a:picLocks noChangeAspect="1"/>
          </p:cNvPicPr>
          <p:nvPr/>
        </p:nvPicPr>
        <p:blipFill>
          <a:blip r:embed="rId5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17" name="Picture 2"/>
          <p:cNvPicPr>
            <a:picLocks noChangeAspect="1"/>
          </p:cNvPicPr>
          <p:nvPr/>
        </p:nvPicPr>
        <p:blipFill>
          <a:blip r:embed="rId1"/>
          <a:stretch>
            <a:fillRect/>
          </a:stretch>
        </p:blipFill>
        <p:spPr>
          <a:xfrm>
            <a:off x="1094740" y="1219200"/>
            <a:ext cx="9373235" cy="5588635"/>
          </a:xfrm>
          <a:prstGeom prst="rect">
            <a:avLst/>
          </a:prstGeom>
          <a:noFill/>
          <a:ln w="9525">
            <a:noFill/>
          </a:ln>
        </p:spPr>
      </p:pic>
      <p:grpSp>
        <p:nvGrpSpPr>
          <p:cNvPr id="52" name="Group 52"/>
          <p:cNvGrpSpPr/>
          <p:nvPr/>
        </p:nvGrpSpPr>
        <p:grpSpPr>
          <a:xfrm rot="0">
            <a:off x="454963" y="93878"/>
            <a:ext cx="10641129" cy="914400"/>
            <a:chOff x="454963" y="93878"/>
            <a:chExt cx="10641129" cy="914400"/>
          </a:xfrm>
        </p:grpSpPr>
        <p:sp>
          <p:nvSpPr>
            <p:cNvPr id="53" name="AutoShape 53"/>
            <p:cNvSpPr/>
            <p:nvPr/>
          </p:nvSpPr>
          <p:spPr>
            <a:xfrm>
              <a:off x="454963" y="331168"/>
              <a:ext cx="84147" cy="84147"/>
            </a:xfrm>
            <a:prstGeom prst="ellipse">
              <a:avLst/>
            </a:prstGeom>
            <a:solidFill>
              <a:schemeClr val="accent1">
                <a:alpha val="100000"/>
              </a:schemeClr>
            </a:solidFill>
          </p:spPr>
        </p:sp>
        <p:sp>
          <p:nvSpPr>
            <p:cNvPr id="54" name="AutoShape 54"/>
            <p:cNvSpPr/>
            <p:nvPr/>
          </p:nvSpPr>
          <p:spPr>
            <a:xfrm>
              <a:off x="575049" y="337743"/>
              <a:ext cx="78137" cy="78137"/>
            </a:xfrm>
            <a:prstGeom prst="ellipse">
              <a:avLst/>
            </a:prstGeom>
            <a:solidFill>
              <a:schemeClr val="accent1">
                <a:alpha val="80000"/>
              </a:schemeClr>
            </a:solidFill>
          </p:spPr>
        </p:sp>
        <p:sp>
          <p:nvSpPr>
            <p:cNvPr id="55" name="AutoShape 55"/>
            <p:cNvSpPr/>
            <p:nvPr/>
          </p:nvSpPr>
          <p:spPr>
            <a:xfrm>
              <a:off x="689125" y="339460"/>
              <a:ext cx="74704" cy="74704"/>
            </a:xfrm>
            <a:prstGeom prst="ellipse">
              <a:avLst/>
            </a:prstGeom>
            <a:solidFill>
              <a:schemeClr val="accent1">
                <a:alpha val="60000"/>
              </a:schemeClr>
            </a:solidFill>
          </p:spPr>
        </p:sp>
        <p:sp>
          <p:nvSpPr>
            <p:cNvPr id="56" name="AutoShape 56"/>
            <p:cNvSpPr/>
            <p:nvPr/>
          </p:nvSpPr>
          <p:spPr>
            <a:xfrm>
              <a:off x="799768" y="348430"/>
              <a:ext cx="69238" cy="69238"/>
            </a:xfrm>
            <a:prstGeom prst="ellipse">
              <a:avLst/>
            </a:prstGeom>
            <a:solidFill>
              <a:schemeClr val="accent1">
                <a:alpha val="40000"/>
              </a:schemeClr>
            </a:solidFill>
          </p:spPr>
        </p:sp>
        <p:sp>
          <p:nvSpPr>
            <p:cNvPr id="57" name="AutoShape 57"/>
            <p:cNvSpPr/>
            <p:nvPr/>
          </p:nvSpPr>
          <p:spPr>
            <a:xfrm>
              <a:off x="904945" y="344297"/>
              <a:ext cx="65594" cy="65594"/>
            </a:xfrm>
            <a:prstGeom prst="ellipse">
              <a:avLst/>
            </a:prstGeom>
            <a:solidFill>
              <a:schemeClr val="accent1">
                <a:alpha val="20000"/>
              </a:schemeClr>
            </a:solidFill>
          </p:spPr>
        </p:sp>
        <p:sp>
          <p:nvSpPr>
            <p:cNvPr id="58" name="AutoShape 58"/>
            <p:cNvSpPr/>
            <p:nvPr/>
          </p:nvSpPr>
          <p:spPr>
            <a:xfrm>
              <a:off x="454963" y="448942"/>
              <a:ext cx="84147" cy="84147"/>
            </a:xfrm>
            <a:prstGeom prst="ellipse">
              <a:avLst/>
            </a:prstGeom>
            <a:solidFill>
              <a:schemeClr val="accent1">
                <a:alpha val="100000"/>
              </a:schemeClr>
            </a:solidFill>
          </p:spPr>
        </p:sp>
        <p:sp>
          <p:nvSpPr>
            <p:cNvPr id="59" name="AutoShape 59"/>
            <p:cNvSpPr/>
            <p:nvPr/>
          </p:nvSpPr>
          <p:spPr>
            <a:xfrm>
              <a:off x="575049" y="455517"/>
              <a:ext cx="78137" cy="78137"/>
            </a:xfrm>
            <a:prstGeom prst="ellipse">
              <a:avLst/>
            </a:prstGeom>
            <a:solidFill>
              <a:schemeClr val="accent1">
                <a:alpha val="80000"/>
              </a:schemeClr>
            </a:solidFill>
          </p:spPr>
        </p:sp>
        <p:sp>
          <p:nvSpPr>
            <p:cNvPr id="60" name="AutoShape 60"/>
            <p:cNvSpPr/>
            <p:nvPr/>
          </p:nvSpPr>
          <p:spPr>
            <a:xfrm>
              <a:off x="689125" y="457233"/>
              <a:ext cx="74704" cy="74704"/>
            </a:xfrm>
            <a:prstGeom prst="ellipse">
              <a:avLst/>
            </a:prstGeom>
            <a:solidFill>
              <a:schemeClr val="accent1">
                <a:alpha val="60000"/>
              </a:schemeClr>
            </a:solidFill>
          </p:spPr>
        </p:sp>
        <p:sp>
          <p:nvSpPr>
            <p:cNvPr id="61" name="AutoShape 61"/>
            <p:cNvSpPr/>
            <p:nvPr/>
          </p:nvSpPr>
          <p:spPr>
            <a:xfrm>
              <a:off x="799768" y="466203"/>
              <a:ext cx="69238" cy="69238"/>
            </a:xfrm>
            <a:prstGeom prst="ellipse">
              <a:avLst/>
            </a:prstGeom>
            <a:solidFill>
              <a:schemeClr val="accent1">
                <a:alpha val="40000"/>
              </a:schemeClr>
            </a:solidFill>
          </p:spPr>
        </p:sp>
        <p:sp>
          <p:nvSpPr>
            <p:cNvPr id="62" name="AutoShape 62"/>
            <p:cNvSpPr/>
            <p:nvPr/>
          </p:nvSpPr>
          <p:spPr>
            <a:xfrm>
              <a:off x="904945" y="462070"/>
              <a:ext cx="65594" cy="65594"/>
            </a:xfrm>
            <a:prstGeom prst="ellipse">
              <a:avLst/>
            </a:prstGeom>
            <a:solidFill>
              <a:schemeClr val="accent1">
                <a:alpha val="20000"/>
              </a:schemeClr>
            </a:solidFill>
          </p:spPr>
        </p:sp>
        <p:sp>
          <p:nvSpPr>
            <p:cNvPr id="63" name="AutoShape 63"/>
            <p:cNvSpPr/>
            <p:nvPr/>
          </p:nvSpPr>
          <p:spPr>
            <a:xfrm>
              <a:off x="454963" y="566715"/>
              <a:ext cx="84147" cy="84147"/>
            </a:xfrm>
            <a:prstGeom prst="ellipse">
              <a:avLst/>
            </a:prstGeom>
            <a:solidFill>
              <a:schemeClr val="accent1">
                <a:alpha val="100000"/>
              </a:schemeClr>
            </a:solidFill>
          </p:spPr>
        </p:sp>
        <p:sp>
          <p:nvSpPr>
            <p:cNvPr id="64" name="AutoShape 64"/>
            <p:cNvSpPr/>
            <p:nvPr/>
          </p:nvSpPr>
          <p:spPr>
            <a:xfrm>
              <a:off x="575049" y="573291"/>
              <a:ext cx="78137" cy="78137"/>
            </a:xfrm>
            <a:prstGeom prst="ellipse">
              <a:avLst/>
            </a:prstGeom>
            <a:solidFill>
              <a:schemeClr val="accent1">
                <a:alpha val="80000"/>
              </a:schemeClr>
            </a:solidFill>
          </p:spPr>
        </p:sp>
        <p:sp>
          <p:nvSpPr>
            <p:cNvPr id="65" name="AutoShape 65"/>
            <p:cNvSpPr/>
            <p:nvPr/>
          </p:nvSpPr>
          <p:spPr>
            <a:xfrm>
              <a:off x="689125" y="575007"/>
              <a:ext cx="74704" cy="74704"/>
            </a:xfrm>
            <a:prstGeom prst="ellipse">
              <a:avLst/>
            </a:prstGeom>
            <a:solidFill>
              <a:schemeClr val="accent1">
                <a:alpha val="60000"/>
              </a:schemeClr>
            </a:solidFill>
          </p:spPr>
        </p:sp>
        <p:sp>
          <p:nvSpPr>
            <p:cNvPr id="66" name="AutoShape 66"/>
            <p:cNvSpPr/>
            <p:nvPr/>
          </p:nvSpPr>
          <p:spPr>
            <a:xfrm>
              <a:off x="799768" y="583977"/>
              <a:ext cx="69238" cy="69238"/>
            </a:xfrm>
            <a:prstGeom prst="ellipse">
              <a:avLst/>
            </a:prstGeom>
            <a:solidFill>
              <a:schemeClr val="accent1">
                <a:alpha val="40000"/>
              </a:schemeClr>
            </a:solidFill>
          </p:spPr>
        </p:sp>
        <p:sp>
          <p:nvSpPr>
            <p:cNvPr id="67" name="AutoShape 67"/>
            <p:cNvSpPr/>
            <p:nvPr/>
          </p:nvSpPr>
          <p:spPr>
            <a:xfrm>
              <a:off x="904945" y="579844"/>
              <a:ext cx="65594" cy="65594"/>
            </a:xfrm>
            <a:prstGeom prst="ellipse">
              <a:avLst/>
            </a:prstGeom>
            <a:solidFill>
              <a:schemeClr val="accent1">
                <a:alpha val="20000"/>
              </a:schemeClr>
            </a:solidFill>
          </p:spPr>
        </p:sp>
        <p:sp>
          <p:nvSpPr>
            <p:cNvPr id="68" name="AutoShape 68"/>
            <p:cNvSpPr/>
            <p:nvPr/>
          </p:nvSpPr>
          <p:spPr>
            <a:xfrm>
              <a:off x="454963" y="684489"/>
              <a:ext cx="84147" cy="84147"/>
            </a:xfrm>
            <a:prstGeom prst="ellipse">
              <a:avLst/>
            </a:prstGeom>
            <a:solidFill>
              <a:schemeClr val="accent1">
                <a:alpha val="100000"/>
              </a:schemeClr>
            </a:solidFill>
          </p:spPr>
        </p:sp>
        <p:sp>
          <p:nvSpPr>
            <p:cNvPr id="69" name="AutoShape 69"/>
            <p:cNvSpPr/>
            <p:nvPr/>
          </p:nvSpPr>
          <p:spPr>
            <a:xfrm>
              <a:off x="575049" y="691064"/>
              <a:ext cx="78137" cy="78137"/>
            </a:xfrm>
            <a:prstGeom prst="ellipse">
              <a:avLst/>
            </a:prstGeom>
            <a:solidFill>
              <a:schemeClr val="accent1">
                <a:alpha val="80000"/>
              </a:schemeClr>
            </a:solidFill>
          </p:spPr>
        </p:sp>
        <p:sp>
          <p:nvSpPr>
            <p:cNvPr id="70" name="AutoShape 70"/>
            <p:cNvSpPr/>
            <p:nvPr/>
          </p:nvSpPr>
          <p:spPr>
            <a:xfrm>
              <a:off x="689125" y="692781"/>
              <a:ext cx="74704" cy="74704"/>
            </a:xfrm>
            <a:prstGeom prst="ellipse">
              <a:avLst/>
            </a:prstGeom>
            <a:solidFill>
              <a:schemeClr val="accent1">
                <a:alpha val="60000"/>
              </a:schemeClr>
            </a:solidFill>
          </p:spPr>
        </p:sp>
        <p:sp>
          <p:nvSpPr>
            <p:cNvPr id="71" name="AutoShape 71"/>
            <p:cNvSpPr/>
            <p:nvPr/>
          </p:nvSpPr>
          <p:spPr>
            <a:xfrm>
              <a:off x="799768" y="701751"/>
              <a:ext cx="69238" cy="69238"/>
            </a:xfrm>
            <a:prstGeom prst="ellipse">
              <a:avLst/>
            </a:prstGeom>
            <a:solidFill>
              <a:schemeClr val="accent1">
                <a:alpha val="40000"/>
              </a:schemeClr>
            </a:solidFill>
          </p:spPr>
        </p:sp>
        <p:sp>
          <p:nvSpPr>
            <p:cNvPr id="72" name="AutoShape 72"/>
            <p:cNvSpPr/>
            <p:nvPr/>
          </p:nvSpPr>
          <p:spPr>
            <a:xfrm>
              <a:off x="904945" y="697618"/>
              <a:ext cx="65594" cy="65594"/>
            </a:xfrm>
            <a:prstGeom prst="ellipse">
              <a:avLst/>
            </a:prstGeom>
            <a:solidFill>
              <a:schemeClr val="accent1">
                <a:alpha val="20000"/>
              </a:schemeClr>
            </a:solidFill>
          </p:spPr>
        </p:sp>
        <p:sp>
          <p:nvSpPr>
            <p:cNvPr id="73" name="TextBox 73"/>
            <p:cNvSpPr txBox="1"/>
            <p:nvPr/>
          </p:nvSpPr>
          <p:spPr>
            <a:xfrm>
              <a:off x="1094842" y="93878"/>
              <a:ext cx="10001250" cy="914400"/>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界面布局及功能区域划分</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4" name="图片 13"/>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21" name="文本占位符 4"/>
          <p:cNvSpPr/>
          <p:nvPr>
            <p:custDataLst>
              <p:tags r:id="rId1"/>
            </p:custDataLst>
          </p:nvPr>
        </p:nvSpPr>
        <p:spPr>
          <a:xfrm>
            <a:off x="2362200" y="1371600"/>
            <a:ext cx="7534275" cy="4895850"/>
          </a:xfrm>
          <a:prstGeom prst="rect">
            <a:avLst/>
          </a:prstGeom>
          <a:noFill/>
          <a:ln w="9525">
            <a:noFill/>
          </a:ln>
        </p:spPr>
        <p:txBody>
          <a:bodyPr/>
          <a:p>
            <a:pPr marL="342900" indent="-342900" eaLnBrk="0" hangingPunct="0">
              <a:spcBef>
                <a:spcPct val="30000"/>
              </a:spcBef>
              <a:buClr>
                <a:schemeClr val="tx2"/>
              </a:buClr>
              <a:buSzPct val="90000"/>
              <a:buFont typeface="Wingdings 2" pitchFamily="18" charset="2"/>
              <a:buChar char="•"/>
            </a:pPr>
            <a:endParaRPr lang="en-US" altLang="zh-CN" sz="3200" b="0">
              <a:solidFill>
                <a:schemeClr val="dk1"/>
              </a:solidFill>
              <a:effectLst>
                <a:outerShdw blurRad="38100" dist="38100" dir="2700000">
                  <a:srgbClr val="000000"/>
                </a:outerShdw>
              </a:effectLst>
              <a:latin typeface="黑体" panose="02010609060101010101" charset="-122"/>
              <a:ea typeface="黑体" panose="02010609060101010101" charset="-122"/>
            </a:endParaRPr>
          </a:p>
          <a:p>
            <a:pPr marL="342900" indent="-342900" eaLnBrk="0" hangingPunct="0">
              <a:spcBef>
                <a:spcPct val="30000"/>
              </a:spcBef>
              <a:buClr>
                <a:schemeClr val="tx2"/>
              </a:buClr>
              <a:buSzPct val="90000"/>
              <a:buFont typeface="Wingdings 2" pitchFamily="18" charset="2"/>
              <a:buChar char="•"/>
            </a:pPr>
            <a:endParaRPr lang="en-US" altLang="zh-CN" sz="3200" b="0">
              <a:solidFill>
                <a:schemeClr val="dk1"/>
              </a:solidFill>
              <a:effectLst>
                <a:outerShdw blurRad="38100" dist="38100" dir="2700000">
                  <a:srgbClr val="000000"/>
                </a:outerShdw>
              </a:effectLst>
              <a:latin typeface="黑体" panose="02010609060101010101" charset="-122"/>
              <a:ea typeface="黑体" panose="02010609060101010101" charset="-122"/>
            </a:endParaRPr>
          </a:p>
        </p:txBody>
      </p:sp>
      <p:sp>
        <p:nvSpPr>
          <p:cNvPr id="2120" name="标题 3"/>
          <p:cNvSpPr/>
          <p:nvPr>
            <p:custDataLst>
              <p:tags r:id="rId2"/>
            </p:custDataLst>
          </p:nvPr>
        </p:nvSpPr>
        <p:spPr>
          <a:xfrm>
            <a:off x="838200" y="1143000"/>
            <a:ext cx="8229600" cy="725488"/>
          </a:xfrm>
          <a:prstGeom prst="rect">
            <a:avLst/>
          </a:prstGeom>
          <a:noFill/>
          <a:ln w="9525">
            <a:noFill/>
          </a:ln>
        </p:spPr>
        <p:txBody>
          <a:bodyPr wrap="square" lIns="91440" tIns="45720" rIns="91440" bIns="45720" anchor="ctr" anchorCtr="0"/>
          <a:lstStyle>
            <a:lvl1pPr marL="0" lvl="0" indent="0" algn="l" defTabSz="914400" rtl="0" eaLnBrk="0" fontAlgn="base" hangingPunct="0">
              <a:lnSpc>
                <a:spcPct val="100000"/>
              </a:lnSpc>
              <a:spcBef>
                <a:spcPct val="0"/>
              </a:spcBef>
              <a:spcAft>
                <a:spcPct val="0"/>
              </a:spcAft>
              <a:buSzPct val="100000"/>
              <a:buNone/>
              <a:defRPr sz="3600" b="0" i="0" u="none" kern="1200">
                <a:solidFill>
                  <a:schemeClr val="tx1"/>
                </a:solidFill>
                <a:latin typeface="+mj-lt"/>
                <a:ea typeface="+mj-ea"/>
                <a:cs typeface="+mj-cs"/>
              </a:defRPr>
            </a:lvl1pPr>
            <a:lvl2pPr marL="0" lvl="1" indent="0" algn="l" defTabSz="914400" rtl="0" eaLnBrk="0" fontAlgn="base" hangingPunct="0">
              <a:lnSpc>
                <a:spcPct val="100000"/>
              </a:lnSpc>
              <a:spcBef>
                <a:spcPct val="0"/>
              </a:spcBef>
              <a:spcAft>
                <a:spcPct val="0"/>
              </a:spcAft>
              <a:buClrTx/>
              <a:buSzPct val="100000"/>
              <a:buFontTx/>
              <a:buNone/>
              <a:defRPr sz="3600" b="0" i="0" u="none" kern="1200">
                <a:solidFill>
                  <a:schemeClr val="tx1"/>
                </a:solidFill>
                <a:latin typeface="微软雅黑" panose="020B0503020204020204" pitchFamily="34" charset="-122"/>
                <a:ea typeface="微软雅黑" panose="020B0503020204020204" pitchFamily="34" charset="-122"/>
                <a:cs typeface="+mj-cs"/>
              </a:defRPr>
            </a:lvl2pPr>
            <a:lvl3pPr marL="0" lvl="2" indent="0" algn="l" defTabSz="914400" rtl="0" eaLnBrk="0" fontAlgn="base" hangingPunct="0">
              <a:lnSpc>
                <a:spcPct val="100000"/>
              </a:lnSpc>
              <a:spcBef>
                <a:spcPct val="0"/>
              </a:spcBef>
              <a:spcAft>
                <a:spcPct val="0"/>
              </a:spcAft>
              <a:buClrTx/>
              <a:buSzPct val="100000"/>
              <a:buFontTx/>
              <a:buNone/>
              <a:defRPr sz="3600" b="0" i="0" u="none" kern="1200">
                <a:solidFill>
                  <a:schemeClr val="tx1"/>
                </a:solidFill>
                <a:latin typeface="微软雅黑" panose="020B0503020204020204" pitchFamily="34" charset="-122"/>
                <a:ea typeface="微软雅黑" panose="020B0503020204020204" pitchFamily="34" charset="-122"/>
                <a:cs typeface="+mj-cs"/>
              </a:defRPr>
            </a:lvl3pPr>
            <a:lvl4pPr marL="0" lvl="3" indent="0" algn="l" defTabSz="914400" rtl="0" eaLnBrk="0" fontAlgn="base" hangingPunct="0">
              <a:lnSpc>
                <a:spcPct val="100000"/>
              </a:lnSpc>
              <a:spcBef>
                <a:spcPct val="0"/>
              </a:spcBef>
              <a:spcAft>
                <a:spcPct val="0"/>
              </a:spcAft>
              <a:buClrTx/>
              <a:buSzPct val="100000"/>
              <a:buFontTx/>
              <a:buNone/>
              <a:defRPr sz="3600" b="0" i="0" u="none" kern="1200">
                <a:solidFill>
                  <a:schemeClr val="tx1"/>
                </a:solidFill>
                <a:latin typeface="微软雅黑" panose="020B0503020204020204" pitchFamily="34" charset="-122"/>
                <a:ea typeface="微软雅黑" panose="020B0503020204020204" pitchFamily="34" charset="-122"/>
                <a:cs typeface="+mj-cs"/>
              </a:defRPr>
            </a:lvl4pPr>
            <a:lvl5pPr marL="0" lvl="4" indent="0" algn="l" defTabSz="914400" rtl="0" eaLnBrk="0" fontAlgn="base" hangingPunct="0">
              <a:lnSpc>
                <a:spcPct val="100000"/>
              </a:lnSpc>
              <a:spcBef>
                <a:spcPct val="0"/>
              </a:spcBef>
              <a:spcAft>
                <a:spcPct val="0"/>
              </a:spcAft>
              <a:buClrTx/>
              <a:buSzPct val="100000"/>
              <a:buFontTx/>
              <a:buNone/>
              <a:defRPr sz="3600" b="0" i="0" u="none" kern="1200">
                <a:solidFill>
                  <a:schemeClr val="tx1"/>
                </a:solidFill>
                <a:latin typeface="微软雅黑" panose="020B0503020204020204" pitchFamily="34" charset="-122"/>
                <a:ea typeface="微软雅黑" panose="020B0503020204020204" pitchFamily="34" charset="-122"/>
                <a:cs typeface="+mj-cs"/>
              </a:defRPr>
            </a:lvl5pPr>
          </a:lstStyle>
          <a:p>
            <a:r>
              <a:rPr lang="en-US" altLang="zh-CN" sz="2000" b="1">
                <a:solidFill>
                  <a:schemeClr val="tx1"/>
                </a:solidFill>
                <a:effectLst>
                  <a:outerShdw blurRad="38100" dist="38100" dir="2700000">
                    <a:srgbClr val="000000"/>
                  </a:outerShdw>
                </a:effectLst>
                <a:latin typeface="黑体" panose="02010609060101010101" charset="-122"/>
                <a:ea typeface="黑体" panose="02010609060101010101" charset="-122"/>
                <a:cs typeface="黑体" panose="02010609060101010101" charset="-122"/>
              </a:rPr>
              <a:t>StarUML</a:t>
            </a:r>
            <a:r>
              <a:rPr lang="zh-CN" altLang="en-US" sz="2000" b="1">
                <a:solidFill>
                  <a:schemeClr val="tx1"/>
                </a:solidFill>
                <a:effectLst>
                  <a:outerShdw blurRad="38100" dist="38100" dir="2700000">
                    <a:srgbClr val="000000"/>
                  </a:outerShdw>
                </a:effectLst>
                <a:latin typeface="黑体" panose="02010609060101010101" charset="-122"/>
                <a:ea typeface="黑体" panose="02010609060101010101" charset="-122"/>
                <a:cs typeface="黑体" panose="02010609060101010101" charset="-122"/>
              </a:rPr>
              <a:t>使用：</a:t>
            </a:r>
            <a:r>
              <a:rPr lang="zh-CN" altLang="en-US" sz="2000" b="1">
                <a:effectLst>
                  <a:outerShdw blurRad="38100" dist="38100" dir="2700000">
                    <a:srgbClr val="000000"/>
                  </a:outerShdw>
                </a:effectLst>
                <a:latin typeface="黑体" panose="02010609060101010101" charset="-122"/>
                <a:ea typeface="黑体" panose="02010609060101010101" charset="-122"/>
                <a:cs typeface="黑体" panose="02010609060101010101" charset="-122"/>
                <a:sym typeface="+mn-ea"/>
              </a:rPr>
              <a:t>模型选用</a:t>
            </a:r>
            <a:endParaRPr lang="zh-CN" altLang="en-US" sz="2000" b="1">
              <a:solidFill>
                <a:schemeClr val="tx1"/>
              </a:solidFill>
              <a:effectLst>
                <a:outerShdw blurRad="38100" dist="38100" dir="2700000">
                  <a:srgbClr val="000000"/>
                </a:outerShdw>
              </a:effectLst>
              <a:latin typeface="黑体" panose="02010609060101010101" charset="-122"/>
              <a:ea typeface="黑体" panose="02010609060101010101" charset="-122"/>
              <a:cs typeface="黑体" panose="02010609060101010101" charset="-122"/>
            </a:endParaRPr>
          </a:p>
        </p:txBody>
      </p:sp>
      <p:grpSp>
        <p:nvGrpSpPr>
          <p:cNvPr id="2" name="Group 52"/>
          <p:cNvGrpSpPr/>
          <p:nvPr/>
        </p:nvGrpSpPr>
        <p:grpSpPr>
          <a:xfrm rot="0">
            <a:off x="454963" y="93878"/>
            <a:ext cx="10641129" cy="914400"/>
            <a:chOff x="454963" y="93878"/>
            <a:chExt cx="10641129" cy="914400"/>
          </a:xfrm>
        </p:grpSpPr>
        <p:sp>
          <p:nvSpPr>
            <p:cNvPr id="3" name="AutoShape 53"/>
            <p:cNvSpPr/>
            <p:nvPr/>
          </p:nvSpPr>
          <p:spPr>
            <a:xfrm>
              <a:off x="454963" y="331168"/>
              <a:ext cx="84147" cy="84147"/>
            </a:xfrm>
            <a:prstGeom prst="ellipse">
              <a:avLst/>
            </a:prstGeom>
            <a:solidFill>
              <a:schemeClr val="accent1">
                <a:alpha val="100000"/>
              </a:schemeClr>
            </a:solidFill>
          </p:spPr>
        </p:sp>
        <p:sp>
          <p:nvSpPr>
            <p:cNvPr id="4" name="AutoShape 54"/>
            <p:cNvSpPr/>
            <p:nvPr/>
          </p:nvSpPr>
          <p:spPr>
            <a:xfrm>
              <a:off x="575049" y="337743"/>
              <a:ext cx="78137" cy="78137"/>
            </a:xfrm>
            <a:prstGeom prst="ellipse">
              <a:avLst/>
            </a:prstGeom>
            <a:solidFill>
              <a:schemeClr val="accent1">
                <a:alpha val="80000"/>
              </a:schemeClr>
            </a:solidFill>
          </p:spPr>
        </p:sp>
        <p:sp>
          <p:nvSpPr>
            <p:cNvPr id="5" name="AutoShape 55"/>
            <p:cNvSpPr/>
            <p:nvPr/>
          </p:nvSpPr>
          <p:spPr>
            <a:xfrm>
              <a:off x="689125" y="339460"/>
              <a:ext cx="74704" cy="74704"/>
            </a:xfrm>
            <a:prstGeom prst="ellipse">
              <a:avLst/>
            </a:prstGeom>
            <a:solidFill>
              <a:schemeClr val="accent1">
                <a:alpha val="60000"/>
              </a:schemeClr>
            </a:solidFill>
          </p:spPr>
        </p:sp>
        <p:sp>
          <p:nvSpPr>
            <p:cNvPr id="6" name="AutoShape 56"/>
            <p:cNvSpPr/>
            <p:nvPr/>
          </p:nvSpPr>
          <p:spPr>
            <a:xfrm>
              <a:off x="799768" y="348430"/>
              <a:ext cx="69238" cy="69238"/>
            </a:xfrm>
            <a:prstGeom prst="ellipse">
              <a:avLst/>
            </a:prstGeom>
            <a:solidFill>
              <a:schemeClr val="accent1">
                <a:alpha val="40000"/>
              </a:schemeClr>
            </a:solidFill>
          </p:spPr>
        </p:sp>
        <p:sp>
          <p:nvSpPr>
            <p:cNvPr id="7" name="AutoShape 57"/>
            <p:cNvSpPr/>
            <p:nvPr/>
          </p:nvSpPr>
          <p:spPr>
            <a:xfrm>
              <a:off x="904945" y="344297"/>
              <a:ext cx="65594" cy="65594"/>
            </a:xfrm>
            <a:prstGeom prst="ellipse">
              <a:avLst/>
            </a:prstGeom>
            <a:solidFill>
              <a:schemeClr val="accent1">
                <a:alpha val="20000"/>
              </a:schemeClr>
            </a:solidFill>
          </p:spPr>
        </p:sp>
        <p:sp>
          <p:nvSpPr>
            <p:cNvPr id="8" name="AutoShape 58"/>
            <p:cNvSpPr/>
            <p:nvPr/>
          </p:nvSpPr>
          <p:spPr>
            <a:xfrm>
              <a:off x="454963" y="448942"/>
              <a:ext cx="84147" cy="84147"/>
            </a:xfrm>
            <a:prstGeom prst="ellipse">
              <a:avLst/>
            </a:prstGeom>
            <a:solidFill>
              <a:schemeClr val="accent1">
                <a:alpha val="100000"/>
              </a:schemeClr>
            </a:solidFill>
          </p:spPr>
        </p:sp>
        <p:sp>
          <p:nvSpPr>
            <p:cNvPr id="9" name="AutoShape 59"/>
            <p:cNvSpPr/>
            <p:nvPr/>
          </p:nvSpPr>
          <p:spPr>
            <a:xfrm>
              <a:off x="575049" y="455517"/>
              <a:ext cx="78137" cy="78137"/>
            </a:xfrm>
            <a:prstGeom prst="ellipse">
              <a:avLst/>
            </a:prstGeom>
            <a:solidFill>
              <a:schemeClr val="accent1">
                <a:alpha val="80000"/>
              </a:schemeClr>
            </a:solidFill>
          </p:spPr>
        </p:sp>
        <p:sp>
          <p:nvSpPr>
            <p:cNvPr id="10" name="AutoShape 60"/>
            <p:cNvSpPr/>
            <p:nvPr/>
          </p:nvSpPr>
          <p:spPr>
            <a:xfrm>
              <a:off x="689125" y="457233"/>
              <a:ext cx="74704" cy="74704"/>
            </a:xfrm>
            <a:prstGeom prst="ellipse">
              <a:avLst/>
            </a:prstGeom>
            <a:solidFill>
              <a:schemeClr val="accent1">
                <a:alpha val="60000"/>
              </a:schemeClr>
            </a:solidFill>
          </p:spPr>
        </p:sp>
        <p:sp>
          <p:nvSpPr>
            <p:cNvPr id="11" name="AutoShape 61"/>
            <p:cNvSpPr/>
            <p:nvPr/>
          </p:nvSpPr>
          <p:spPr>
            <a:xfrm>
              <a:off x="799768" y="466203"/>
              <a:ext cx="69238" cy="69238"/>
            </a:xfrm>
            <a:prstGeom prst="ellipse">
              <a:avLst/>
            </a:prstGeom>
            <a:solidFill>
              <a:schemeClr val="accent1">
                <a:alpha val="40000"/>
              </a:schemeClr>
            </a:solidFill>
          </p:spPr>
        </p:sp>
        <p:sp>
          <p:nvSpPr>
            <p:cNvPr id="12" name="AutoShape 62"/>
            <p:cNvSpPr/>
            <p:nvPr/>
          </p:nvSpPr>
          <p:spPr>
            <a:xfrm>
              <a:off x="904945" y="462070"/>
              <a:ext cx="65594" cy="65594"/>
            </a:xfrm>
            <a:prstGeom prst="ellipse">
              <a:avLst/>
            </a:prstGeom>
            <a:solidFill>
              <a:schemeClr val="accent1">
                <a:alpha val="20000"/>
              </a:schemeClr>
            </a:solidFill>
          </p:spPr>
        </p:sp>
        <p:sp>
          <p:nvSpPr>
            <p:cNvPr id="13" name="AutoShape 63"/>
            <p:cNvSpPr/>
            <p:nvPr/>
          </p:nvSpPr>
          <p:spPr>
            <a:xfrm>
              <a:off x="454963" y="566715"/>
              <a:ext cx="84147" cy="84147"/>
            </a:xfrm>
            <a:prstGeom prst="ellipse">
              <a:avLst/>
            </a:prstGeom>
            <a:solidFill>
              <a:schemeClr val="accent1">
                <a:alpha val="100000"/>
              </a:schemeClr>
            </a:solidFill>
          </p:spPr>
        </p:sp>
        <p:sp>
          <p:nvSpPr>
            <p:cNvPr id="14" name="AutoShape 64"/>
            <p:cNvSpPr/>
            <p:nvPr/>
          </p:nvSpPr>
          <p:spPr>
            <a:xfrm>
              <a:off x="575049" y="573291"/>
              <a:ext cx="78137" cy="78137"/>
            </a:xfrm>
            <a:prstGeom prst="ellipse">
              <a:avLst/>
            </a:prstGeom>
            <a:solidFill>
              <a:schemeClr val="accent1">
                <a:alpha val="80000"/>
              </a:schemeClr>
            </a:solidFill>
          </p:spPr>
        </p:sp>
        <p:sp>
          <p:nvSpPr>
            <p:cNvPr id="15" name="AutoShape 65"/>
            <p:cNvSpPr/>
            <p:nvPr/>
          </p:nvSpPr>
          <p:spPr>
            <a:xfrm>
              <a:off x="689125" y="575007"/>
              <a:ext cx="74704" cy="74704"/>
            </a:xfrm>
            <a:prstGeom prst="ellipse">
              <a:avLst/>
            </a:prstGeom>
            <a:solidFill>
              <a:schemeClr val="accent1">
                <a:alpha val="60000"/>
              </a:schemeClr>
            </a:solidFill>
          </p:spPr>
        </p:sp>
        <p:sp>
          <p:nvSpPr>
            <p:cNvPr id="16" name="AutoShape 66"/>
            <p:cNvSpPr/>
            <p:nvPr/>
          </p:nvSpPr>
          <p:spPr>
            <a:xfrm>
              <a:off x="799768" y="583977"/>
              <a:ext cx="69238" cy="69238"/>
            </a:xfrm>
            <a:prstGeom prst="ellipse">
              <a:avLst/>
            </a:prstGeom>
            <a:solidFill>
              <a:schemeClr val="accent1">
                <a:alpha val="40000"/>
              </a:schemeClr>
            </a:solidFill>
          </p:spPr>
        </p:sp>
        <p:sp>
          <p:nvSpPr>
            <p:cNvPr id="17" name="AutoShape 67"/>
            <p:cNvSpPr/>
            <p:nvPr/>
          </p:nvSpPr>
          <p:spPr>
            <a:xfrm>
              <a:off x="904945" y="579844"/>
              <a:ext cx="65594" cy="65594"/>
            </a:xfrm>
            <a:prstGeom prst="ellipse">
              <a:avLst/>
            </a:prstGeom>
            <a:solidFill>
              <a:schemeClr val="accent1">
                <a:alpha val="20000"/>
              </a:schemeClr>
            </a:solidFill>
          </p:spPr>
        </p:sp>
        <p:sp>
          <p:nvSpPr>
            <p:cNvPr id="18" name="AutoShape 68"/>
            <p:cNvSpPr/>
            <p:nvPr/>
          </p:nvSpPr>
          <p:spPr>
            <a:xfrm>
              <a:off x="454963" y="684489"/>
              <a:ext cx="84147" cy="84147"/>
            </a:xfrm>
            <a:prstGeom prst="ellipse">
              <a:avLst/>
            </a:prstGeom>
            <a:solidFill>
              <a:schemeClr val="accent1">
                <a:alpha val="100000"/>
              </a:schemeClr>
            </a:solidFill>
          </p:spPr>
        </p:sp>
        <p:sp>
          <p:nvSpPr>
            <p:cNvPr id="19" name="AutoShape 69"/>
            <p:cNvSpPr/>
            <p:nvPr/>
          </p:nvSpPr>
          <p:spPr>
            <a:xfrm>
              <a:off x="575049" y="691064"/>
              <a:ext cx="78137" cy="78137"/>
            </a:xfrm>
            <a:prstGeom prst="ellipse">
              <a:avLst/>
            </a:prstGeom>
            <a:solidFill>
              <a:schemeClr val="accent1">
                <a:alpha val="80000"/>
              </a:schemeClr>
            </a:solidFill>
          </p:spPr>
        </p:sp>
        <p:sp>
          <p:nvSpPr>
            <p:cNvPr id="20" name="AutoShape 70"/>
            <p:cNvSpPr/>
            <p:nvPr/>
          </p:nvSpPr>
          <p:spPr>
            <a:xfrm>
              <a:off x="689125" y="692781"/>
              <a:ext cx="74704" cy="74704"/>
            </a:xfrm>
            <a:prstGeom prst="ellipse">
              <a:avLst/>
            </a:prstGeom>
            <a:solidFill>
              <a:schemeClr val="accent1">
                <a:alpha val="60000"/>
              </a:schemeClr>
            </a:solidFill>
          </p:spPr>
        </p:sp>
        <p:sp>
          <p:nvSpPr>
            <p:cNvPr id="21" name="AutoShape 71"/>
            <p:cNvSpPr/>
            <p:nvPr/>
          </p:nvSpPr>
          <p:spPr>
            <a:xfrm>
              <a:off x="799768" y="701751"/>
              <a:ext cx="69238" cy="69238"/>
            </a:xfrm>
            <a:prstGeom prst="ellipse">
              <a:avLst/>
            </a:prstGeom>
            <a:solidFill>
              <a:schemeClr val="accent1">
                <a:alpha val="40000"/>
              </a:schemeClr>
            </a:solidFill>
          </p:spPr>
        </p:sp>
        <p:sp>
          <p:nvSpPr>
            <p:cNvPr id="22" name="AutoShape 72"/>
            <p:cNvSpPr/>
            <p:nvPr/>
          </p:nvSpPr>
          <p:spPr>
            <a:xfrm>
              <a:off x="904945" y="697618"/>
              <a:ext cx="65594" cy="65594"/>
            </a:xfrm>
            <a:prstGeom prst="ellipse">
              <a:avLst/>
            </a:prstGeom>
            <a:solidFill>
              <a:schemeClr val="accent1">
                <a:alpha val="20000"/>
              </a:schemeClr>
            </a:solidFill>
          </p:spPr>
        </p:sp>
        <p:sp>
          <p:nvSpPr>
            <p:cNvPr id="23" name="TextBox 73"/>
            <p:cNvSpPr txBox="1"/>
            <p:nvPr/>
          </p:nvSpPr>
          <p:spPr>
            <a:xfrm>
              <a:off x="1094842" y="93878"/>
              <a:ext cx="10001250" cy="914400"/>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界面布局及功能区域划分</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4" name="图片 23"/>
          <p:cNvPicPr>
            <a:picLocks noChangeAspect="1"/>
          </p:cNvPicPr>
          <p:nvPr/>
        </p:nvPicPr>
        <p:blipFill>
          <a:blip r:embed="rId3"/>
          <a:stretch>
            <a:fillRect/>
          </a:stretch>
        </p:blipFill>
        <p:spPr>
          <a:xfrm>
            <a:off x="6096000" y="716280"/>
            <a:ext cx="4023995" cy="6072505"/>
          </a:xfrm>
          <a:prstGeom prst="rect">
            <a:avLst/>
          </a:prstGeom>
        </p:spPr>
      </p:pic>
      <p:pic>
        <p:nvPicPr>
          <p:cNvPr id="25" name="图片 24"/>
          <p:cNvPicPr>
            <a:picLocks noChangeAspect="1"/>
          </p:cNvPicPr>
          <p:nvPr/>
        </p:nvPicPr>
        <p:blipFill>
          <a:blip r:embed="rId4"/>
          <a:stretch>
            <a:fillRect/>
          </a:stretch>
        </p:blipFill>
        <p:spPr>
          <a:xfrm>
            <a:off x="9799608" y="112047"/>
            <a:ext cx="2137641" cy="809855"/>
          </a:xfrm>
          <a:prstGeom prst="rect">
            <a:avLst/>
          </a:prstGeom>
        </p:spPr>
      </p:pic>
    </p:spTree>
    <p:custDataLst>
      <p:tags r:id="rId5"/>
    </p:custData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5269578" y="3104315"/>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alpha val="100000"/>
            </a:schemeClr>
          </a:solidFill>
        </p:spPr>
      </p:sp>
      <p:sp>
        <p:nvSpPr>
          <p:cNvPr id="3" name="Freeform 3"/>
          <p:cNvSpPr/>
          <p:nvPr>
            <p:custDataLst>
              <p:tags r:id="rId2"/>
            </p:custDataLst>
          </p:nvPr>
        </p:nvSpPr>
        <p:spPr>
          <a:xfrm>
            <a:off x="4406217" y="2240953"/>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lumMod val="75000"/>
              <a:alpha val="100000"/>
            </a:schemeClr>
          </a:solidFill>
        </p:spPr>
      </p:sp>
      <p:sp>
        <p:nvSpPr>
          <p:cNvPr id="4" name="Freeform 4"/>
          <p:cNvSpPr/>
          <p:nvPr>
            <p:custDataLst>
              <p:tags r:id="rId3"/>
            </p:custDataLst>
          </p:nvPr>
        </p:nvSpPr>
        <p:spPr>
          <a:xfrm>
            <a:off x="6131145" y="3965882"/>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lumMod val="75000"/>
              <a:alpha val="100000"/>
            </a:schemeClr>
          </a:solidFill>
        </p:spPr>
      </p:sp>
      <p:sp>
        <p:nvSpPr>
          <p:cNvPr id="5" name="Freeform 5"/>
          <p:cNvSpPr/>
          <p:nvPr>
            <p:custDataLst>
              <p:tags r:id="rId4"/>
            </p:custDataLst>
          </p:nvPr>
        </p:nvSpPr>
        <p:spPr>
          <a:xfrm>
            <a:off x="6131145" y="2240953"/>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alpha val="100000"/>
            </a:schemeClr>
          </a:solidFill>
        </p:spPr>
      </p:sp>
      <p:sp>
        <p:nvSpPr>
          <p:cNvPr id="6" name="Freeform 6"/>
          <p:cNvSpPr/>
          <p:nvPr>
            <p:custDataLst>
              <p:tags r:id="rId5"/>
            </p:custDataLst>
          </p:nvPr>
        </p:nvSpPr>
        <p:spPr>
          <a:xfrm>
            <a:off x="4406217" y="3965882"/>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alpha val="100000"/>
            </a:schemeClr>
          </a:solidFill>
        </p:spPr>
      </p:sp>
      <p:sp>
        <p:nvSpPr>
          <p:cNvPr id="7" name="TextBox 7"/>
          <p:cNvSpPr txBox="1"/>
          <p:nvPr>
            <p:custDataLst>
              <p:tags r:id="rId6"/>
            </p:custDataLst>
          </p:nvPr>
        </p:nvSpPr>
        <p:spPr>
          <a:xfrm>
            <a:off x="591125" y="2215669"/>
            <a:ext cx="3280773" cy="1622772"/>
          </a:xfrm>
          <a:prstGeom prst="rect">
            <a:avLst/>
          </a:prstGeom>
          <a:noFill/>
        </p:spPr>
        <p:txBody>
          <a:bodyPr vert="horz" wrap="square" lIns="91440" tIns="45720" rIns="91440" bIns="45720" rtlCol="0" anchor="t" anchorCtr="1">
            <a:normAutofit/>
          </a:bodyPr>
          <a:lstStyle/>
          <a:p>
            <a:pPr algn="ctr">
              <a:lnSpc>
                <a:spcPct val="14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掌握使用StarUML绘制类图的方法和技巧，包括类的创建、属性和方法的添加、关系的建立等。</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8"/>
          <p:cNvSpPr txBox="1"/>
          <p:nvPr>
            <p:custDataLst>
              <p:tags r:id="rId7"/>
            </p:custDataLst>
          </p:nvPr>
        </p:nvSpPr>
        <p:spPr>
          <a:xfrm>
            <a:off x="607698" y="1707297"/>
            <a:ext cx="3280773" cy="560841"/>
          </a:xfrm>
          <a:prstGeom prst="rect">
            <a:avLst/>
          </a:prstGeom>
          <a:noFill/>
        </p:spPr>
        <p:txBody>
          <a:bodyPr vert="horz" wrap="square" lIns="91440" tIns="45720" rIns="91440" bIns="45720" rtlCol="0" anchor="ctr" anchorCtr="1">
            <a:normAutofit/>
          </a:bodyPr>
          <a:lstStyle/>
          <a:p>
            <a:pPr algn="ctr">
              <a:lnSpc>
                <a:spcPct val="120000"/>
              </a:lnSpc>
            </a:pPr>
            <a:r>
              <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绘制类图</a:t>
            </a:r>
            <a:endPar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9"/>
          <p:cNvSpPr/>
          <p:nvPr>
            <p:custDataLst>
              <p:tags r:id="rId8"/>
            </p:custDataLst>
          </p:nvPr>
        </p:nvSpPr>
        <p:spPr>
          <a:xfrm>
            <a:off x="4935056" y="4494721"/>
            <a:ext cx="539810" cy="539810"/>
          </a:xfrm>
          <a:custGeom>
            <a:avLst/>
            <a:gdLst/>
            <a:ahLst/>
            <a:cxnLst/>
            <a:rect l="l" t="t" r="r" b="b"/>
            <a:pathLst>
              <a:path w="304800" h="304800">
                <a:moveTo>
                  <a:pt x="0" y="209550"/>
                </a:moveTo>
                <a:lnTo>
                  <a:pt x="152410" y="247650"/>
                </a:lnTo>
                <a:lnTo>
                  <a:pt x="304800" y="209550"/>
                </a:lnTo>
                <a:lnTo>
                  <a:pt x="304800" y="247650"/>
                </a:lnTo>
                <a:lnTo>
                  <a:pt x="152410" y="285750"/>
                </a:lnTo>
                <a:lnTo>
                  <a:pt x="0" y="247650"/>
                </a:lnTo>
                <a:close/>
                <a:moveTo>
                  <a:pt x="0" y="133350"/>
                </a:moveTo>
                <a:lnTo>
                  <a:pt x="152410" y="171450"/>
                </a:lnTo>
                <a:lnTo>
                  <a:pt x="304800" y="133350"/>
                </a:lnTo>
                <a:lnTo>
                  <a:pt x="304800" y="171450"/>
                </a:lnTo>
                <a:lnTo>
                  <a:pt x="152410" y="209550"/>
                </a:lnTo>
                <a:lnTo>
                  <a:pt x="0" y="171450"/>
                </a:lnTo>
                <a:close/>
                <a:moveTo>
                  <a:pt x="0" y="57150"/>
                </a:moveTo>
                <a:lnTo>
                  <a:pt x="152410" y="19050"/>
                </a:lnTo>
                <a:lnTo>
                  <a:pt x="304800" y="57150"/>
                </a:lnTo>
                <a:lnTo>
                  <a:pt x="304800" y="95250"/>
                </a:lnTo>
                <a:lnTo>
                  <a:pt x="152410" y="133350"/>
                </a:lnTo>
                <a:lnTo>
                  <a:pt x="0" y="95250"/>
                </a:lnTo>
                <a:close/>
              </a:path>
            </a:pathLst>
          </a:custGeom>
          <a:solidFill>
            <a:srgbClr val="FDFCFC">
              <a:alpha val="100000"/>
            </a:srgbClr>
          </a:solidFill>
        </p:spPr>
      </p:sp>
      <p:sp>
        <p:nvSpPr>
          <p:cNvPr id="10" name="Freeform 10"/>
          <p:cNvSpPr/>
          <p:nvPr>
            <p:custDataLst>
              <p:tags r:id="rId9"/>
            </p:custDataLst>
          </p:nvPr>
        </p:nvSpPr>
        <p:spPr>
          <a:xfrm>
            <a:off x="6659855" y="2769663"/>
            <a:ext cx="540068" cy="540068"/>
          </a:xfrm>
          <a:custGeom>
            <a:avLst/>
            <a:gdLst/>
            <a:ahLst/>
            <a:cxnLst/>
            <a:rect l="l" t="t" r="r" b="b"/>
            <a:pathLst>
              <a:path w="304800" h="304800">
                <a:moveTo>
                  <a:pt x="304800" y="171155"/>
                </a:moveTo>
                <a:lnTo>
                  <a:pt x="304800" y="133055"/>
                </a:lnTo>
                <a:lnTo>
                  <a:pt x="259261" y="114081"/>
                </a:lnTo>
                <a:cubicBezTo>
                  <a:pt x="257994" y="110509"/>
                  <a:pt x="256661" y="107051"/>
                  <a:pt x="255022" y="103661"/>
                </a:cubicBezTo>
                <a:lnTo>
                  <a:pt x="273406" y="57893"/>
                </a:lnTo>
                <a:lnTo>
                  <a:pt x="246459" y="30956"/>
                </a:lnTo>
                <a:lnTo>
                  <a:pt x="201101" y="49635"/>
                </a:lnTo>
                <a:cubicBezTo>
                  <a:pt x="197644" y="47958"/>
                  <a:pt x="194110" y="46549"/>
                  <a:pt x="190462" y="45244"/>
                </a:cubicBezTo>
                <a:lnTo>
                  <a:pt x="171155" y="0"/>
                </a:lnTo>
                <a:lnTo>
                  <a:pt x="133055" y="0"/>
                </a:lnTo>
                <a:lnTo>
                  <a:pt x="114224" y="45091"/>
                </a:lnTo>
                <a:cubicBezTo>
                  <a:pt x="110433" y="46434"/>
                  <a:pt x="106785" y="47844"/>
                  <a:pt x="103175" y="49559"/>
                </a:cubicBezTo>
                <a:lnTo>
                  <a:pt x="57893" y="31366"/>
                </a:lnTo>
                <a:lnTo>
                  <a:pt x="30956" y="58303"/>
                </a:lnTo>
                <a:lnTo>
                  <a:pt x="49416" y="103175"/>
                </a:lnTo>
                <a:cubicBezTo>
                  <a:pt x="47625" y="106861"/>
                  <a:pt x="46177" y="110614"/>
                  <a:pt x="44796" y="114491"/>
                </a:cubicBezTo>
                <a:lnTo>
                  <a:pt x="0" y="133645"/>
                </a:lnTo>
                <a:lnTo>
                  <a:pt x="0" y="171745"/>
                </a:lnTo>
                <a:lnTo>
                  <a:pt x="44834" y="190424"/>
                </a:lnTo>
                <a:cubicBezTo>
                  <a:pt x="46215" y="194291"/>
                  <a:pt x="47701" y="198053"/>
                  <a:pt x="49482" y="201740"/>
                </a:cubicBezTo>
                <a:lnTo>
                  <a:pt x="31366" y="246907"/>
                </a:lnTo>
                <a:lnTo>
                  <a:pt x="58303" y="273844"/>
                </a:lnTo>
                <a:lnTo>
                  <a:pt x="103289" y="255318"/>
                </a:lnTo>
                <a:cubicBezTo>
                  <a:pt x="106899" y="257032"/>
                  <a:pt x="110585" y="258404"/>
                  <a:pt x="114376" y="259709"/>
                </a:cubicBezTo>
                <a:lnTo>
                  <a:pt x="133645" y="304800"/>
                </a:lnTo>
                <a:lnTo>
                  <a:pt x="171745" y="304800"/>
                </a:lnTo>
                <a:lnTo>
                  <a:pt x="190605" y="259480"/>
                </a:lnTo>
                <a:cubicBezTo>
                  <a:pt x="194215" y="258137"/>
                  <a:pt x="197787" y="256727"/>
                  <a:pt x="201206" y="255089"/>
                </a:cubicBezTo>
                <a:lnTo>
                  <a:pt x="246898" y="273396"/>
                </a:lnTo>
                <a:lnTo>
                  <a:pt x="273834" y="246459"/>
                </a:lnTo>
                <a:lnTo>
                  <a:pt x="255079" y="200997"/>
                </a:lnTo>
                <a:cubicBezTo>
                  <a:pt x="256680" y="197577"/>
                  <a:pt x="257985" y="194110"/>
                  <a:pt x="259251" y="190576"/>
                </a:cubicBezTo>
                <a:lnTo>
                  <a:pt x="304800" y="171155"/>
                </a:lnTo>
                <a:close/>
                <a:moveTo>
                  <a:pt x="152105" y="209550"/>
                </a:moveTo>
                <a:cubicBezTo>
                  <a:pt x="120558" y="209550"/>
                  <a:pt x="94955" y="183947"/>
                  <a:pt x="94955" y="152400"/>
                </a:cubicBezTo>
                <a:cubicBezTo>
                  <a:pt x="94955" y="120853"/>
                  <a:pt x="120558" y="95250"/>
                  <a:pt x="152105" y="95250"/>
                </a:cubicBezTo>
                <a:cubicBezTo>
                  <a:pt x="183652" y="95250"/>
                  <a:pt x="209255" y="120853"/>
                  <a:pt x="209255" y="152400"/>
                </a:cubicBezTo>
                <a:cubicBezTo>
                  <a:pt x="209255" y="183947"/>
                  <a:pt x="183652" y="209550"/>
                  <a:pt x="152105" y="209550"/>
                </a:cubicBezTo>
                <a:close/>
              </a:path>
            </a:pathLst>
          </a:custGeom>
          <a:solidFill>
            <a:srgbClr val="FDFCFC">
              <a:alpha val="100000"/>
            </a:srgbClr>
          </a:solidFill>
        </p:spPr>
      </p:sp>
      <p:sp>
        <p:nvSpPr>
          <p:cNvPr id="11" name="Freeform 11"/>
          <p:cNvSpPr/>
          <p:nvPr>
            <p:custDataLst>
              <p:tags r:id="rId10"/>
            </p:custDataLst>
          </p:nvPr>
        </p:nvSpPr>
        <p:spPr>
          <a:xfrm>
            <a:off x="4934927" y="2769663"/>
            <a:ext cx="540068" cy="540068"/>
          </a:xfrm>
          <a:custGeom>
            <a:avLst/>
            <a:gdLst/>
            <a:ahLst/>
            <a:cxnLst/>
            <a:rect l="l" t="t" r="r" b="b"/>
            <a:pathLst>
              <a:path w="304800" h="304800">
                <a:moveTo>
                  <a:pt x="152362" y="147228"/>
                </a:moveTo>
                <a:lnTo>
                  <a:pt x="304800" y="75419"/>
                </a:lnTo>
                <a:lnTo>
                  <a:pt x="304800" y="38100"/>
                </a:lnTo>
                <a:lnTo>
                  <a:pt x="0" y="38100"/>
                </a:lnTo>
                <a:lnTo>
                  <a:pt x="0" y="75305"/>
                </a:lnTo>
                <a:close/>
                <a:moveTo>
                  <a:pt x="152438" y="189347"/>
                </a:moveTo>
                <a:lnTo>
                  <a:pt x="0" y="117348"/>
                </a:lnTo>
                <a:lnTo>
                  <a:pt x="0" y="266700"/>
                </a:lnTo>
                <a:lnTo>
                  <a:pt x="304800" y="266700"/>
                </a:lnTo>
                <a:lnTo>
                  <a:pt x="304800" y="117577"/>
                </a:lnTo>
                <a:close/>
              </a:path>
            </a:pathLst>
          </a:custGeom>
          <a:solidFill>
            <a:srgbClr val="FDFCFC">
              <a:alpha val="100000"/>
            </a:srgbClr>
          </a:solidFill>
        </p:spPr>
      </p:sp>
      <p:sp>
        <p:nvSpPr>
          <p:cNvPr id="12" name="Freeform 12"/>
          <p:cNvSpPr/>
          <p:nvPr>
            <p:custDataLst>
              <p:tags r:id="rId11"/>
            </p:custDataLst>
          </p:nvPr>
        </p:nvSpPr>
        <p:spPr>
          <a:xfrm>
            <a:off x="6659855" y="4494592"/>
            <a:ext cx="540068" cy="540068"/>
          </a:xfrm>
          <a:custGeom>
            <a:avLst/>
            <a:gdLst/>
            <a:ahLst/>
            <a:cxnLst/>
            <a:rect l="l" t="t" r="r" b="b"/>
            <a:pathLst>
              <a:path w="304800" h="304800">
                <a:moveTo>
                  <a:pt x="106680" y="259080"/>
                </a:moveTo>
                <a:lnTo>
                  <a:pt x="30480" y="259080"/>
                </a:lnTo>
                <a:cubicBezTo>
                  <a:pt x="13649" y="259080"/>
                  <a:pt x="0" y="245431"/>
                  <a:pt x="0" y="228600"/>
                </a:cubicBezTo>
                <a:lnTo>
                  <a:pt x="0" y="228600"/>
                </a:lnTo>
                <a:lnTo>
                  <a:pt x="0" y="30480"/>
                </a:lnTo>
                <a:cubicBezTo>
                  <a:pt x="0" y="13716"/>
                  <a:pt x="13716" y="0"/>
                  <a:pt x="30480" y="0"/>
                </a:cubicBezTo>
                <a:lnTo>
                  <a:pt x="274320" y="0"/>
                </a:lnTo>
                <a:cubicBezTo>
                  <a:pt x="291151" y="0"/>
                  <a:pt x="304800" y="13649"/>
                  <a:pt x="304800" y="30480"/>
                </a:cubicBezTo>
                <a:lnTo>
                  <a:pt x="304800" y="30480"/>
                </a:lnTo>
                <a:lnTo>
                  <a:pt x="304800" y="228600"/>
                </a:lnTo>
                <a:cubicBezTo>
                  <a:pt x="304800" y="245431"/>
                  <a:pt x="291151" y="259080"/>
                  <a:pt x="274320" y="259080"/>
                </a:cubicBezTo>
                <a:lnTo>
                  <a:pt x="274320" y="259080"/>
                </a:lnTo>
                <a:lnTo>
                  <a:pt x="198120" y="259080"/>
                </a:lnTo>
                <a:lnTo>
                  <a:pt x="259080" y="289560"/>
                </a:lnTo>
                <a:lnTo>
                  <a:pt x="259080" y="304800"/>
                </a:lnTo>
                <a:lnTo>
                  <a:pt x="45720" y="304800"/>
                </a:lnTo>
                <a:lnTo>
                  <a:pt x="45720" y="289560"/>
                </a:lnTo>
                <a:lnTo>
                  <a:pt x="106680" y="259080"/>
                </a:lnTo>
                <a:close/>
                <a:moveTo>
                  <a:pt x="30480" y="30480"/>
                </a:moveTo>
                <a:lnTo>
                  <a:pt x="30480" y="198120"/>
                </a:lnTo>
                <a:lnTo>
                  <a:pt x="274320" y="198120"/>
                </a:lnTo>
                <a:lnTo>
                  <a:pt x="274320" y="30480"/>
                </a:lnTo>
                <a:lnTo>
                  <a:pt x="30480" y="30480"/>
                </a:lnTo>
                <a:close/>
              </a:path>
            </a:pathLst>
          </a:custGeom>
          <a:solidFill>
            <a:srgbClr val="FDFCFC">
              <a:alpha val="100000"/>
            </a:srgbClr>
          </a:solidFill>
        </p:spPr>
      </p:sp>
      <p:sp>
        <p:nvSpPr>
          <p:cNvPr id="13" name="TextBox 13"/>
          <p:cNvSpPr txBox="1"/>
          <p:nvPr>
            <p:custDataLst>
              <p:tags r:id="rId12"/>
            </p:custDataLst>
          </p:nvPr>
        </p:nvSpPr>
        <p:spPr>
          <a:xfrm>
            <a:off x="563125" y="4474254"/>
            <a:ext cx="3280773" cy="1622772"/>
          </a:xfrm>
          <a:prstGeom prst="rect">
            <a:avLst/>
          </a:prstGeom>
          <a:noFill/>
        </p:spPr>
        <p:txBody>
          <a:bodyPr vert="horz" wrap="square" lIns="91440" tIns="45720" rIns="91440" bIns="45720" rtlCol="0" anchor="t" anchorCtr="1">
            <a:normAutofit/>
          </a:bodyPr>
          <a:lstStyle/>
          <a:p>
            <a:pPr algn="ctr">
              <a:lnSpc>
                <a:spcPct val="14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了解时序图的基本概念和组成元素，掌握使用StarUML绘制时序图的方法和步骤。</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14"/>
          <p:cNvSpPr txBox="1"/>
          <p:nvPr>
            <p:custDataLst>
              <p:tags r:id="rId13"/>
            </p:custDataLst>
          </p:nvPr>
        </p:nvSpPr>
        <p:spPr>
          <a:xfrm>
            <a:off x="579698" y="3965882"/>
            <a:ext cx="3280773" cy="560841"/>
          </a:xfrm>
          <a:prstGeom prst="rect">
            <a:avLst/>
          </a:prstGeom>
          <a:noFill/>
        </p:spPr>
        <p:txBody>
          <a:bodyPr vert="horz" wrap="square" lIns="91440" tIns="45720" rIns="91440" bIns="45720" rtlCol="0" anchor="ctr" anchorCtr="1">
            <a:normAutofit/>
          </a:bodyPr>
          <a:lstStyle/>
          <a:p>
            <a:pPr algn="ctr">
              <a:lnSpc>
                <a:spcPct val="120000"/>
              </a:lnSpc>
            </a:pPr>
            <a:r>
              <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绘制时序图</a:t>
            </a:r>
            <a:endPar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TextBox 15"/>
          <p:cNvSpPr txBox="1"/>
          <p:nvPr>
            <p:custDataLst>
              <p:tags r:id="rId14"/>
            </p:custDataLst>
          </p:nvPr>
        </p:nvSpPr>
        <p:spPr>
          <a:xfrm>
            <a:off x="8269424" y="2215669"/>
            <a:ext cx="3280773" cy="1622772"/>
          </a:xfrm>
          <a:prstGeom prst="rect">
            <a:avLst/>
          </a:prstGeom>
          <a:noFill/>
        </p:spPr>
        <p:txBody>
          <a:bodyPr vert="horz" wrap="square" lIns="91440" tIns="45720" rIns="91440" bIns="45720" rtlCol="0" anchor="t" anchorCtr="1">
            <a:normAutofit/>
          </a:bodyPr>
          <a:lstStyle/>
          <a:p>
            <a:pPr algn="ctr">
              <a:lnSpc>
                <a:spcPct val="14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熟悉用例图的作用和组成元素，掌握使用StarUML绘制用例图的方法和技巧。</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TextBox 16"/>
          <p:cNvSpPr txBox="1"/>
          <p:nvPr>
            <p:custDataLst>
              <p:tags r:id="rId15"/>
            </p:custDataLst>
          </p:nvPr>
        </p:nvSpPr>
        <p:spPr>
          <a:xfrm>
            <a:off x="8285997" y="1707297"/>
            <a:ext cx="3280773" cy="560841"/>
          </a:xfrm>
          <a:prstGeom prst="rect">
            <a:avLst/>
          </a:prstGeom>
          <a:noFill/>
        </p:spPr>
        <p:txBody>
          <a:bodyPr vert="horz" wrap="square" lIns="91440" tIns="45720" rIns="91440" bIns="45720" rtlCol="0" anchor="ctr" anchorCtr="1">
            <a:normAutofit/>
          </a:bodyPr>
          <a:lstStyle/>
          <a:p>
            <a:pPr algn="ctr">
              <a:lnSpc>
                <a:spcPct val="120000"/>
              </a:lnSpc>
            </a:pPr>
            <a:r>
              <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绘制用例图</a:t>
            </a:r>
            <a:endPar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17"/>
          <p:cNvSpPr txBox="1"/>
          <p:nvPr>
            <p:custDataLst>
              <p:tags r:id="rId16"/>
            </p:custDataLst>
          </p:nvPr>
        </p:nvSpPr>
        <p:spPr>
          <a:xfrm>
            <a:off x="8241424" y="4474254"/>
            <a:ext cx="3280773" cy="1622772"/>
          </a:xfrm>
          <a:prstGeom prst="rect">
            <a:avLst/>
          </a:prstGeom>
          <a:noFill/>
        </p:spPr>
        <p:txBody>
          <a:bodyPr vert="horz" wrap="square" lIns="91440" tIns="45720" rIns="91440" bIns="45720" rtlCol="0" anchor="t" anchorCtr="1">
            <a:normAutofit/>
          </a:bodyPr>
          <a:lstStyle/>
          <a:p>
            <a:pPr algn="ctr">
              <a:lnSpc>
                <a:spcPct val="14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了解StarUML中其他绘图工具的使用方法和应用场景，如活动图、状态图等。</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TextBox 18"/>
          <p:cNvSpPr txBox="1"/>
          <p:nvPr>
            <p:custDataLst>
              <p:tags r:id="rId17"/>
            </p:custDataLst>
          </p:nvPr>
        </p:nvSpPr>
        <p:spPr>
          <a:xfrm>
            <a:off x="8257997" y="3965882"/>
            <a:ext cx="3280773" cy="560841"/>
          </a:xfrm>
          <a:prstGeom prst="rect">
            <a:avLst/>
          </a:prstGeom>
          <a:noFill/>
        </p:spPr>
        <p:txBody>
          <a:bodyPr vert="horz" wrap="square" lIns="91440" tIns="45720" rIns="91440" bIns="45720" rtlCol="0" anchor="ctr" anchorCtr="1">
            <a:normAutofit/>
          </a:bodyPr>
          <a:lstStyle/>
          <a:p>
            <a:pPr algn="ctr">
              <a:lnSpc>
                <a:spcPct val="120000"/>
              </a:lnSpc>
            </a:pPr>
            <a:r>
              <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其他绘图工具</a:t>
            </a:r>
            <a:endPar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Freeform 19"/>
          <p:cNvSpPr/>
          <p:nvPr>
            <p:custDataLst>
              <p:tags r:id="rId18"/>
            </p:custDataLst>
          </p:nvPr>
        </p:nvSpPr>
        <p:spPr>
          <a:xfrm>
            <a:off x="5797858" y="3605801"/>
            <a:ext cx="518508" cy="518508"/>
          </a:xfrm>
          <a:custGeom>
            <a:avLst/>
            <a:gdLst/>
            <a:ahLst/>
            <a:cxnLst/>
            <a:rect l="l" t="t" r="r" b="b"/>
            <a:pathLst>
              <a:path w="304800" h="304800">
                <a:moveTo>
                  <a:pt x="57150" y="114300"/>
                </a:moveTo>
                <a:lnTo>
                  <a:pt x="0" y="171450"/>
                </a:lnTo>
                <a:lnTo>
                  <a:pt x="114300" y="285750"/>
                </a:lnTo>
                <a:lnTo>
                  <a:pt x="304800" y="95250"/>
                </a:lnTo>
                <a:lnTo>
                  <a:pt x="247650" y="38100"/>
                </a:lnTo>
                <a:lnTo>
                  <a:pt x="114300" y="171450"/>
                </a:lnTo>
                <a:close/>
              </a:path>
            </a:pathLst>
          </a:custGeom>
          <a:solidFill>
            <a:srgbClr val="FFFFFF">
              <a:alpha val="100000"/>
            </a:srgbClr>
          </a:solidFill>
        </p:spPr>
      </p:sp>
      <p:grpSp>
        <p:nvGrpSpPr>
          <p:cNvPr id="20" name="Group 20"/>
          <p:cNvGrpSpPr/>
          <p:nvPr/>
        </p:nvGrpSpPr>
        <p:grpSpPr>
          <a:xfrm rot="0">
            <a:off x="454963" y="93878"/>
            <a:ext cx="10641129" cy="914400"/>
            <a:chOff x="454963" y="93878"/>
            <a:chExt cx="10641129" cy="914400"/>
          </a:xfrm>
        </p:grpSpPr>
        <p:sp>
          <p:nvSpPr>
            <p:cNvPr id="21" name="AutoShape 21"/>
            <p:cNvSpPr/>
            <p:nvPr/>
          </p:nvSpPr>
          <p:spPr>
            <a:xfrm>
              <a:off x="454963" y="331168"/>
              <a:ext cx="84147" cy="84147"/>
            </a:xfrm>
            <a:prstGeom prst="ellipse">
              <a:avLst/>
            </a:prstGeom>
            <a:solidFill>
              <a:schemeClr val="accent1">
                <a:alpha val="100000"/>
              </a:schemeClr>
            </a:solidFill>
          </p:spPr>
        </p:sp>
        <p:sp>
          <p:nvSpPr>
            <p:cNvPr id="22" name="AutoShape 22"/>
            <p:cNvSpPr/>
            <p:nvPr/>
          </p:nvSpPr>
          <p:spPr>
            <a:xfrm>
              <a:off x="575049" y="337743"/>
              <a:ext cx="78137" cy="78137"/>
            </a:xfrm>
            <a:prstGeom prst="ellipse">
              <a:avLst/>
            </a:prstGeom>
            <a:solidFill>
              <a:schemeClr val="accent1">
                <a:alpha val="80000"/>
              </a:schemeClr>
            </a:solidFill>
          </p:spPr>
        </p:sp>
        <p:sp>
          <p:nvSpPr>
            <p:cNvPr id="23" name="AutoShape 23"/>
            <p:cNvSpPr/>
            <p:nvPr/>
          </p:nvSpPr>
          <p:spPr>
            <a:xfrm>
              <a:off x="689125" y="339460"/>
              <a:ext cx="74704" cy="74704"/>
            </a:xfrm>
            <a:prstGeom prst="ellipse">
              <a:avLst/>
            </a:prstGeom>
            <a:solidFill>
              <a:schemeClr val="accent1">
                <a:alpha val="60000"/>
              </a:schemeClr>
            </a:solidFill>
          </p:spPr>
        </p:sp>
        <p:sp>
          <p:nvSpPr>
            <p:cNvPr id="24" name="AutoShape 24"/>
            <p:cNvSpPr/>
            <p:nvPr/>
          </p:nvSpPr>
          <p:spPr>
            <a:xfrm>
              <a:off x="799768" y="348430"/>
              <a:ext cx="69238" cy="69238"/>
            </a:xfrm>
            <a:prstGeom prst="ellipse">
              <a:avLst/>
            </a:prstGeom>
            <a:solidFill>
              <a:schemeClr val="accent1">
                <a:alpha val="40000"/>
              </a:schemeClr>
            </a:solidFill>
          </p:spPr>
        </p:sp>
        <p:sp>
          <p:nvSpPr>
            <p:cNvPr id="25" name="AutoShape 25"/>
            <p:cNvSpPr/>
            <p:nvPr/>
          </p:nvSpPr>
          <p:spPr>
            <a:xfrm>
              <a:off x="904945" y="344297"/>
              <a:ext cx="65594" cy="65594"/>
            </a:xfrm>
            <a:prstGeom prst="ellipse">
              <a:avLst/>
            </a:prstGeom>
            <a:solidFill>
              <a:schemeClr val="accent1">
                <a:alpha val="20000"/>
              </a:schemeClr>
            </a:solidFill>
          </p:spPr>
        </p:sp>
        <p:sp>
          <p:nvSpPr>
            <p:cNvPr id="26" name="AutoShape 26"/>
            <p:cNvSpPr/>
            <p:nvPr/>
          </p:nvSpPr>
          <p:spPr>
            <a:xfrm>
              <a:off x="454963" y="448942"/>
              <a:ext cx="84147" cy="84147"/>
            </a:xfrm>
            <a:prstGeom prst="ellipse">
              <a:avLst/>
            </a:prstGeom>
            <a:solidFill>
              <a:schemeClr val="accent1">
                <a:alpha val="100000"/>
              </a:schemeClr>
            </a:solidFill>
          </p:spPr>
        </p:sp>
        <p:sp>
          <p:nvSpPr>
            <p:cNvPr id="27" name="AutoShape 27"/>
            <p:cNvSpPr/>
            <p:nvPr/>
          </p:nvSpPr>
          <p:spPr>
            <a:xfrm>
              <a:off x="575049" y="455517"/>
              <a:ext cx="78137" cy="78137"/>
            </a:xfrm>
            <a:prstGeom prst="ellipse">
              <a:avLst/>
            </a:prstGeom>
            <a:solidFill>
              <a:schemeClr val="accent1">
                <a:alpha val="80000"/>
              </a:schemeClr>
            </a:solidFill>
          </p:spPr>
        </p:sp>
        <p:sp>
          <p:nvSpPr>
            <p:cNvPr id="28" name="AutoShape 28"/>
            <p:cNvSpPr/>
            <p:nvPr/>
          </p:nvSpPr>
          <p:spPr>
            <a:xfrm>
              <a:off x="689125" y="457233"/>
              <a:ext cx="74704" cy="74704"/>
            </a:xfrm>
            <a:prstGeom prst="ellipse">
              <a:avLst/>
            </a:prstGeom>
            <a:solidFill>
              <a:schemeClr val="accent1">
                <a:alpha val="60000"/>
              </a:schemeClr>
            </a:solidFill>
          </p:spPr>
        </p:sp>
        <p:sp>
          <p:nvSpPr>
            <p:cNvPr id="29" name="AutoShape 29"/>
            <p:cNvSpPr/>
            <p:nvPr/>
          </p:nvSpPr>
          <p:spPr>
            <a:xfrm>
              <a:off x="799768" y="466203"/>
              <a:ext cx="69238" cy="69238"/>
            </a:xfrm>
            <a:prstGeom prst="ellipse">
              <a:avLst/>
            </a:prstGeom>
            <a:solidFill>
              <a:schemeClr val="accent1">
                <a:alpha val="40000"/>
              </a:schemeClr>
            </a:solidFill>
          </p:spPr>
        </p:sp>
        <p:sp>
          <p:nvSpPr>
            <p:cNvPr id="30" name="AutoShape 30"/>
            <p:cNvSpPr/>
            <p:nvPr/>
          </p:nvSpPr>
          <p:spPr>
            <a:xfrm>
              <a:off x="904945" y="462070"/>
              <a:ext cx="65594" cy="65594"/>
            </a:xfrm>
            <a:prstGeom prst="ellipse">
              <a:avLst/>
            </a:prstGeom>
            <a:solidFill>
              <a:schemeClr val="accent1">
                <a:alpha val="20000"/>
              </a:schemeClr>
            </a:solidFill>
          </p:spPr>
        </p:sp>
        <p:sp>
          <p:nvSpPr>
            <p:cNvPr id="31" name="AutoShape 31"/>
            <p:cNvSpPr/>
            <p:nvPr/>
          </p:nvSpPr>
          <p:spPr>
            <a:xfrm>
              <a:off x="454963" y="566715"/>
              <a:ext cx="84147" cy="84147"/>
            </a:xfrm>
            <a:prstGeom prst="ellipse">
              <a:avLst/>
            </a:prstGeom>
            <a:solidFill>
              <a:schemeClr val="accent1">
                <a:alpha val="100000"/>
              </a:schemeClr>
            </a:solidFill>
          </p:spPr>
        </p:sp>
        <p:sp>
          <p:nvSpPr>
            <p:cNvPr id="32" name="AutoShape 32"/>
            <p:cNvSpPr/>
            <p:nvPr/>
          </p:nvSpPr>
          <p:spPr>
            <a:xfrm>
              <a:off x="575049" y="573291"/>
              <a:ext cx="78137" cy="78137"/>
            </a:xfrm>
            <a:prstGeom prst="ellipse">
              <a:avLst/>
            </a:prstGeom>
            <a:solidFill>
              <a:schemeClr val="accent1">
                <a:alpha val="80000"/>
              </a:schemeClr>
            </a:solidFill>
          </p:spPr>
        </p:sp>
        <p:sp>
          <p:nvSpPr>
            <p:cNvPr id="33" name="AutoShape 33"/>
            <p:cNvSpPr/>
            <p:nvPr/>
          </p:nvSpPr>
          <p:spPr>
            <a:xfrm>
              <a:off x="689125" y="575007"/>
              <a:ext cx="74704" cy="74704"/>
            </a:xfrm>
            <a:prstGeom prst="ellipse">
              <a:avLst/>
            </a:prstGeom>
            <a:solidFill>
              <a:schemeClr val="accent1">
                <a:alpha val="60000"/>
              </a:schemeClr>
            </a:solidFill>
          </p:spPr>
        </p:sp>
        <p:sp>
          <p:nvSpPr>
            <p:cNvPr id="34" name="AutoShape 34"/>
            <p:cNvSpPr/>
            <p:nvPr/>
          </p:nvSpPr>
          <p:spPr>
            <a:xfrm>
              <a:off x="799768" y="583977"/>
              <a:ext cx="69238" cy="69238"/>
            </a:xfrm>
            <a:prstGeom prst="ellipse">
              <a:avLst/>
            </a:prstGeom>
            <a:solidFill>
              <a:schemeClr val="accent1">
                <a:alpha val="40000"/>
              </a:schemeClr>
            </a:solidFill>
          </p:spPr>
        </p:sp>
        <p:sp>
          <p:nvSpPr>
            <p:cNvPr id="35" name="AutoShape 35"/>
            <p:cNvSpPr/>
            <p:nvPr/>
          </p:nvSpPr>
          <p:spPr>
            <a:xfrm>
              <a:off x="904945" y="579844"/>
              <a:ext cx="65594" cy="65594"/>
            </a:xfrm>
            <a:prstGeom prst="ellipse">
              <a:avLst/>
            </a:prstGeom>
            <a:solidFill>
              <a:schemeClr val="accent1">
                <a:alpha val="20000"/>
              </a:schemeClr>
            </a:solidFill>
          </p:spPr>
        </p:sp>
        <p:sp>
          <p:nvSpPr>
            <p:cNvPr id="36" name="AutoShape 36"/>
            <p:cNvSpPr/>
            <p:nvPr/>
          </p:nvSpPr>
          <p:spPr>
            <a:xfrm>
              <a:off x="454963" y="684489"/>
              <a:ext cx="84147" cy="84147"/>
            </a:xfrm>
            <a:prstGeom prst="ellipse">
              <a:avLst/>
            </a:prstGeom>
            <a:solidFill>
              <a:schemeClr val="accent1">
                <a:alpha val="100000"/>
              </a:schemeClr>
            </a:solidFill>
          </p:spPr>
        </p:sp>
        <p:sp>
          <p:nvSpPr>
            <p:cNvPr id="37" name="AutoShape 37"/>
            <p:cNvSpPr/>
            <p:nvPr/>
          </p:nvSpPr>
          <p:spPr>
            <a:xfrm>
              <a:off x="575049" y="691064"/>
              <a:ext cx="78137" cy="78137"/>
            </a:xfrm>
            <a:prstGeom prst="ellipse">
              <a:avLst/>
            </a:prstGeom>
            <a:solidFill>
              <a:schemeClr val="accent1">
                <a:alpha val="80000"/>
              </a:schemeClr>
            </a:solidFill>
          </p:spPr>
        </p:sp>
        <p:sp>
          <p:nvSpPr>
            <p:cNvPr id="38" name="AutoShape 38"/>
            <p:cNvSpPr/>
            <p:nvPr/>
          </p:nvSpPr>
          <p:spPr>
            <a:xfrm>
              <a:off x="689125" y="692781"/>
              <a:ext cx="74704" cy="74704"/>
            </a:xfrm>
            <a:prstGeom prst="ellipse">
              <a:avLst/>
            </a:prstGeom>
            <a:solidFill>
              <a:schemeClr val="accent1">
                <a:alpha val="60000"/>
              </a:schemeClr>
            </a:solidFill>
          </p:spPr>
        </p:sp>
        <p:sp>
          <p:nvSpPr>
            <p:cNvPr id="39" name="AutoShape 39"/>
            <p:cNvSpPr/>
            <p:nvPr/>
          </p:nvSpPr>
          <p:spPr>
            <a:xfrm>
              <a:off x="799768" y="701751"/>
              <a:ext cx="69238" cy="69238"/>
            </a:xfrm>
            <a:prstGeom prst="ellipse">
              <a:avLst/>
            </a:prstGeom>
            <a:solidFill>
              <a:schemeClr val="accent1">
                <a:alpha val="40000"/>
              </a:schemeClr>
            </a:solidFill>
          </p:spPr>
        </p:sp>
        <p:sp>
          <p:nvSpPr>
            <p:cNvPr id="40" name="AutoShape 40"/>
            <p:cNvSpPr/>
            <p:nvPr/>
          </p:nvSpPr>
          <p:spPr>
            <a:xfrm>
              <a:off x="904945" y="697618"/>
              <a:ext cx="65594" cy="65594"/>
            </a:xfrm>
            <a:prstGeom prst="ellipse">
              <a:avLst/>
            </a:prstGeom>
            <a:solidFill>
              <a:schemeClr val="accent1">
                <a:alpha val="20000"/>
              </a:schemeClr>
            </a:solidFill>
          </p:spPr>
        </p:sp>
        <p:sp>
          <p:nvSpPr>
            <p:cNvPr id="41" name="TextBox 4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基本绘图工具使用方法</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2" name="图片 41"/>
          <p:cNvPicPr>
            <a:picLocks noChangeAspect="1"/>
          </p:cNvPicPr>
          <p:nvPr/>
        </p:nvPicPr>
        <p:blipFill>
          <a:blip r:embed="rId19"/>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22656" r="22656"/>
          <a:stretch>
            <a:fillRect/>
          </a:stretch>
        </p:blipFill>
        <p:spPr>
          <a:xfrm>
            <a:off x="454963" y="1569535"/>
            <a:ext cx="4219249" cy="4219249"/>
          </a:xfrm>
          <a:prstGeom prst="ellipse">
            <a:avLst/>
          </a:prstGeom>
        </p:spPr>
      </p:pic>
      <p:grpSp>
        <p:nvGrpSpPr>
          <p:cNvPr id="3" name="Group 3"/>
          <p:cNvGrpSpPr/>
          <p:nvPr/>
        </p:nvGrpSpPr>
        <p:grpSpPr>
          <a:xfrm rot="0">
            <a:off x="5163133" y="1294832"/>
            <a:ext cx="6264882" cy="1468186"/>
            <a:chOff x="5163133" y="1294832"/>
            <a:chExt cx="6264882" cy="1468186"/>
          </a:xfrm>
        </p:grpSpPr>
        <p:sp>
          <p:nvSpPr>
            <p:cNvPr id="4" name="AutoShape 4"/>
            <p:cNvSpPr/>
            <p:nvPr/>
          </p:nvSpPr>
          <p:spPr>
            <a:xfrm>
              <a:off x="5328795" y="1294832"/>
              <a:ext cx="6099220" cy="1468186"/>
            </a:xfrm>
            <a:prstGeom prst="rect">
              <a:avLst/>
            </a:prstGeom>
            <a:solidFill>
              <a:schemeClr val="accent2">
                <a:alpha val="100000"/>
              </a:schemeClr>
            </a:solidFill>
          </p:spPr>
        </p:sp>
        <p:sp>
          <p:nvSpPr>
            <p:cNvPr id="5" name="TextBox 5"/>
            <p:cNvSpPr txBox="1"/>
            <p:nvPr/>
          </p:nvSpPr>
          <p:spPr>
            <a:xfrm>
              <a:off x="5632910" y="1424361"/>
              <a:ext cx="3055242" cy="398526"/>
            </a:xfrm>
            <a:prstGeom prst="rect">
              <a:avLst/>
            </a:prstGeom>
          </p:spPr>
          <p:txBody>
            <a:bodyPr vert="horz" wrap="square" lIns="114300" tIns="57150" rIns="114300" bIns="57150" rtlCol="0" anchor="t" anchorCtr="0">
              <a:spAutoFit/>
            </a:bodyPr>
            <a:lstStyle/>
            <a:p>
              <a:pPr>
                <a:lnSpc>
                  <a:spcPct val="77000"/>
                </a:lnSpc>
                <a:spcBef>
                  <a:spcPts val="450"/>
                </a:spcBef>
              </a:pPr>
              <a:r>
                <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文件保存</a:t>
              </a:r>
              <a:endPar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6"/>
            <p:cNvSpPr txBox="1"/>
            <p:nvPr/>
          </p:nvSpPr>
          <p:spPr>
            <a:xfrm>
              <a:off x="5632910" y="1910708"/>
              <a:ext cx="5568066" cy="702183"/>
            </a:xfrm>
            <a:prstGeom prst="rect">
              <a:avLst/>
            </a:prstGeom>
          </p:spPr>
          <p:txBody>
            <a:bodyPr vert="horz" wrap="square" lIns="114300" tIns="57150" rIns="114300" bIns="57150" rtlCol="0" anchor="t" anchorCtr="0">
              <a:spAutoFit/>
            </a:bodyPr>
            <a:lstStyle/>
            <a:p>
              <a:pPr>
                <a:lnSpc>
                  <a:spcPct val="120000"/>
                </a:lnSpc>
              </a:pPr>
              <a:r>
                <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掌握在StarUML中保存文件的方法和技巧，包括保存为默认格式和导出为其他格式等。</a:t>
              </a:r>
              <a:endPar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AutoShape 7"/>
            <p:cNvSpPr/>
            <p:nvPr/>
          </p:nvSpPr>
          <p:spPr>
            <a:xfrm>
              <a:off x="5163133" y="1294832"/>
              <a:ext cx="165663" cy="1468186"/>
            </a:xfrm>
            <a:prstGeom prst="rect">
              <a:avLst/>
            </a:prstGeom>
            <a:solidFill>
              <a:schemeClr val="accent1">
                <a:alpha val="100000"/>
              </a:schemeClr>
            </a:solidFill>
          </p:spPr>
        </p:sp>
      </p:grpSp>
      <p:grpSp>
        <p:nvGrpSpPr>
          <p:cNvPr id="8" name="Group 8"/>
          <p:cNvGrpSpPr/>
          <p:nvPr/>
        </p:nvGrpSpPr>
        <p:grpSpPr>
          <a:xfrm rot="0">
            <a:off x="5163133" y="2945066"/>
            <a:ext cx="6264882" cy="1468186"/>
            <a:chOff x="5163133" y="2945066"/>
            <a:chExt cx="6264882" cy="1468186"/>
          </a:xfrm>
        </p:grpSpPr>
        <p:sp>
          <p:nvSpPr>
            <p:cNvPr id="9" name="AutoShape 9"/>
            <p:cNvSpPr/>
            <p:nvPr/>
          </p:nvSpPr>
          <p:spPr>
            <a:xfrm>
              <a:off x="5328795" y="2945066"/>
              <a:ext cx="6099220" cy="1468186"/>
            </a:xfrm>
            <a:prstGeom prst="rect">
              <a:avLst/>
            </a:prstGeom>
            <a:solidFill>
              <a:schemeClr val="accent2">
                <a:alpha val="100000"/>
              </a:schemeClr>
            </a:solidFill>
          </p:spPr>
        </p:sp>
        <p:sp>
          <p:nvSpPr>
            <p:cNvPr id="10" name="TextBox 10"/>
            <p:cNvSpPr txBox="1"/>
            <p:nvPr/>
          </p:nvSpPr>
          <p:spPr>
            <a:xfrm>
              <a:off x="5632910" y="3074595"/>
              <a:ext cx="3055242" cy="398526"/>
            </a:xfrm>
            <a:prstGeom prst="rect">
              <a:avLst/>
            </a:prstGeom>
          </p:spPr>
          <p:txBody>
            <a:bodyPr vert="horz" wrap="square" lIns="114300" tIns="57150" rIns="114300" bIns="57150" rtlCol="0" anchor="t" anchorCtr="0">
              <a:spAutoFit/>
            </a:bodyPr>
            <a:lstStyle/>
            <a:p>
              <a:pPr>
                <a:lnSpc>
                  <a:spcPct val="77000"/>
                </a:lnSpc>
                <a:spcBef>
                  <a:spcPts val="450"/>
                </a:spcBef>
              </a:pPr>
              <a:r>
                <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文件导出</a:t>
              </a:r>
              <a:endPar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extBox 11"/>
            <p:cNvSpPr txBox="1"/>
            <p:nvPr/>
          </p:nvSpPr>
          <p:spPr>
            <a:xfrm>
              <a:off x="5632910" y="3560941"/>
              <a:ext cx="5568066" cy="702183"/>
            </a:xfrm>
            <a:prstGeom prst="rect">
              <a:avLst/>
            </a:prstGeom>
          </p:spPr>
          <p:txBody>
            <a:bodyPr vert="horz" wrap="square" lIns="114300" tIns="57150" rIns="114300" bIns="57150" rtlCol="0" anchor="t" anchorCtr="0">
              <a:spAutoFit/>
            </a:bodyPr>
            <a:lstStyle/>
            <a:p>
              <a:pPr>
                <a:lnSpc>
                  <a:spcPct val="120000"/>
                </a:lnSpc>
              </a:pPr>
              <a:r>
                <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了解如何将StarUML文件导出为常见的图片格式或PDF文档，以便于分享和打印。</a:t>
              </a:r>
              <a:endPar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AutoShape 12"/>
            <p:cNvSpPr/>
            <p:nvPr/>
          </p:nvSpPr>
          <p:spPr>
            <a:xfrm>
              <a:off x="5163133" y="2945066"/>
              <a:ext cx="165663" cy="1468186"/>
            </a:xfrm>
            <a:prstGeom prst="rect">
              <a:avLst/>
            </a:prstGeom>
            <a:solidFill>
              <a:schemeClr val="accent1">
                <a:alpha val="100000"/>
              </a:schemeClr>
            </a:solidFill>
          </p:spPr>
        </p:sp>
      </p:grpSp>
      <p:grpSp>
        <p:nvGrpSpPr>
          <p:cNvPr id="13" name="Group 13"/>
          <p:cNvGrpSpPr/>
          <p:nvPr/>
        </p:nvGrpSpPr>
        <p:grpSpPr>
          <a:xfrm rot="0">
            <a:off x="5163133" y="4595300"/>
            <a:ext cx="6264882" cy="1468186"/>
            <a:chOff x="5163133" y="4595300"/>
            <a:chExt cx="6264882" cy="1468186"/>
          </a:xfrm>
        </p:grpSpPr>
        <p:sp>
          <p:nvSpPr>
            <p:cNvPr id="14" name="AutoShape 14"/>
            <p:cNvSpPr/>
            <p:nvPr/>
          </p:nvSpPr>
          <p:spPr>
            <a:xfrm>
              <a:off x="5328795" y="4595300"/>
              <a:ext cx="6099220" cy="1468186"/>
            </a:xfrm>
            <a:prstGeom prst="rect">
              <a:avLst/>
            </a:prstGeom>
            <a:solidFill>
              <a:schemeClr val="accent2">
                <a:alpha val="100000"/>
              </a:schemeClr>
            </a:solidFill>
          </p:spPr>
        </p:sp>
        <p:sp>
          <p:nvSpPr>
            <p:cNvPr id="15" name="TextBox 15"/>
            <p:cNvSpPr txBox="1"/>
            <p:nvPr/>
          </p:nvSpPr>
          <p:spPr>
            <a:xfrm>
              <a:off x="5632910" y="4724828"/>
              <a:ext cx="3055242" cy="398526"/>
            </a:xfrm>
            <a:prstGeom prst="rect">
              <a:avLst/>
            </a:prstGeom>
          </p:spPr>
          <p:txBody>
            <a:bodyPr vert="horz" wrap="square" lIns="114300" tIns="57150" rIns="114300" bIns="57150" rtlCol="0" anchor="t" anchorCtr="0">
              <a:spAutoFit/>
            </a:bodyPr>
            <a:lstStyle/>
            <a:p>
              <a:pPr>
                <a:lnSpc>
                  <a:spcPct val="77000"/>
                </a:lnSpc>
                <a:spcBef>
                  <a:spcPts val="450"/>
                </a:spcBef>
              </a:pPr>
              <a:r>
                <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文件分享</a:t>
              </a:r>
              <a:endParaRPr lang="en-US" sz="232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TextBox 16"/>
            <p:cNvSpPr txBox="1"/>
            <p:nvPr/>
          </p:nvSpPr>
          <p:spPr>
            <a:xfrm>
              <a:off x="5632910" y="5211175"/>
              <a:ext cx="5568066" cy="702183"/>
            </a:xfrm>
            <a:prstGeom prst="rect">
              <a:avLst/>
            </a:prstGeom>
          </p:spPr>
          <p:txBody>
            <a:bodyPr vert="horz" wrap="square" lIns="114300" tIns="57150" rIns="114300" bIns="57150" rtlCol="0" anchor="t" anchorCtr="0">
              <a:spAutoFit/>
            </a:bodyPr>
            <a:lstStyle/>
            <a:p>
              <a:pPr>
                <a:lnSpc>
                  <a:spcPct val="120000"/>
                </a:lnSpc>
              </a:pPr>
              <a:r>
                <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熟悉在团队协作中分享StarUML文件的方法和技巧，如使用版本控制工具进行文件管理和共享等。</a:t>
              </a:r>
              <a:endPar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AutoShape 17"/>
            <p:cNvSpPr/>
            <p:nvPr/>
          </p:nvSpPr>
          <p:spPr>
            <a:xfrm>
              <a:off x="5163133" y="4595300"/>
              <a:ext cx="165663" cy="1468186"/>
            </a:xfrm>
            <a:prstGeom prst="rect">
              <a:avLst/>
            </a:prstGeom>
            <a:solidFill>
              <a:schemeClr val="accent1">
                <a:alpha val="100000"/>
              </a:schemeClr>
            </a:solidFill>
          </p:spPr>
        </p:sp>
      </p:grpSp>
      <p:grpSp>
        <p:nvGrpSpPr>
          <p:cNvPr id="18" name="Group 18"/>
          <p:cNvGrpSpPr/>
          <p:nvPr/>
        </p:nvGrpSpPr>
        <p:grpSpPr>
          <a:xfrm rot="0">
            <a:off x="454963" y="93878"/>
            <a:ext cx="10641129" cy="914400"/>
            <a:chOff x="454963" y="93878"/>
            <a:chExt cx="10641129" cy="914400"/>
          </a:xfrm>
        </p:grpSpPr>
        <p:sp>
          <p:nvSpPr>
            <p:cNvPr id="19" name="AutoShape 19"/>
            <p:cNvSpPr/>
            <p:nvPr/>
          </p:nvSpPr>
          <p:spPr>
            <a:xfrm>
              <a:off x="454963" y="331168"/>
              <a:ext cx="84147" cy="84147"/>
            </a:xfrm>
            <a:prstGeom prst="ellipse">
              <a:avLst/>
            </a:prstGeom>
            <a:solidFill>
              <a:schemeClr val="accent1">
                <a:alpha val="100000"/>
              </a:schemeClr>
            </a:solidFill>
          </p:spPr>
        </p:sp>
        <p:sp>
          <p:nvSpPr>
            <p:cNvPr id="20" name="AutoShape 20"/>
            <p:cNvSpPr/>
            <p:nvPr/>
          </p:nvSpPr>
          <p:spPr>
            <a:xfrm>
              <a:off x="575049" y="337743"/>
              <a:ext cx="78137" cy="78137"/>
            </a:xfrm>
            <a:prstGeom prst="ellipse">
              <a:avLst/>
            </a:prstGeom>
            <a:solidFill>
              <a:schemeClr val="accent1">
                <a:alpha val="80000"/>
              </a:schemeClr>
            </a:solidFill>
          </p:spPr>
        </p:sp>
        <p:sp>
          <p:nvSpPr>
            <p:cNvPr id="21" name="AutoShape 21"/>
            <p:cNvSpPr/>
            <p:nvPr/>
          </p:nvSpPr>
          <p:spPr>
            <a:xfrm>
              <a:off x="689125" y="339460"/>
              <a:ext cx="74704" cy="74704"/>
            </a:xfrm>
            <a:prstGeom prst="ellipse">
              <a:avLst/>
            </a:prstGeom>
            <a:solidFill>
              <a:schemeClr val="accent1">
                <a:alpha val="60000"/>
              </a:schemeClr>
            </a:solidFill>
          </p:spPr>
        </p:sp>
        <p:sp>
          <p:nvSpPr>
            <p:cNvPr id="22" name="AutoShape 22"/>
            <p:cNvSpPr/>
            <p:nvPr/>
          </p:nvSpPr>
          <p:spPr>
            <a:xfrm>
              <a:off x="799768" y="348430"/>
              <a:ext cx="69238" cy="69238"/>
            </a:xfrm>
            <a:prstGeom prst="ellipse">
              <a:avLst/>
            </a:prstGeom>
            <a:solidFill>
              <a:schemeClr val="accent1">
                <a:alpha val="40000"/>
              </a:schemeClr>
            </a:solidFill>
          </p:spPr>
        </p:sp>
        <p:sp>
          <p:nvSpPr>
            <p:cNvPr id="23" name="AutoShape 23"/>
            <p:cNvSpPr/>
            <p:nvPr/>
          </p:nvSpPr>
          <p:spPr>
            <a:xfrm>
              <a:off x="904945" y="344297"/>
              <a:ext cx="65594" cy="65594"/>
            </a:xfrm>
            <a:prstGeom prst="ellipse">
              <a:avLst/>
            </a:prstGeom>
            <a:solidFill>
              <a:schemeClr val="accent1">
                <a:alpha val="20000"/>
              </a:schemeClr>
            </a:solidFill>
          </p:spPr>
        </p:sp>
        <p:sp>
          <p:nvSpPr>
            <p:cNvPr id="24" name="AutoShape 24"/>
            <p:cNvSpPr/>
            <p:nvPr/>
          </p:nvSpPr>
          <p:spPr>
            <a:xfrm>
              <a:off x="454963" y="448942"/>
              <a:ext cx="84147" cy="84147"/>
            </a:xfrm>
            <a:prstGeom prst="ellipse">
              <a:avLst/>
            </a:prstGeom>
            <a:solidFill>
              <a:schemeClr val="accent1">
                <a:alpha val="100000"/>
              </a:schemeClr>
            </a:solidFill>
          </p:spPr>
        </p:sp>
        <p:sp>
          <p:nvSpPr>
            <p:cNvPr id="25" name="AutoShape 25"/>
            <p:cNvSpPr/>
            <p:nvPr/>
          </p:nvSpPr>
          <p:spPr>
            <a:xfrm>
              <a:off x="575049" y="455517"/>
              <a:ext cx="78137" cy="78137"/>
            </a:xfrm>
            <a:prstGeom prst="ellipse">
              <a:avLst/>
            </a:prstGeom>
            <a:solidFill>
              <a:schemeClr val="accent1">
                <a:alpha val="80000"/>
              </a:schemeClr>
            </a:solidFill>
          </p:spPr>
        </p:sp>
        <p:sp>
          <p:nvSpPr>
            <p:cNvPr id="26" name="AutoShape 26"/>
            <p:cNvSpPr/>
            <p:nvPr/>
          </p:nvSpPr>
          <p:spPr>
            <a:xfrm>
              <a:off x="689125" y="457233"/>
              <a:ext cx="74704" cy="74704"/>
            </a:xfrm>
            <a:prstGeom prst="ellipse">
              <a:avLst/>
            </a:prstGeom>
            <a:solidFill>
              <a:schemeClr val="accent1">
                <a:alpha val="60000"/>
              </a:schemeClr>
            </a:solidFill>
          </p:spPr>
        </p:sp>
        <p:sp>
          <p:nvSpPr>
            <p:cNvPr id="27" name="AutoShape 27"/>
            <p:cNvSpPr/>
            <p:nvPr/>
          </p:nvSpPr>
          <p:spPr>
            <a:xfrm>
              <a:off x="799768" y="466203"/>
              <a:ext cx="69238" cy="69238"/>
            </a:xfrm>
            <a:prstGeom prst="ellipse">
              <a:avLst/>
            </a:prstGeom>
            <a:solidFill>
              <a:schemeClr val="accent1">
                <a:alpha val="40000"/>
              </a:schemeClr>
            </a:solidFill>
          </p:spPr>
        </p:sp>
        <p:sp>
          <p:nvSpPr>
            <p:cNvPr id="28" name="AutoShape 28"/>
            <p:cNvSpPr/>
            <p:nvPr/>
          </p:nvSpPr>
          <p:spPr>
            <a:xfrm>
              <a:off x="904945" y="462070"/>
              <a:ext cx="65594" cy="65594"/>
            </a:xfrm>
            <a:prstGeom prst="ellipse">
              <a:avLst/>
            </a:prstGeom>
            <a:solidFill>
              <a:schemeClr val="accent1">
                <a:alpha val="20000"/>
              </a:schemeClr>
            </a:solidFill>
          </p:spPr>
        </p:sp>
        <p:sp>
          <p:nvSpPr>
            <p:cNvPr id="29" name="AutoShape 29"/>
            <p:cNvSpPr/>
            <p:nvPr/>
          </p:nvSpPr>
          <p:spPr>
            <a:xfrm>
              <a:off x="454963" y="566715"/>
              <a:ext cx="84147" cy="84147"/>
            </a:xfrm>
            <a:prstGeom prst="ellipse">
              <a:avLst/>
            </a:prstGeom>
            <a:solidFill>
              <a:schemeClr val="accent1">
                <a:alpha val="100000"/>
              </a:schemeClr>
            </a:solidFill>
          </p:spPr>
        </p:sp>
        <p:sp>
          <p:nvSpPr>
            <p:cNvPr id="30" name="AutoShape 30"/>
            <p:cNvSpPr/>
            <p:nvPr/>
          </p:nvSpPr>
          <p:spPr>
            <a:xfrm>
              <a:off x="575049" y="573291"/>
              <a:ext cx="78137" cy="78137"/>
            </a:xfrm>
            <a:prstGeom prst="ellipse">
              <a:avLst/>
            </a:prstGeom>
            <a:solidFill>
              <a:schemeClr val="accent1">
                <a:alpha val="80000"/>
              </a:schemeClr>
            </a:solidFill>
          </p:spPr>
        </p:sp>
        <p:sp>
          <p:nvSpPr>
            <p:cNvPr id="31" name="AutoShape 31"/>
            <p:cNvSpPr/>
            <p:nvPr/>
          </p:nvSpPr>
          <p:spPr>
            <a:xfrm>
              <a:off x="689125" y="575007"/>
              <a:ext cx="74704" cy="74704"/>
            </a:xfrm>
            <a:prstGeom prst="ellipse">
              <a:avLst/>
            </a:prstGeom>
            <a:solidFill>
              <a:schemeClr val="accent1">
                <a:alpha val="60000"/>
              </a:schemeClr>
            </a:solidFill>
          </p:spPr>
        </p:sp>
        <p:sp>
          <p:nvSpPr>
            <p:cNvPr id="32" name="AutoShape 32"/>
            <p:cNvSpPr/>
            <p:nvPr/>
          </p:nvSpPr>
          <p:spPr>
            <a:xfrm>
              <a:off x="799768" y="583977"/>
              <a:ext cx="69238" cy="69238"/>
            </a:xfrm>
            <a:prstGeom prst="ellipse">
              <a:avLst/>
            </a:prstGeom>
            <a:solidFill>
              <a:schemeClr val="accent1">
                <a:alpha val="40000"/>
              </a:schemeClr>
            </a:solidFill>
          </p:spPr>
        </p:sp>
        <p:sp>
          <p:nvSpPr>
            <p:cNvPr id="33" name="AutoShape 33"/>
            <p:cNvSpPr/>
            <p:nvPr/>
          </p:nvSpPr>
          <p:spPr>
            <a:xfrm>
              <a:off x="904945" y="579844"/>
              <a:ext cx="65594" cy="65594"/>
            </a:xfrm>
            <a:prstGeom prst="ellipse">
              <a:avLst/>
            </a:prstGeom>
            <a:solidFill>
              <a:schemeClr val="accent1">
                <a:alpha val="20000"/>
              </a:schemeClr>
            </a:solidFill>
          </p:spPr>
        </p:sp>
        <p:sp>
          <p:nvSpPr>
            <p:cNvPr id="34" name="AutoShape 34"/>
            <p:cNvSpPr/>
            <p:nvPr/>
          </p:nvSpPr>
          <p:spPr>
            <a:xfrm>
              <a:off x="454963" y="684489"/>
              <a:ext cx="84147" cy="84147"/>
            </a:xfrm>
            <a:prstGeom prst="ellipse">
              <a:avLst/>
            </a:prstGeom>
            <a:solidFill>
              <a:schemeClr val="accent1">
                <a:alpha val="100000"/>
              </a:schemeClr>
            </a:solidFill>
          </p:spPr>
        </p:sp>
        <p:sp>
          <p:nvSpPr>
            <p:cNvPr id="35" name="AutoShape 35"/>
            <p:cNvSpPr/>
            <p:nvPr/>
          </p:nvSpPr>
          <p:spPr>
            <a:xfrm>
              <a:off x="575049" y="691064"/>
              <a:ext cx="78137" cy="78137"/>
            </a:xfrm>
            <a:prstGeom prst="ellipse">
              <a:avLst/>
            </a:prstGeom>
            <a:solidFill>
              <a:schemeClr val="accent1">
                <a:alpha val="80000"/>
              </a:schemeClr>
            </a:solidFill>
          </p:spPr>
        </p:sp>
        <p:sp>
          <p:nvSpPr>
            <p:cNvPr id="36" name="AutoShape 36"/>
            <p:cNvSpPr/>
            <p:nvPr/>
          </p:nvSpPr>
          <p:spPr>
            <a:xfrm>
              <a:off x="689125" y="692781"/>
              <a:ext cx="74704" cy="74704"/>
            </a:xfrm>
            <a:prstGeom prst="ellipse">
              <a:avLst/>
            </a:prstGeom>
            <a:solidFill>
              <a:schemeClr val="accent1">
                <a:alpha val="60000"/>
              </a:schemeClr>
            </a:solidFill>
          </p:spPr>
        </p:sp>
        <p:sp>
          <p:nvSpPr>
            <p:cNvPr id="37" name="AutoShape 37"/>
            <p:cNvSpPr/>
            <p:nvPr/>
          </p:nvSpPr>
          <p:spPr>
            <a:xfrm>
              <a:off x="799768" y="701751"/>
              <a:ext cx="69238" cy="69238"/>
            </a:xfrm>
            <a:prstGeom prst="ellipse">
              <a:avLst/>
            </a:prstGeom>
            <a:solidFill>
              <a:schemeClr val="accent1">
                <a:alpha val="40000"/>
              </a:schemeClr>
            </a:solidFill>
          </p:spPr>
        </p:sp>
        <p:sp>
          <p:nvSpPr>
            <p:cNvPr id="38" name="AutoShape 38"/>
            <p:cNvSpPr/>
            <p:nvPr/>
          </p:nvSpPr>
          <p:spPr>
            <a:xfrm>
              <a:off x="904945" y="697618"/>
              <a:ext cx="65594" cy="65594"/>
            </a:xfrm>
            <a:prstGeom prst="ellipse">
              <a:avLst/>
            </a:prstGeom>
            <a:solidFill>
              <a:schemeClr val="accent1">
                <a:alpha val="20000"/>
              </a:schemeClr>
            </a:solidFill>
          </p:spPr>
        </p:sp>
        <p:sp>
          <p:nvSpPr>
            <p:cNvPr id="39" name="TextBox 39"/>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文件保存、导出和分享技巧</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0" name="图片 39"/>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04</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1834515" y="3416935"/>
            <a:ext cx="8933180"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用例图绘制实践</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extLst>
              <a:ext uri="{BEBA8EAE-BF5A-486C-A8C5-ECC9F3942E4B}">
                <a14:imgProps xmlns:a14="http://schemas.microsoft.com/office/drawing/2010/main">
                  <a14:imgLayer r:embed="rId2">
                    <a14:imgEffect>
                      <a14:artisticPhotocopy trans="30000" detail="2"/>
                    </a14:imgEffect>
                  </a14:imgLayer>
                </a14:imgProps>
              </a:ext>
            </a:extLst>
          </a:blip>
          <a:stretch>
            <a:fillRect/>
          </a:stretch>
        </p:blipFill>
        <p:spPr>
          <a:xfrm>
            <a:off x="3551668" y="516974"/>
            <a:ext cx="5088662" cy="5088662"/>
          </a:xfrm>
          <a:prstGeom prst="rect">
            <a:avLst/>
          </a:prstGeom>
        </p:spPr>
      </p:pic>
      <p:sp>
        <p:nvSpPr>
          <p:cNvPr id="3" name="圆角矩形 2"/>
          <p:cNvSpPr/>
          <p:nvPr/>
        </p:nvSpPr>
        <p:spPr>
          <a:xfrm rot="2700000">
            <a:off x="-1024117" y="-3960273"/>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3786" y="-1710096"/>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0" name="圆角矩形 9"/>
          <p:cNvSpPr/>
          <p:nvPr/>
        </p:nvSpPr>
        <p:spPr>
          <a:xfrm rot="2700000">
            <a:off x="385338" y="-2233874"/>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0" name="圆角矩形 19"/>
          <p:cNvSpPr/>
          <p:nvPr/>
        </p:nvSpPr>
        <p:spPr>
          <a:xfrm rot="2700000">
            <a:off x="1686315" y="5629965"/>
            <a:ext cx="3223039" cy="322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圆角矩形 7"/>
          <p:cNvSpPr/>
          <p:nvPr/>
        </p:nvSpPr>
        <p:spPr>
          <a:xfrm rot="2700000">
            <a:off x="334067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7" name="平行四边形 6"/>
          <p:cNvSpPr/>
          <p:nvPr/>
        </p:nvSpPr>
        <p:spPr>
          <a:xfrm>
            <a:off x="4537235" y="6359236"/>
            <a:ext cx="6785264"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6" name="圆角矩形 25"/>
          <p:cNvSpPr/>
          <p:nvPr/>
        </p:nvSpPr>
        <p:spPr>
          <a:xfrm>
            <a:off x="7891799" y="5106505"/>
            <a:ext cx="3867596" cy="592667"/>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7" name="文本框 26"/>
          <p:cNvSpPr txBox="1"/>
          <p:nvPr/>
        </p:nvSpPr>
        <p:spPr>
          <a:xfrm>
            <a:off x="8218984" y="5218172"/>
            <a:ext cx="3262773" cy="368300"/>
          </a:xfrm>
          <a:prstGeom prst="rect">
            <a:avLst/>
          </a:prstGeom>
          <a:noFill/>
        </p:spPr>
        <p:txBody>
          <a:bodyPr wrap="square" rtlCol="0">
            <a:spAutoFit/>
          </a:bodyPr>
          <a:lstStyle/>
          <a:p>
            <a:pPr algn="ctr"/>
            <a:r>
              <a:rPr kumimoji="1" lang="zh-CN" altLang="en-US"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rPr>
              <a:t>姓名 胡迎春     </a:t>
            </a:r>
            <a:endParaRPr kumimoji="1" lang="zh-CN" altLang="en-US"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28" name="文本框 27"/>
          <p:cNvSpPr txBox="1"/>
          <p:nvPr/>
        </p:nvSpPr>
        <p:spPr>
          <a:xfrm>
            <a:off x="0" y="2343428"/>
            <a:ext cx="12191999" cy="829945"/>
          </a:xfrm>
          <a:prstGeom prst="rect">
            <a:avLst/>
          </a:prstGeom>
          <a:noFill/>
        </p:spPr>
        <p:txBody>
          <a:bodyPr wrap="square" rtlCol="0">
            <a:spAutoFit/>
          </a:bodyPr>
          <a:lstStyle/>
          <a:p>
            <a:pPr algn="ctr"/>
            <a:r>
              <a:rPr lang="en-US" sz="4800" b="1">
                <a:solidFill>
                  <a:schemeClr val="dk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StarUML 工具和程序开发准备</a:t>
            </a:r>
            <a:endParaRPr kumimoji="1" lang="zh-CN" altLang="en-US" sz="4800" b="1" dirty="0">
              <a:solidFill>
                <a:schemeClr val="tx1">
                  <a:lumMod val="75000"/>
                  <a:lumOff val="25000"/>
                </a:schemeClr>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4" name="图片 13"/>
          <p:cNvPicPr>
            <a:picLocks noChangeAspect="1"/>
          </p:cNvPicPr>
          <p:nvPr/>
        </p:nvPicPr>
        <p:blipFill>
          <a:blip r:embed="rId3"/>
          <a:stretch>
            <a:fillRect/>
          </a:stretch>
        </p:blipFill>
        <p:spPr>
          <a:xfrm>
            <a:off x="9799608" y="112047"/>
            <a:ext cx="2137641" cy="809855"/>
          </a:xfrm>
          <a:prstGeom prst="rect">
            <a:avLst/>
          </a:prstGeom>
        </p:spPr>
      </p:pic>
      <p:sp>
        <p:nvSpPr>
          <p:cNvPr id="29" name="圆角矩形 25"/>
          <p:cNvSpPr/>
          <p:nvPr/>
        </p:nvSpPr>
        <p:spPr>
          <a:xfrm>
            <a:off x="7349423" y="5733597"/>
            <a:ext cx="3867596" cy="592667"/>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0" name="文本框 29"/>
          <p:cNvSpPr txBox="1"/>
          <p:nvPr/>
        </p:nvSpPr>
        <p:spPr>
          <a:xfrm>
            <a:off x="7349423" y="5845264"/>
            <a:ext cx="3867596" cy="369332"/>
          </a:xfrm>
          <a:prstGeom prst="rect">
            <a:avLst/>
          </a:prstGeom>
          <a:noFill/>
        </p:spPr>
        <p:txBody>
          <a:bodyPr wrap="square" rtlCol="0">
            <a:spAutoFit/>
          </a:bodyPr>
          <a:lstStyle/>
          <a:p>
            <a:pPr algn="ctr"/>
            <a:r>
              <a:rPr kumimoji="1" lang="zh-CN" altLang="en-US"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rPr>
              <a:t>单位名称</a:t>
            </a:r>
            <a:endParaRPr kumimoji="1" lang="zh-CN" altLang="en-US" dirty="0">
              <a:solidFill>
                <a:schemeClr val="bg1"/>
              </a:solidFill>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split orient="vert"/>
      </p:transition>
    </mc:Choice>
    <mc:Fallback>
      <p:transition spd="slow" advTm="3000">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用例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图</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487045" y="1066800"/>
            <a:ext cx="4311650" cy="2584450"/>
          </a:xfrm>
          <a:prstGeom prst="rect">
            <a:avLst/>
          </a:prstGeom>
          <a:noFill/>
        </p:spPr>
        <p:txBody>
          <a:bodyPr wrap="square" rtlCol="0" anchor="t">
            <a:spAutoFit/>
          </a:bodyPr>
          <a:p>
            <a:r>
              <a:rPr lang="zh-CN" altLang="en-US"/>
              <a:t>用例图主要回答了两个问题：</a:t>
            </a:r>
            <a:endParaRPr lang="zh-CN" altLang="en-US"/>
          </a:p>
          <a:p>
            <a:endParaRPr lang="zh-CN" altLang="en-US"/>
          </a:p>
          <a:p>
            <a:r>
              <a:rPr lang="zh-CN" altLang="en-US"/>
              <a:t>1、是谁用软件，即使用者。</a:t>
            </a:r>
            <a:endParaRPr lang="zh-CN" altLang="en-US"/>
          </a:p>
          <a:p>
            <a:endParaRPr lang="zh-CN" altLang="en-US"/>
          </a:p>
          <a:p>
            <a:r>
              <a:rPr lang="zh-CN" altLang="en-US"/>
              <a:t>2、系统的为使用者提供的服务。</a:t>
            </a:r>
            <a:endParaRPr lang="zh-CN" altLang="en-US"/>
          </a:p>
          <a:p>
            <a:endParaRPr lang="zh-CN" altLang="en-US"/>
          </a:p>
          <a:p>
            <a:r>
              <a:rPr lang="zh-CN" altLang="en-US"/>
              <a:t>从用户的角度描述了系统的功能，并指出各个功能的执行者，强调用户的使用者，系统为执行者完成哪些功能。</a:t>
            </a:r>
            <a:endParaRPr lang="zh-CN" altLang="en-US"/>
          </a:p>
        </p:txBody>
      </p:sp>
      <p:pic>
        <p:nvPicPr>
          <p:cNvPr id="100" name="图片 99"/>
          <p:cNvPicPr/>
          <p:nvPr/>
        </p:nvPicPr>
        <p:blipFill>
          <a:blip r:embed="rId1"/>
          <a:stretch>
            <a:fillRect/>
          </a:stretch>
        </p:blipFill>
        <p:spPr>
          <a:xfrm>
            <a:off x="4798695" y="1371600"/>
            <a:ext cx="7279005" cy="4654550"/>
          </a:xfrm>
          <a:prstGeom prst="rect">
            <a:avLst/>
          </a:prstGeom>
          <a:noFill/>
          <a:ln w="9525">
            <a:noFill/>
          </a:ln>
        </p:spPr>
      </p:pic>
      <p:pic>
        <p:nvPicPr>
          <p:cNvPr id="3" name="图片 2"/>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用例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264795" y="1037590"/>
            <a:ext cx="2985135" cy="733425"/>
          </a:xfrm>
          <a:prstGeom prst="rect">
            <a:avLst/>
          </a:prstGeom>
          <a:noFill/>
        </p:spPr>
        <p:txBody>
          <a:bodyPr wrap="square" rtlCol="0">
            <a:noAutofit/>
          </a:bodyPr>
          <a:p>
            <a:r>
              <a:rPr lang="en-US" altLang="zh-CN">
                <a:ln w="22225">
                  <a:solidFill>
                    <a:schemeClr val="accent2"/>
                  </a:solidFill>
                  <a:prstDash val="solid"/>
                </a:ln>
                <a:solidFill>
                  <a:schemeClr val="accent2">
                    <a:lumMod val="40000"/>
                    <a:lumOff val="60000"/>
                  </a:schemeClr>
                </a:solidFill>
              </a:rPr>
              <a:t> 试题代码：1.2.5</a:t>
            </a:r>
            <a:endParaRPr lang="en-US" altLang="zh-CN">
              <a:ln w="22225">
                <a:solidFill>
                  <a:schemeClr val="accent2"/>
                </a:solidFill>
                <a:prstDash val="solid"/>
              </a:ln>
              <a:solidFill>
                <a:schemeClr val="accent2">
                  <a:lumMod val="40000"/>
                  <a:lumOff val="60000"/>
                </a:schemeClr>
              </a:solidFill>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170180" y="1720215"/>
            <a:ext cx="9952355" cy="4711700"/>
          </a:xfrm>
          <a:prstGeom prst="rect">
            <a:avLst/>
          </a:prstGeom>
          <a:noFill/>
        </p:spPr>
        <p:txBody>
          <a:bodyPr wrap="square" rtlCol="0">
            <a:noAutofit/>
          </a:bodyPr>
          <a:p>
            <a:r>
              <a:rPr lang="zh-CN" altLang="en-US" sz="2000">
                <a:latin typeface="等线" panose="02010600030101010101" charset="-122"/>
                <a:ea typeface="等线" panose="02010600030101010101" charset="-122"/>
                <a:cs typeface="等线" panose="02010600030101010101" charset="-122"/>
              </a:rPr>
              <a:t>某应用系统的管理员用户可以实现权限管理和用户信息管理功能。其中权限管理功能包括：创建角色、查询权限和角色授权；用户信息管理功能包含新增用户、查询用户、修改用户和删除用户功能。现需要使用UML用例图描述用户和系统功能单元之间的关系。在UML用例图中，参与者（Actor）表示与系统进行交互的用户；用例（Use Case）是外部可见的系统功能，对系统提供的服务进行描述；包含（Include）关系用来把一个较复杂用例所表示的功能分解成较小的步骤；关联关系（Association）表示参与者与用例之间的通信，任何一方都可发送或接受消息。</a:t>
            </a:r>
            <a:endParaRPr lang="zh-CN" altLang="en-US" sz="2000">
              <a:latin typeface="等线" panose="02010600030101010101" charset="-122"/>
              <a:ea typeface="等线" panose="02010600030101010101" charset="-122"/>
              <a:cs typeface="等线" panose="02010600030101010101" charset="-122"/>
            </a:endParaRPr>
          </a:p>
          <a:p>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请分析上述需求，完成UML用例图设计：</a:t>
            </a:r>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（1）分析并设计系统参与者</a:t>
            </a:r>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（2）分析并设计权限管理功能用例</a:t>
            </a:r>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（3）分析并设计用户信息管理功能用例</a:t>
            </a:r>
            <a:endParaRPr lang="zh-CN" altLang="en-US" sz="2000">
              <a:latin typeface="等线" panose="02010600030101010101" charset="-122"/>
              <a:ea typeface="等线" panose="02010600030101010101" charset="-122"/>
              <a:cs typeface="等线" panose="02010600030101010101" charset="-122"/>
            </a:endParaRPr>
          </a:p>
        </p:txBody>
      </p:sp>
      <p:pic>
        <p:nvPicPr>
          <p:cNvPr id="6" name="图片 5"/>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文本框 5"/>
          <p:cNvSpPr txBox="1"/>
          <p:nvPr/>
        </p:nvSpPr>
        <p:spPr>
          <a:xfrm>
            <a:off x="5793740" y="1562735"/>
            <a:ext cx="1947545" cy="3314065"/>
          </a:xfrm>
          <a:prstGeom prst="rect">
            <a:avLst/>
          </a:prstGeom>
          <a:noFill/>
        </p:spPr>
        <p:txBody>
          <a:bodyPr wrap="square" rtlCol="0">
            <a:noAutofit/>
          </a:bodyPr>
          <a:p>
            <a:r>
              <a:rPr lang="zh-CN" altLang="en-US"/>
              <a:t>要创建用例图，从</a:t>
            </a:r>
            <a:r>
              <a:rPr lang="en-US" altLang="zh-CN"/>
              <a:t> model </a:t>
            </a:r>
            <a:r>
              <a:rPr lang="zh-CN" altLang="en-US"/>
              <a:t>选项卡选择</a:t>
            </a:r>
            <a:r>
              <a:rPr lang="en-US" altLang="zh-CN"/>
              <a:t> Add Diagram</a:t>
            </a:r>
            <a:r>
              <a:rPr lang="zh-CN" altLang="en-US"/>
              <a:t>，然后选择</a:t>
            </a:r>
            <a:r>
              <a:rPr lang="en-US" altLang="zh-CN"/>
              <a:t>  Use case </a:t>
            </a:r>
            <a:r>
              <a:rPr lang="en-US" altLang="zh-CN">
                <a:sym typeface="+mn-ea"/>
              </a:rPr>
              <a:t>Diagram</a:t>
            </a:r>
            <a:endParaRPr lang="en-US" altLang="zh-CN"/>
          </a:p>
        </p:txBody>
      </p:sp>
      <p:sp>
        <p:nvSpPr>
          <p:cNvPr id="32" name="文本框 31"/>
          <p:cNvSpPr txBox="1"/>
          <p:nvPr/>
        </p:nvSpPr>
        <p:spPr>
          <a:xfrm>
            <a:off x="7620000" y="5486400"/>
            <a:ext cx="4064000" cy="645160"/>
          </a:xfrm>
          <a:prstGeom prst="rect">
            <a:avLst/>
          </a:prstGeom>
          <a:noFill/>
        </p:spPr>
        <p:txBody>
          <a:bodyPr wrap="square" rtlCol="0">
            <a:spAutoFit/>
          </a:bodyPr>
          <a:p>
            <a:r>
              <a:rPr lang="zh-CN" altLang="en-US"/>
              <a:t>用例图的工具箱比较复杂，常用的是</a:t>
            </a:r>
            <a:r>
              <a:rPr lang="en-US" altLang="zh-CN"/>
              <a:t> Use Case</a:t>
            </a:r>
            <a:r>
              <a:rPr lang="zh-CN" altLang="en-US"/>
              <a:t>、</a:t>
            </a:r>
            <a:r>
              <a:rPr lang="en-US" altLang="zh-CN"/>
              <a:t>Actor </a:t>
            </a:r>
            <a:r>
              <a:rPr lang="zh-CN" altLang="en-US"/>
              <a:t>和</a:t>
            </a:r>
            <a:r>
              <a:rPr lang="en-US" altLang="zh-CN"/>
              <a:t> Association </a:t>
            </a:r>
            <a:r>
              <a:rPr lang="zh-CN" altLang="en-US"/>
              <a:t>等</a:t>
            </a:r>
            <a:endParaRPr lang="zh-CN" altLang="en-US"/>
          </a:p>
        </p:txBody>
      </p:sp>
      <p:pic>
        <p:nvPicPr>
          <p:cNvPr id="5" name="图片 4"/>
          <p:cNvPicPr>
            <a:picLocks noChangeAspect="1"/>
          </p:cNvPicPr>
          <p:nvPr/>
        </p:nvPicPr>
        <p:blipFill>
          <a:blip r:embed="rId1"/>
          <a:stretch>
            <a:fillRect/>
          </a:stretch>
        </p:blipFill>
        <p:spPr>
          <a:xfrm>
            <a:off x="454660" y="1562735"/>
            <a:ext cx="4170045" cy="5102860"/>
          </a:xfrm>
          <a:prstGeom prst="rect">
            <a:avLst/>
          </a:prstGeom>
        </p:spPr>
      </p:pic>
      <p:pic>
        <p:nvPicPr>
          <p:cNvPr id="29" name="图片 28"/>
          <p:cNvPicPr>
            <a:picLocks noChangeAspect="1"/>
          </p:cNvPicPr>
          <p:nvPr/>
        </p:nvPicPr>
        <p:blipFill>
          <a:blip r:embed="rId2"/>
          <a:stretch>
            <a:fillRect/>
          </a:stretch>
        </p:blipFill>
        <p:spPr>
          <a:xfrm>
            <a:off x="8320405" y="958850"/>
            <a:ext cx="2622550" cy="4481195"/>
          </a:xfrm>
          <a:prstGeom prst="rect">
            <a:avLst/>
          </a:prstGeom>
        </p:spPr>
      </p:pic>
      <p:pic>
        <p:nvPicPr>
          <p:cNvPr id="4" name="图片 3"/>
          <p:cNvPicPr>
            <a:picLocks noChangeAspect="1"/>
          </p:cNvPicPr>
          <p:nvPr/>
        </p:nvPicPr>
        <p:blipFill>
          <a:blip r:embed="rId3"/>
          <a:stretch>
            <a:fillRect/>
          </a:stretch>
        </p:blipFill>
        <p:spPr>
          <a:xfrm>
            <a:off x="9799608" y="112047"/>
            <a:ext cx="2137641" cy="809855"/>
          </a:xfrm>
          <a:prstGeom prst="rect">
            <a:avLst/>
          </a:prstGeom>
        </p:spPr>
      </p:pic>
      <p:sp>
        <p:nvSpPr>
          <p:cNvPr id="30" name="文本框 29"/>
          <p:cNvSpPr txBox="1"/>
          <p:nvPr/>
        </p:nvSpPr>
        <p:spPr>
          <a:xfrm>
            <a:off x="264795" y="1037590"/>
            <a:ext cx="2985135" cy="733425"/>
          </a:xfrm>
          <a:prstGeom prst="rect">
            <a:avLst/>
          </a:prstGeom>
          <a:noFill/>
        </p:spPr>
        <p:txBody>
          <a:bodyPr wrap="square" rtlCol="0">
            <a:noAutofit/>
          </a:bodyPr>
          <a:p>
            <a:r>
              <a:rPr lang="en-US" altLang="zh-CN">
                <a:ln w="22225">
                  <a:solidFill>
                    <a:schemeClr val="accent2"/>
                  </a:solidFill>
                  <a:prstDash val="solid"/>
                </a:ln>
                <a:solidFill>
                  <a:schemeClr val="accent2">
                    <a:lumMod val="40000"/>
                    <a:lumOff val="60000"/>
                  </a:schemeClr>
                </a:solidFill>
              </a:rPr>
              <a:t> 试题代码：1.2.5</a:t>
            </a:r>
            <a:endParaRPr lang="en-US" altLang="zh-CN">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 name="图片 1"/>
          <p:cNvPicPr>
            <a:picLocks noChangeAspect="1"/>
          </p:cNvPicPr>
          <p:nvPr/>
        </p:nvPicPr>
        <p:blipFill>
          <a:blip r:embed="rId1"/>
          <a:stretch>
            <a:fillRect/>
          </a:stretch>
        </p:blipFill>
        <p:spPr>
          <a:xfrm>
            <a:off x="1533525" y="967740"/>
            <a:ext cx="9432290" cy="5593715"/>
          </a:xfrm>
          <a:prstGeom prst="rect">
            <a:avLst/>
          </a:prstGeom>
        </p:spPr>
      </p:pic>
      <p:pic>
        <p:nvPicPr>
          <p:cNvPr id="3" name="图片 2"/>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文本框 4"/>
          <p:cNvSpPr txBox="1"/>
          <p:nvPr/>
        </p:nvSpPr>
        <p:spPr>
          <a:xfrm>
            <a:off x="575310" y="1442085"/>
            <a:ext cx="5123815" cy="1026795"/>
          </a:xfrm>
          <a:prstGeom prst="rect">
            <a:avLst/>
          </a:prstGeom>
          <a:noFill/>
        </p:spPr>
        <p:txBody>
          <a:bodyPr wrap="square" rtlCol="0">
            <a:noAutofit/>
          </a:bodyPr>
          <a:p>
            <a:r>
              <a:rPr lang="en-US"/>
              <a:t>1.   </a:t>
            </a:r>
            <a:r>
              <a:t>分析并设计系统参与者</a:t>
            </a:r>
          </a:p>
          <a:p/>
          <a:p>
            <a:r>
              <a:t>参与者（Actor）</a:t>
            </a:r>
          </a:p>
          <a:p>
            <a:r>
              <a:t>管理员：实现权限管理和用户信息管理功能</a:t>
            </a:r>
          </a:p>
        </p:txBody>
      </p:sp>
      <p:pic>
        <p:nvPicPr>
          <p:cNvPr id="2" name="图片 -2147482618"/>
          <p:cNvPicPr>
            <a:picLocks noChangeAspect="1"/>
          </p:cNvPicPr>
          <p:nvPr/>
        </p:nvPicPr>
        <p:blipFill>
          <a:blip r:embed="rId1"/>
          <a:stretch>
            <a:fillRect/>
          </a:stretch>
        </p:blipFill>
        <p:spPr>
          <a:xfrm>
            <a:off x="575310" y="2590800"/>
            <a:ext cx="2933700" cy="1973580"/>
          </a:xfrm>
          <a:prstGeom prst="rect">
            <a:avLst/>
          </a:prstGeom>
          <a:noFill/>
          <a:ln w="9525">
            <a:noFill/>
          </a:ln>
        </p:spPr>
      </p:pic>
      <p:sp>
        <p:nvSpPr>
          <p:cNvPr id="4" name="文本框 3"/>
          <p:cNvSpPr txBox="1"/>
          <p:nvPr/>
        </p:nvSpPr>
        <p:spPr>
          <a:xfrm>
            <a:off x="431800" y="4853940"/>
            <a:ext cx="4064000" cy="1198880"/>
          </a:xfrm>
          <a:prstGeom prst="rect">
            <a:avLst/>
          </a:prstGeom>
          <a:noFill/>
        </p:spPr>
        <p:txBody>
          <a:bodyPr wrap="square" rtlCol="0">
            <a:spAutoFit/>
          </a:bodyPr>
          <a:p>
            <a:r>
              <a:rPr lang="zh-CN" altLang="en-US"/>
              <a:t>2.分析并设计权限管理功能用例</a:t>
            </a:r>
            <a:endParaRPr lang="zh-CN" altLang="en-US"/>
          </a:p>
          <a:p>
            <a:endParaRPr lang="zh-CN" altLang="en-US"/>
          </a:p>
          <a:p>
            <a:r>
              <a:rPr lang="zh-CN" altLang="en-US"/>
              <a:t>权限管理功能包括：创建角色、查询权限和角色授权</a:t>
            </a:r>
            <a:endParaRPr lang="zh-CN" altLang="en-US"/>
          </a:p>
        </p:txBody>
      </p:sp>
      <p:pic>
        <p:nvPicPr>
          <p:cNvPr id="3" name="图片 -2147482619"/>
          <p:cNvPicPr>
            <a:picLocks noChangeAspect="1"/>
          </p:cNvPicPr>
          <p:nvPr/>
        </p:nvPicPr>
        <p:blipFill>
          <a:blip r:embed="rId2"/>
          <a:stretch>
            <a:fillRect/>
          </a:stretch>
        </p:blipFill>
        <p:spPr>
          <a:xfrm>
            <a:off x="4876800" y="4853940"/>
            <a:ext cx="4411980" cy="1783080"/>
          </a:xfrm>
          <a:prstGeom prst="rect">
            <a:avLst/>
          </a:prstGeom>
          <a:noFill/>
          <a:ln w="9525">
            <a:noFill/>
          </a:ln>
        </p:spPr>
      </p:pic>
      <p:sp>
        <p:nvSpPr>
          <p:cNvPr id="6" name="文本框 5"/>
          <p:cNvSpPr txBox="1"/>
          <p:nvPr/>
        </p:nvSpPr>
        <p:spPr>
          <a:xfrm>
            <a:off x="7583170" y="1097915"/>
            <a:ext cx="4064000" cy="1198880"/>
          </a:xfrm>
          <a:prstGeom prst="rect">
            <a:avLst/>
          </a:prstGeom>
          <a:noFill/>
        </p:spPr>
        <p:txBody>
          <a:bodyPr wrap="square" rtlCol="0">
            <a:spAutoFit/>
          </a:bodyPr>
          <a:p>
            <a:r>
              <a:rPr lang="zh-CN" altLang="en-US"/>
              <a:t>3. 分析并设计用户信息管理功能用例</a:t>
            </a:r>
            <a:endParaRPr lang="zh-CN" altLang="en-US"/>
          </a:p>
          <a:p>
            <a:endParaRPr lang="zh-CN" altLang="en-US"/>
          </a:p>
          <a:p>
            <a:r>
              <a:rPr lang="zh-CN" altLang="en-US"/>
              <a:t>用户信息管理功能包含新增用户、查询用户、修改用户和删除用户功能</a:t>
            </a:r>
            <a:endParaRPr lang="zh-CN" altLang="en-US"/>
          </a:p>
        </p:txBody>
      </p:sp>
      <p:pic>
        <p:nvPicPr>
          <p:cNvPr id="29" name="图片 -2147482620"/>
          <p:cNvPicPr>
            <a:picLocks noChangeAspect="1"/>
          </p:cNvPicPr>
          <p:nvPr/>
        </p:nvPicPr>
        <p:blipFill>
          <a:blip r:embed="rId3"/>
          <a:stretch>
            <a:fillRect/>
          </a:stretch>
        </p:blipFill>
        <p:spPr>
          <a:xfrm>
            <a:off x="6800850" y="2667000"/>
            <a:ext cx="4846320" cy="1661160"/>
          </a:xfrm>
          <a:prstGeom prst="rect">
            <a:avLst/>
          </a:prstGeom>
          <a:noFill/>
          <a:ln w="9525">
            <a:noFill/>
          </a:ln>
        </p:spPr>
      </p:pic>
      <p:sp>
        <p:nvSpPr>
          <p:cNvPr id="31" name="文本框 30"/>
          <p:cNvSpPr txBox="1"/>
          <p:nvPr/>
        </p:nvSpPr>
        <p:spPr>
          <a:xfrm>
            <a:off x="264795" y="1037590"/>
            <a:ext cx="2985135" cy="733425"/>
          </a:xfrm>
          <a:prstGeom prst="rect">
            <a:avLst/>
          </a:prstGeom>
          <a:noFill/>
        </p:spPr>
        <p:txBody>
          <a:bodyPr wrap="square" rtlCol="0">
            <a:noAutofit/>
          </a:bodyPr>
          <a:p>
            <a:r>
              <a:rPr lang="en-US" altLang="zh-CN">
                <a:ln w="22225">
                  <a:solidFill>
                    <a:schemeClr val="accent2"/>
                  </a:solidFill>
                  <a:prstDash val="solid"/>
                </a:ln>
                <a:solidFill>
                  <a:schemeClr val="accent2">
                    <a:lumMod val="40000"/>
                    <a:lumOff val="60000"/>
                  </a:schemeClr>
                </a:solidFill>
              </a:rPr>
              <a:t> 试题代码：1.2.1</a:t>
            </a:r>
            <a:endParaRPr lang="en-US" altLang="zh-CN">
              <a:ln w="22225">
                <a:solidFill>
                  <a:schemeClr val="accent2"/>
                </a:solidFill>
                <a:prstDash val="solid"/>
              </a:ln>
              <a:solidFill>
                <a:schemeClr val="accent2">
                  <a:lumMod val="40000"/>
                  <a:lumOff val="60000"/>
                </a:schemeClr>
              </a:solidFill>
            </a:endParaRPr>
          </a:p>
        </p:txBody>
      </p:sp>
      <p:pic>
        <p:nvPicPr>
          <p:cNvPr id="33" name="图片 32"/>
          <p:cNvPicPr>
            <a:picLocks noChangeAspect="1"/>
          </p:cNvPicPr>
          <p:nvPr/>
        </p:nvPicPr>
        <p:blipFill>
          <a:blip r:embed="rId4"/>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05</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1834515" y="3416935"/>
            <a:ext cx="8933180"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类图与对象图</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150141" y="2021983"/>
            <a:ext cx="3939528" cy="3939528"/>
          </a:xfrm>
          <a:prstGeom prst="ellipse">
            <a:avLst/>
          </a:prstGeom>
          <a:solidFill>
            <a:schemeClr val="accent2">
              <a:lumMod val="60000"/>
              <a:lumOff val="40000"/>
              <a:alpha val="100000"/>
            </a:schemeClr>
          </a:solidFill>
        </p:spPr>
      </p:sp>
      <p:sp>
        <p:nvSpPr>
          <p:cNvPr id="3" name="TextBox 3"/>
          <p:cNvSpPr txBox="1"/>
          <p:nvPr>
            <p:custDataLst>
              <p:tags r:id="rId1"/>
            </p:custDataLst>
          </p:nvPr>
        </p:nvSpPr>
        <p:spPr>
          <a:xfrm>
            <a:off x="454963" y="2034175"/>
            <a:ext cx="5826389"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类图是UML中用于描述系统静态结构的重要图形化工具，它展示了系统中类的静态结构以及类之间的关系。</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4"/>
          <p:cNvSpPr txBox="1"/>
          <p:nvPr>
            <p:custDataLst>
              <p:tags r:id="rId2"/>
            </p:custDataLst>
          </p:nvPr>
        </p:nvSpPr>
        <p:spPr>
          <a:xfrm>
            <a:off x="454963" y="1575832"/>
            <a:ext cx="2703493" cy="363283"/>
          </a:xfrm>
          <a:prstGeom prst="rect">
            <a:avLst/>
          </a:prstGeom>
        </p:spPr>
        <p:txBody>
          <a:bodyPr vert="horz" wrap="square" lIns="114300" tIns="57150" rIns="114300" bIns="57150" rtlCol="0" anchor="t" anchorCtr="0">
            <a:spAutoFit/>
          </a:bodyPr>
          <a:lstStyle/>
          <a:p>
            <a:pPr>
              <a:lnSpc>
                <a:spcPct val="77000"/>
              </a:lnSpc>
            </a:pPr>
            <a:r>
              <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类图定义</a:t>
            </a:r>
            <a:endPar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extBox 5"/>
          <p:cNvSpPr txBox="1"/>
          <p:nvPr>
            <p:custDataLst>
              <p:tags r:id="rId3"/>
            </p:custDataLst>
          </p:nvPr>
        </p:nvSpPr>
        <p:spPr>
          <a:xfrm>
            <a:off x="454963" y="3530045"/>
            <a:ext cx="5826389"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类图在软件工程中扮演着关键角色，它帮助开发人员明确系统的结构，理解类之间的关系，并为后续的代码实现提供指导。</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6"/>
          <p:cNvSpPr txBox="1"/>
          <p:nvPr>
            <p:custDataLst>
              <p:tags r:id="rId4"/>
            </p:custDataLst>
          </p:nvPr>
        </p:nvSpPr>
        <p:spPr>
          <a:xfrm>
            <a:off x="454963" y="3071702"/>
            <a:ext cx="2703493" cy="363283"/>
          </a:xfrm>
          <a:prstGeom prst="rect">
            <a:avLst/>
          </a:prstGeom>
        </p:spPr>
        <p:txBody>
          <a:bodyPr vert="horz" wrap="square" lIns="114300" tIns="57150" rIns="114300" bIns="57150" rtlCol="0" anchor="t" anchorCtr="0">
            <a:spAutoFit/>
          </a:bodyPr>
          <a:lstStyle/>
          <a:p>
            <a:pPr>
              <a:lnSpc>
                <a:spcPct val="77000"/>
              </a:lnSpc>
            </a:pPr>
            <a:r>
              <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类图作用</a:t>
            </a:r>
            <a:endPar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7"/>
          <p:cNvSpPr txBox="1"/>
          <p:nvPr>
            <p:custDataLst>
              <p:tags r:id="rId5"/>
            </p:custDataLst>
          </p:nvPr>
        </p:nvSpPr>
        <p:spPr>
          <a:xfrm>
            <a:off x="454963" y="5118981"/>
            <a:ext cx="6018344"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类图主要包括类、接口、关联、聚合、组合等元素，这些元素共同构成了系统的静态结构。</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8"/>
          <p:cNvSpPr txBox="1"/>
          <p:nvPr>
            <p:custDataLst>
              <p:tags r:id="rId6"/>
            </p:custDataLst>
          </p:nvPr>
        </p:nvSpPr>
        <p:spPr>
          <a:xfrm>
            <a:off x="454963" y="4660638"/>
            <a:ext cx="2703493" cy="363283"/>
          </a:xfrm>
          <a:prstGeom prst="rect">
            <a:avLst/>
          </a:prstGeom>
        </p:spPr>
        <p:txBody>
          <a:bodyPr vert="horz" wrap="square" lIns="114300" tIns="57150" rIns="114300" bIns="57150" rtlCol="0" anchor="t" anchorCtr="0">
            <a:spAutoFit/>
          </a:bodyPr>
          <a:lstStyle/>
          <a:p>
            <a:pPr>
              <a:lnSpc>
                <a:spcPct val="77000"/>
              </a:lnSpc>
            </a:pPr>
            <a:r>
              <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类图组成元素</a:t>
            </a:r>
            <a:endPar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Picture 9"/>
          <p:cNvPicPr>
            <a:picLocks noChangeAspect="1"/>
          </p:cNvPicPr>
          <p:nvPr/>
        </p:nvPicPr>
        <p:blipFill>
          <a:blip r:embed="rId7"/>
          <a:srcRect/>
          <a:stretch>
            <a:fillRect/>
          </a:stretch>
        </p:blipFill>
        <p:spPr>
          <a:xfrm>
            <a:off x="7676035" y="2524948"/>
            <a:ext cx="2887741" cy="2887741"/>
          </a:xfrm>
          <a:prstGeom prst="ellipse">
            <a:avLst/>
          </a:prstGeom>
        </p:spPr>
      </p:pic>
      <p:sp>
        <p:nvSpPr>
          <p:cNvPr id="10" name="AutoShape 10"/>
          <p:cNvSpPr/>
          <p:nvPr/>
        </p:nvSpPr>
        <p:spPr>
          <a:xfrm>
            <a:off x="8663168" y="1482987"/>
            <a:ext cx="913476" cy="913476"/>
          </a:xfrm>
          <a:prstGeom prst="ellipse">
            <a:avLst/>
          </a:prstGeom>
          <a:solidFill>
            <a:schemeClr val="accent2">
              <a:alpha val="100000"/>
            </a:schemeClr>
          </a:solidFill>
        </p:spPr>
      </p:sp>
      <p:sp>
        <p:nvSpPr>
          <p:cNvPr id="11" name="AutoShape 11"/>
          <p:cNvSpPr/>
          <p:nvPr/>
        </p:nvSpPr>
        <p:spPr>
          <a:xfrm>
            <a:off x="6921648" y="4618441"/>
            <a:ext cx="913476" cy="913476"/>
          </a:xfrm>
          <a:prstGeom prst="ellipse">
            <a:avLst/>
          </a:prstGeom>
          <a:solidFill>
            <a:schemeClr val="accent2">
              <a:alpha val="100000"/>
            </a:schemeClr>
          </a:solidFill>
        </p:spPr>
      </p:sp>
      <p:sp>
        <p:nvSpPr>
          <p:cNvPr id="12" name="AutoShape 12"/>
          <p:cNvSpPr/>
          <p:nvPr/>
        </p:nvSpPr>
        <p:spPr>
          <a:xfrm>
            <a:off x="10386775" y="4618441"/>
            <a:ext cx="913476" cy="913476"/>
          </a:xfrm>
          <a:prstGeom prst="ellipse">
            <a:avLst/>
          </a:prstGeom>
          <a:solidFill>
            <a:schemeClr val="accent2">
              <a:alpha val="100000"/>
            </a:schemeClr>
          </a:solidFill>
        </p:spPr>
      </p:sp>
      <p:sp>
        <p:nvSpPr>
          <p:cNvPr id="13" name="Freeform 13"/>
          <p:cNvSpPr/>
          <p:nvPr/>
        </p:nvSpPr>
        <p:spPr>
          <a:xfrm>
            <a:off x="8906663" y="1691796"/>
            <a:ext cx="426486" cy="426486"/>
          </a:xfrm>
          <a:custGeom>
            <a:avLst/>
            <a:gdLst/>
            <a:ahLst/>
            <a:cxnLst/>
            <a:rect l="l" t="t" r="r" b="b"/>
            <a:pathLst>
              <a:path w="304800" h="304800">
                <a:moveTo>
                  <a:pt x="0" y="91440"/>
                </a:moveTo>
                <a:lnTo>
                  <a:pt x="152400" y="0"/>
                </a:lnTo>
                <a:lnTo>
                  <a:pt x="304800" y="91440"/>
                </a:lnTo>
                <a:lnTo>
                  <a:pt x="304800" y="121920"/>
                </a:lnTo>
                <a:lnTo>
                  <a:pt x="0" y="121920"/>
                </a:lnTo>
                <a:lnTo>
                  <a:pt x="0" y="91440"/>
                </a:lnTo>
                <a:close/>
                <a:moveTo>
                  <a:pt x="0" y="274320"/>
                </a:moveTo>
                <a:lnTo>
                  <a:pt x="304800" y="274320"/>
                </a:lnTo>
                <a:lnTo>
                  <a:pt x="304800" y="304800"/>
                </a:lnTo>
                <a:lnTo>
                  <a:pt x="0" y="304800"/>
                </a:lnTo>
                <a:lnTo>
                  <a:pt x="0" y="274320"/>
                </a:lnTo>
                <a:close/>
                <a:moveTo>
                  <a:pt x="30480" y="243840"/>
                </a:moveTo>
                <a:lnTo>
                  <a:pt x="274320" y="243840"/>
                </a:lnTo>
                <a:lnTo>
                  <a:pt x="274320" y="274320"/>
                </a:lnTo>
                <a:lnTo>
                  <a:pt x="30480" y="274320"/>
                </a:lnTo>
                <a:lnTo>
                  <a:pt x="30480" y="243840"/>
                </a:lnTo>
                <a:close/>
                <a:moveTo>
                  <a:pt x="30480" y="121920"/>
                </a:moveTo>
                <a:lnTo>
                  <a:pt x="91440" y="121920"/>
                </a:lnTo>
                <a:lnTo>
                  <a:pt x="91440" y="243840"/>
                </a:lnTo>
                <a:lnTo>
                  <a:pt x="30480" y="243840"/>
                </a:lnTo>
                <a:lnTo>
                  <a:pt x="30480" y="121920"/>
                </a:lnTo>
                <a:close/>
                <a:moveTo>
                  <a:pt x="121920" y="121920"/>
                </a:moveTo>
                <a:lnTo>
                  <a:pt x="182880" y="121920"/>
                </a:lnTo>
                <a:lnTo>
                  <a:pt x="182880" y="243840"/>
                </a:lnTo>
                <a:lnTo>
                  <a:pt x="121920" y="243840"/>
                </a:lnTo>
                <a:lnTo>
                  <a:pt x="121920" y="121920"/>
                </a:lnTo>
                <a:close/>
                <a:moveTo>
                  <a:pt x="213360" y="121920"/>
                </a:moveTo>
                <a:lnTo>
                  <a:pt x="274320" y="121920"/>
                </a:lnTo>
                <a:lnTo>
                  <a:pt x="274320" y="243840"/>
                </a:lnTo>
                <a:lnTo>
                  <a:pt x="213360" y="243840"/>
                </a:lnTo>
                <a:lnTo>
                  <a:pt x="213360" y="121920"/>
                </a:lnTo>
                <a:close/>
              </a:path>
            </a:pathLst>
          </a:custGeom>
          <a:solidFill>
            <a:srgbClr val="FFFFFF">
              <a:alpha val="100000"/>
            </a:srgbClr>
          </a:solidFill>
        </p:spPr>
      </p:sp>
      <p:sp>
        <p:nvSpPr>
          <p:cNvPr id="14" name="Freeform 14"/>
          <p:cNvSpPr/>
          <p:nvPr/>
        </p:nvSpPr>
        <p:spPr>
          <a:xfrm>
            <a:off x="10639092" y="4837698"/>
            <a:ext cx="426194" cy="426194"/>
          </a:xfrm>
          <a:custGeom>
            <a:avLst/>
            <a:gdLst/>
            <a:ahLst/>
            <a:cxnLst/>
            <a:rect l="l" t="t" r="r" b="b"/>
            <a:pathLst>
              <a:path w="304800" h="304800">
                <a:moveTo>
                  <a:pt x="152400" y="190500"/>
                </a:moveTo>
                <a:cubicBezTo>
                  <a:pt x="152400" y="169459"/>
                  <a:pt x="169459" y="152400"/>
                  <a:pt x="190500" y="152400"/>
                </a:cubicBezTo>
                <a:cubicBezTo>
                  <a:pt x="211541" y="152400"/>
                  <a:pt x="228600" y="169459"/>
                  <a:pt x="228600" y="190500"/>
                </a:cubicBezTo>
                <a:cubicBezTo>
                  <a:pt x="228600" y="211541"/>
                  <a:pt x="211541" y="228600"/>
                  <a:pt x="190500" y="228600"/>
                </a:cubicBezTo>
                <a:cubicBezTo>
                  <a:pt x="169459" y="228600"/>
                  <a:pt x="152400" y="211541"/>
                  <a:pt x="152400" y="190500"/>
                </a:cubicBezTo>
                <a:close/>
                <a:moveTo>
                  <a:pt x="266700" y="76200"/>
                </a:moveTo>
                <a:lnTo>
                  <a:pt x="235372" y="12925"/>
                </a:lnTo>
                <a:cubicBezTo>
                  <a:pt x="232801" y="5410"/>
                  <a:pt x="225695" y="0"/>
                  <a:pt x="217284" y="0"/>
                </a:cubicBezTo>
                <a:lnTo>
                  <a:pt x="164973" y="0"/>
                </a:lnTo>
                <a:cubicBezTo>
                  <a:pt x="156467" y="0"/>
                  <a:pt x="149295" y="5544"/>
                  <a:pt x="146837" y="13192"/>
                </a:cubicBezTo>
                <a:lnTo>
                  <a:pt x="114338" y="76200"/>
                </a:lnTo>
                <a:lnTo>
                  <a:pt x="38100" y="76200"/>
                </a:lnTo>
                <a:cubicBezTo>
                  <a:pt x="17059" y="76200"/>
                  <a:pt x="0" y="93259"/>
                  <a:pt x="0" y="114300"/>
                </a:cubicBezTo>
                <a:lnTo>
                  <a:pt x="0" y="304800"/>
                </a:lnTo>
                <a:lnTo>
                  <a:pt x="304800" y="304800"/>
                </a:lnTo>
                <a:lnTo>
                  <a:pt x="304800" y="114300"/>
                </a:lnTo>
                <a:cubicBezTo>
                  <a:pt x="304800" y="93259"/>
                  <a:pt x="287760" y="76200"/>
                  <a:pt x="266700" y="76200"/>
                </a:cubicBezTo>
                <a:close/>
                <a:moveTo>
                  <a:pt x="57150" y="152400"/>
                </a:moveTo>
                <a:cubicBezTo>
                  <a:pt x="46625" y="152400"/>
                  <a:pt x="38100" y="143875"/>
                  <a:pt x="38100" y="133350"/>
                </a:cubicBezTo>
                <a:cubicBezTo>
                  <a:pt x="38100" y="122825"/>
                  <a:pt x="46625" y="114300"/>
                  <a:pt x="57150" y="114300"/>
                </a:cubicBezTo>
                <a:cubicBezTo>
                  <a:pt x="67675" y="114300"/>
                  <a:pt x="76200" y="122825"/>
                  <a:pt x="76200" y="133350"/>
                </a:cubicBezTo>
                <a:cubicBezTo>
                  <a:pt x="76200" y="143875"/>
                  <a:pt x="67675" y="152400"/>
                  <a:pt x="57150" y="152400"/>
                </a:cubicBezTo>
                <a:close/>
                <a:moveTo>
                  <a:pt x="190500" y="266700"/>
                </a:moveTo>
                <a:cubicBezTo>
                  <a:pt x="148419" y="266700"/>
                  <a:pt x="114300" y="232581"/>
                  <a:pt x="114300" y="190500"/>
                </a:cubicBezTo>
                <a:cubicBezTo>
                  <a:pt x="114300" y="148419"/>
                  <a:pt x="148419" y="114300"/>
                  <a:pt x="190500" y="114300"/>
                </a:cubicBezTo>
                <a:cubicBezTo>
                  <a:pt x="232581" y="114300"/>
                  <a:pt x="266700" y="148419"/>
                  <a:pt x="266700" y="190500"/>
                </a:cubicBezTo>
                <a:cubicBezTo>
                  <a:pt x="266700" y="232581"/>
                  <a:pt x="232581" y="266700"/>
                  <a:pt x="190500" y="266700"/>
                </a:cubicBezTo>
                <a:close/>
              </a:path>
            </a:pathLst>
          </a:custGeom>
          <a:solidFill>
            <a:srgbClr val="FFFFFF">
              <a:alpha val="100000"/>
            </a:srgbClr>
          </a:solidFill>
        </p:spPr>
      </p:sp>
      <p:sp>
        <p:nvSpPr>
          <p:cNvPr id="15" name="Freeform 15"/>
          <p:cNvSpPr/>
          <p:nvPr/>
        </p:nvSpPr>
        <p:spPr>
          <a:xfrm>
            <a:off x="7137949" y="4833774"/>
            <a:ext cx="482811" cy="482811"/>
          </a:xfrm>
          <a:custGeom>
            <a:avLst/>
            <a:gdLst/>
            <a:ahLst/>
            <a:cxnLst/>
            <a:rect l="l" t="t" r="r" b="b"/>
            <a:pathLst>
              <a:path w="304800" h="304800">
                <a:moveTo>
                  <a:pt x="304800" y="171155"/>
                </a:moveTo>
                <a:lnTo>
                  <a:pt x="304800" y="133055"/>
                </a:lnTo>
                <a:lnTo>
                  <a:pt x="259261" y="114081"/>
                </a:lnTo>
                <a:cubicBezTo>
                  <a:pt x="257994" y="110509"/>
                  <a:pt x="256661" y="107051"/>
                  <a:pt x="255022" y="103661"/>
                </a:cubicBezTo>
                <a:lnTo>
                  <a:pt x="273406" y="57893"/>
                </a:lnTo>
                <a:lnTo>
                  <a:pt x="246459" y="30956"/>
                </a:lnTo>
                <a:lnTo>
                  <a:pt x="201101" y="49635"/>
                </a:lnTo>
                <a:cubicBezTo>
                  <a:pt x="197644" y="47958"/>
                  <a:pt x="194110" y="46549"/>
                  <a:pt x="190462" y="45244"/>
                </a:cubicBezTo>
                <a:lnTo>
                  <a:pt x="171155" y="0"/>
                </a:lnTo>
                <a:lnTo>
                  <a:pt x="133055" y="0"/>
                </a:lnTo>
                <a:lnTo>
                  <a:pt x="114224" y="45091"/>
                </a:lnTo>
                <a:cubicBezTo>
                  <a:pt x="110433" y="46434"/>
                  <a:pt x="106785" y="47844"/>
                  <a:pt x="103175" y="49559"/>
                </a:cubicBezTo>
                <a:lnTo>
                  <a:pt x="57893" y="31366"/>
                </a:lnTo>
                <a:lnTo>
                  <a:pt x="30956" y="58303"/>
                </a:lnTo>
                <a:lnTo>
                  <a:pt x="49416" y="103175"/>
                </a:lnTo>
                <a:cubicBezTo>
                  <a:pt x="47625" y="106861"/>
                  <a:pt x="46177" y="110614"/>
                  <a:pt x="44796" y="114491"/>
                </a:cubicBezTo>
                <a:lnTo>
                  <a:pt x="0" y="133645"/>
                </a:lnTo>
                <a:lnTo>
                  <a:pt x="0" y="171745"/>
                </a:lnTo>
                <a:lnTo>
                  <a:pt x="44834" y="190424"/>
                </a:lnTo>
                <a:cubicBezTo>
                  <a:pt x="46215" y="194291"/>
                  <a:pt x="47701" y="198053"/>
                  <a:pt x="49482" y="201740"/>
                </a:cubicBezTo>
                <a:lnTo>
                  <a:pt x="31366" y="246907"/>
                </a:lnTo>
                <a:lnTo>
                  <a:pt x="58303" y="273844"/>
                </a:lnTo>
                <a:lnTo>
                  <a:pt x="103289" y="255318"/>
                </a:lnTo>
                <a:cubicBezTo>
                  <a:pt x="106899" y="257032"/>
                  <a:pt x="110585" y="258404"/>
                  <a:pt x="114376" y="259709"/>
                </a:cubicBezTo>
                <a:lnTo>
                  <a:pt x="133645" y="304800"/>
                </a:lnTo>
                <a:lnTo>
                  <a:pt x="171745" y="304800"/>
                </a:lnTo>
                <a:lnTo>
                  <a:pt x="190605" y="259480"/>
                </a:lnTo>
                <a:cubicBezTo>
                  <a:pt x="194215" y="258137"/>
                  <a:pt x="197787" y="256727"/>
                  <a:pt x="201206" y="255089"/>
                </a:cubicBezTo>
                <a:lnTo>
                  <a:pt x="246898" y="273396"/>
                </a:lnTo>
                <a:lnTo>
                  <a:pt x="273834" y="246459"/>
                </a:lnTo>
                <a:lnTo>
                  <a:pt x="255079" y="200997"/>
                </a:lnTo>
                <a:cubicBezTo>
                  <a:pt x="256680" y="197577"/>
                  <a:pt x="257985" y="194110"/>
                  <a:pt x="259251" y="190576"/>
                </a:cubicBezTo>
                <a:lnTo>
                  <a:pt x="304800" y="171155"/>
                </a:lnTo>
                <a:close/>
                <a:moveTo>
                  <a:pt x="152105" y="209550"/>
                </a:moveTo>
                <a:cubicBezTo>
                  <a:pt x="120558" y="209550"/>
                  <a:pt x="94955" y="183947"/>
                  <a:pt x="94955" y="152400"/>
                </a:cubicBezTo>
                <a:cubicBezTo>
                  <a:pt x="94955" y="120853"/>
                  <a:pt x="120558" y="95250"/>
                  <a:pt x="152105" y="95250"/>
                </a:cubicBezTo>
                <a:cubicBezTo>
                  <a:pt x="183652" y="95250"/>
                  <a:pt x="209255" y="120853"/>
                  <a:pt x="209255" y="152400"/>
                </a:cubicBezTo>
                <a:cubicBezTo>
                  <a:pt x="209255" y="183947"/>
                  <a:pt x="183652" y="209550"/>
                  <a:pt x="152105" y="209550"/>
                </a:cubicBezTo>
                <a:close/>
              </a:path>
            </a:pathLst>
          </a:custGeom>
          <a:solidFill>
            <a:srgbClr val="FFFFFF">
              <a:alpha val="100000"/>
            </a:srgbClr>
          </a:solidFill>
        </p:spPr>
      </p:sp>
      <p:grpSp>
        <p:nvGrpSpPr>
          <p:cNvPr id="16" name="Group 16"/>
          <p:cNvGrpSpPr/>
          <p:nvPr/>
        </p:nvGrpSpPr>
        <p:grpSpPr>
          <a:xfrm rot="0">
            <a:off x="454963" y="93878"/>
            <a:ext cx="10641129" cy="914400"/>
            <a:chOff x="454963" y="93878"/>
            <a:chExt cx="10641129" cy="914400"/>
          </a:xfrm>
        </p:grpSpPr>
        <p:sp>
          <p:nvSpPr>
            <p:cNvPr id="17" name="AutoShape 17"/>
            <p:cNvSpPr/>
            <p:nvPr/>
          </p:nvSpPr>
          <p:spPr>
            <a:xfrm>
              <a:off x="454963" y="331168"/>
              <a:ext cx="84147" cy="84147"/>
            </a:xfrm>
            <a:prstGeom prst="ellipse">
              <a:avLst/>
            </a:prstGeom>
            <a:solidFill>
              <a:schemeClr val="accent1">
                <a:alpha val="100000"/>
              </a:schemeClr>
            </a:solidFill>
          </p:spPr>
        </p:sp>
        <p:sp>
          <p:nvSpPr>
            <p:cNvPr id="18" name="AutoShape 18"/>
            <p:cNvSpPr/>
            <p:nvPr/>
          </p:nvSpPr>
          <p:spPr>
            <a:xfrm>
              <a:off x="575049" y="337743"/>
              <a:ext cx="78137" cy="78137"/>
            </a:xfrm>
            <a:prstGeom prst="ellipse">
              <a:avLst/>
            </a:prstGeom>
            <a:solidFill>
              <a:schemeClr val="accent1">
                <a:alpha val="80000"/>
              </a:schemeClr>
            </a:solidFill>
          </p:spPr>
        </p:sp>
        <p:sp>
          <p:nvSpPr>
            <p:cNvPr id="19" name="AutoShape 19"/>
            <p:cNvSpPr/>
            <p:nvPr/>
          </p:nvSpPr>
          <p:spPr>
            <a:xfrm>
              <a:off x="689125" y="339460"/>
              <a:ext cx="74704" cy="74704"/>
            </a:xfrm>
            <a:prstGeom prst="ellipse">
              <a:avLst/>
            </a:prstGeom>
            <a:solidFill>
              <a:schemeClr val="accent1">
                <a:alpha val="60000"/>
              </a:schemeClr>
            </a:solidFill>
          </p:spPr>
        </p:sp>
        <p:sp>
          <p:nvSpPr>
            <p:cNvPr id="20" name="AutoShape 20"/>
            <p:cNvSpPr/>
            <p:nvPr/>
          </p:nvSpPr>
          <p:spPr>
            <a:xfrm>
              <a:off x="799768" y="348430"/>
              <a:ext cx="69238" cy="69238"/>
            </a:xfrm>
            <a:prstGeom prst="ellipse">
              <a:avLst/>
            </a:prstGeom>
            <a:solidFill>
              <a:schemeClr val="accent1">
                <a:alpha val="40000"/>
              </a:schemeClr>
            </a:solidFill>
          </p:spPr>
        </p:sp>
        <p:sp>
          <p:nvSpPr>
            <p:cNvPr id="21" name="AutoShape 21"/>
            <p:cNvSpPr/>
            <p:nvPr/>
          </p:nvSpPr>
          <p:spPr>
            <a:xfrm>
              <a:off x="904945" y="344297"/>
              <a:ext cx="65594" cy="65594"/>
            </a:xfrm>
            <a:prstGeom prst="ellipse">
              <a:avLst/>
            </a:prstGeom>
            <a:solidFill>
              <a:schemeClr val="accent1">
                <a:alpha val="20000"/>
              </a:schemeClr>
            </a:solidFill>
          </p:spPr>
        </p:sp>
        <p:sp>
          <p:nvSpPr>
            <p:cNvPr id="22" name="AutoShape 22"/>
            <p:cNvSpPr/>
            <p:nvPr/>
          </p:nvSpPr>
          <p:spPr>
            <a:xfrm>
              <a:off x="454963" y="448942"/>
              <a:ext cx="84147" cy="84147"/>
            </a:xfrm>
            <a:prstGeom prst="ellipse">
              <a:avLst/>
            </a:prstGeom>
            <a:solidFill>
              <a:schemeClr val="accent1">
                <a:alpha val="100000"/>
              </a:schemeClr>
            </a:solidFill>
          </p:spPr>
        </p:sp>
        <p:sp>
          <p:nvSpPr>
            <p:cNvPr id="23" name="AutoShape 23"/>
            <p:cNvSpPr/>
            <p:nvPr/>
          </p:nvSpPr>
          <p:spPr>
            <a:xfrm>
              <a:off x="575049" y="455517"/>
              <a:ext cx="78137" cy="78137"/>
            </a:xfrm>
            <a:prstGeom prst="ellipse">
              <a:avLst/>
            </a:prstGeom>
            <a:solidFill>
              <a:schemeClr val="accent1">
                <a:alpha val="80000"/>
              </a:schemeClr>
            </a:solidFill>
          </p:spPr>
        </p:sp>
        <p:sp>
          <p:nvSpPr>
            <p:cNvPr id="24" name="AutoShape 24"/>
            <p:cNvSpPr/>
            <p:nvPr/>
          </p:nvSpPr>
          <p:spPr>
            <a:xfrm>
              <a:off x="689125" y="457233"/>
              <a:ext cx="74704" cy="74704"/>
            </a:xfrm>
            <a:prstGeom prst="ellipse">
              <a:avLst/>
            </a:prstGeom>
            <a:solidFill>
              <a:schemeClr val="accent1">
                <a:alpha val="60000"/>
              </a:schemeClr>
            </a:solidFill>
          </p:spPr>
        </p:sp>
        <p:sp>
          <p:nvSpPr>
            <p:cNvPr id="25" name="AutoShape 25"/>
            <p:cNvSpPr/>
            <p:nvPr/>
          </p:nvSpPr>
          <p:spPr>
            <a:xfrm>
              <a:off x="799768" y="466203"/>
              <a:ext cx="69238" cy="69238"/>
            </a:xfrm>
            <a:prstGeom prst="ellipse">
              <a:avLst/>
            </a:prstGeom>
            <a:solidFill>
              <a:schemeClr val="accent1">
                <a:alpha val="40000"/>
              </a:schemeClr>
            </a:solidFill>
          </p:spPr>
        </p:sp>
        <p:sp>
          <p:nvSpPr>
            <p:cNvPr id="26" name="AutoShape 26"/>
            <p:cNvSpPr/>
            <p:nvPr/>
          </p:nvSpPr>
          <p:spPr>
            <a:xfrm>
              <a:off x="904945" y="462070"/>
              <a:ext cx="65594" cy="65594"/>
            </a:xfrm>
            <a:prstGeom prst="ellipse">
              <a:avLst/>
            </a:prstGeom>
            <a:solidFill>
              <a:schemeClr val="accent1">
                <a:alpha val="20000"/>
              </a:schemeClr>
            </a:solidFill>
          </p:spPr>
        </p:sp>
        <p:sp>
          <p:nvSpPr>
            <p:cNvPr id="27" name="AutoShape 27"/>
            <p:cNvSpPr/>
            <p:nvPr/>
          </p:nvSpPr>
          <p:spPr>
            <a:xfrm>
              <a:off x="454963" y="566715"/>
              <a:ext cx="84147" cy="84147"/>
            </a:xfrm>
            <a:prstGeom prst="ellipse">
              <a:avLst/>
            </a:prstGeom>
            <a:solidFill>
              <a:schemeClr val="accent1">
                <a:alpha val="100000"/>
              </a:schemeClr>
            </a:solidFill>
          </p:spPr>
        </p:sp>
        <p:sp>
          <p:nvSpPr>
            <p:cNvPr id="28" name="AutoShape 28"/>
            <p:cNvSpPr/>
            <p:nvPr/>
          </p:nvSpPr>
          <p:spPr>
            <a:xfrm>
              <a:off x="575049" y="573291"/>
              <a:ext cx="78137" cy="78137"/>
            </a:xfrm>
            <a:prstGeom prst="ellipse">
              <a:avLst/>
            </a:prstGeom>
            <a:solidFill>
              <a:schemeClr val="accent1">
                <a:alpha val="80000"/>
              </a:schemeClr>
            </a:solidFill>
          </p:spPr>
        </p:sp>
        <p:sp>
          <p:nvSpPr>
            <p:cNvPr id="29" name="AutoShape 29"/>
            <p:cNvSpPr/>
            <p:nvPr/>
          </p:nvSpPr>
          <p:spPr>
            <a:xfrm>
              <a:off x="689125" y="575007"/>
              <a:ext cx="74704" cy="74704"/>
            </a:xfrm>
            <a:prstGeom prst="ellipse">
              <a:avLst/>
            </a:prstGeom>
            <a:solidFill>
              <a:schemeClr val="accent1">
                <a:alpha val="60000"/>
              </a:schemeClr>
            </a:solidFill>
          </p:spPr>
        </p:sp>
        <p:sp>
          <p:nvSpPr>
            <p:cNvPr id="30" name="AutoShape 30"/>
            <p:cNvSpPr/>
            <p:nvPr/>
          </p:nvSpPr>
          <p:spPr>
            <a:xfrm>
              <a:off x="799768" y="583977"/>
              <a:ext cx="69238" cy="69238"/>
            </a:xfrm>
            <a:prstGeom prst="ellipse">
              <a:avLst/>
            </a:prstGeom>
            <a:solidFill>
              <a:schemeClr val="accent1">
                <a:alpha val="40000"/>
              </a:schemeClr>
            </a:solidFill>
          </p:spPr>
        </p:sp>
        <p:sp>
          <p:nvSpPr>
            <p:cNvPr id="31" name="AutoShape 31"/>
            <p:cNvSpPr/>
            <p:nvPr/>
          </p:nvSpPr>
          <p:spPr>
            <a:xfrm>
              <a:off x="904945" y="579844"/>
              <a:ext cx="65594" cy="65594"/>
            </a:xfrm>
            <a:prstGeom prst="ellipse">
              <a:avLst/>
            </a:prstGeom>
            <a:solidFill>
              <a:schemeClr val="accent1">
                <a:alpha val="20000"/>
              </a:schemeClr>
            </a:solidFill>
          </p:spPr>
        </p:sp>
        <p:sp>
          <p:nvSpPr>
            <p:cNvPr id="32" name="AutoShape 32"/>
            <p:cNvSpPr/>
            <p:nvPr/>
          </p:nvSpPr>
          <p:spPr>
            <a:xfrm>
              <a:off x="454963" y="684489"/>
              <a:ext cx="84147" cy="84147"/>
            </a:xfrm>
            <a:prstGeom prst="ellipse">
              <a:avLst/>
            </a:prstGeom>
            <a:solidFill>
              <a:schemeClr val="accent1">
                <a:alpha val="100000"/>
              </a:schemeClr>
            </a:solidFill>
          </p:spPr>
        </p:sp>
        <p:sp>
          <p:nvSpPr>
            <p:cNvPr id="33" name="AutoShape 33"/>
            <p:cNvSpPr/>
            <p:nvPr/>
          </p:nvSpPr>
          <p:spPr>
            <a:xfrm>
              <a:off x="575049" y="691064"/>
              <a:ext cx="78137" cy="78137"/>
            </a:xfrm>
            <a:prstGeom prst="ellipse">
              <a:avLst/>
            </a:prstGeom>
            <a:solidFill>
              <a:schemeClr val="accent1">
                <a:alpha val="80000"/>
              </a:schemeClr>
            </a:solidFill>
          </p:spPr>
        </p:sp>
        <p:sp>
          <p:nvSpPr>
            <p:cNvPr id="34" name="AutoShape 34"/>
            <p:cNvSpPr/>
            <p:nvPr/>
          </p:nvSpPr>
          <p:spPr>
            <a:xfrm>
              <a:off x="689125" y="692781"/>
              <a:ext cx="74704" cy="74704"/>
            </a:xfrm>
            <a:prstGeom prst="ellipse">
              <a:avLst/>
            </a:prstGeom>
            <a:solidFill>
              <a:schemeClr val="accent1">
                <a:alpha val="60000"/>
              </a:schemeClr>
            </a:solidFill>
          </p:spPr>
        </p:sp>
        <p:sp>
          <p:nvSpPr>
            <p:cNvPr id="35" name="AutoShape 35"/>
            <p:cNvSpPr/>
            <p:nvPr/>
          </p:nvSpPr>
          <p:spPr>
            <a:xfrm>
              <a:off x="799768" y="701751"/>
              <a:ext cx="69238" cy="69238"/>
            </a:xfrm>
            <a:prstGeom prst="ellipse">
              <a:avLst/>
            </a:prstGeom>
            <a:solidFill>
              <a:schemeClr val="accent1">
                <a:alpha val="40000"/>
              </a:schemeClr>
            </a:solidFill>
          </p:spPr>
        </p:sp>
        <p:sp>
          <p:nvSpPr>
            <p:cNvPr id="36" name="AutoShape 36"/>
            <p:cNvSpPr/>
            <p:nvPr/>
          </p:nvSpPr>
          <p:spPr>
            <a:xfrm>
              <a:off x="904945" y="697618"/>
              <a:ext cx="65594" cy="65594"/>
            </a:xfrm>
            <a:prstGeom prst="ellipse">
              <a:avLst/>
            </a:prstGeom>
            <a:solidFill>
              <a:schemeClr val="accent1">
                <a:alpha val="20000"/>
              </a:schemeClr>
            </a:solidFill>
          </p:spPr>
        </p:sp>
        <p:sp>
          <p:nvSpPr>
            <p:cNvPr id="37" name="TextBox 3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类图基本概念及作用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8" name="图片 37"/>
          <p:cNvPicPr>
            <a:picLocks noChangeAspect="1"/>
          </p:cNvPicPr>
          <p:nvPr/>
        </p:nvPicPr>
        <p:blipFill>
          <a:blip r:embed="rId8"/>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对象11"/>
          <p:cNvSpPr/>
          <p:nvPr>
            <p:custDataLst>
              <p:tags r:id="rId1"/>
            </p:custDataLst>
          </p:nvPr>
        </p:nvSpPr>
        <p:spPr>
          <a:xfrm>
            <a:off x="5111496" y="3110738"/>
            <a:ext cx="1709928" cy="1709928"/>
          </a:xfrm>
          <a:custGeom>
            <a:avLst/>
            <a:gdLst/>
            <a:ahLst/>
            <a:cxnLst/>
            <a:rect l="l" t="t" r="r" b="b"/>
            <a:pathLst>
              <a:path w="1709928" h="1709928">
                <a:moveTo>
                  <a:pt x="822960" y="0"/>
                </a:moveTo>
                <a:cubicBezTo>
                  <a:pt x="832104" y="0"/>
                  <a:pt x="841248" y="0"/>
                  <a:pt x="859536" y="0"/>
                </a:cubicBezTo>
                <a:cubicBezTo>
                  <a:pt x="868680" y="0"/>
                  <a:pt x="877824" y="0"/>
                  <a:pt x="886968" y="0"/>
                </a:cubicBezTo>
                <a:lnTo>
                  <a:pt x="886968" y="9144"/>
                </a:lnTo>
                <a:cubicBezTo>
                  <a:pt x="877824" y="9144"/>
                  <a:pt x="868680" y="9144"/>
                  <a:pt x="859536" y="9144"/>
                </a:cubicBezTo>
                <a:cubicBezTo>
                  <a:pt x="841248" y="9144"/>
                  <a:pt x="832104" y="9144"/>
                  <a:pt x="822960" y="9144"/>
                </a:cubicBezTo>
                <a:lnTo>
                  <a:pt x="822960" y="0"/>
                </a:lnTo>
                <a:moveTo>
                  <a:pt x="685800" y="18288"/>
                </a:moveTo>
                <a:cubicBezTo>
                  <a:pt x="713232" y="9144"/>
                  <a:pt x="731520" y="9144"/>
                  <a:pt x="758952" y="9144"/>
                </a:cubicBezTo>
                <a:lnTo>
                  <a:pt x="758952" y="18288"/>
                </a:lnTo>
                <a:cubicBezTo>
                  <a:pt x="731520" y="18288"/>
                  <a:pt x="713232" y="27432"/>
                  <a:pt x="694944" y="27432"/>
                </a:cubicBezTo>
                <a:lnTo>
                  <a:pt x="685800" y="18288"/>
                </a:lnTo>
                <a:moveTo>
                  <a:pt x="960120" y="9144"/>
                </a:moveTo>
                <a:cubicBezTo>
                  <a:pt x="978408" y="9144"/>
                  <a:pt x="1005840" y="9144"/>
                  <a:pt x="1024128" y="18288"/>
                </a:cubicBezTo>
                <a:lnTo>
                  <a:pt x="1024128" y="27432"/>
                </a:lnTo>
                <a:cubicBezTo>
                  <a:pt x="996696" y="27432"/>
                  <a:pt x="978408" y="18288"/>
                  <a:pt x="960120" y="18288"/>
                </a:cubicBezTo>
                <a:lnTo>
                  <a:pt x="960120" y="9144"/>
                </a:lnTo>
                <a:moveTo>
                  <a:pt x="557784" y="54864"/>
                </a:moveTo>
                <a:cubicBezTo>
                  <a:pt x="585216" y="45720"/>
                  <a:pt x="603504" y="36576"/>
                  <a:pt x="621792" y="27432"/>
                </a:cubicBezTo>
                <a:lnTo>
                  <a:pt x="630936" y="45720"/>
                </a:lnTo>
                <a:cubicBezTo>
                  <a:pt x="603504" y="45720"/>
                  <a:pt x="585216" y="54864"/>
                  <a:pt x="566928" y="64008"/>
                </a:cubicBezTo>
                <a:lnTo>
                  <a:pt x="557784" y="54864"/>
                </a:lnTo>
                <a:moveTo>
                  <a:pt x="1088136" y="27432"/>
                </a:moveTo>
                <a:cubicBezTo>
                  <a:pt x="1106424" y="36576"/>
                  <a:pt x="1133856" y="45720"/>
                  <a:pt x="1152144" y="54864"/>
                </a:cubicBezTo>
                <a:lnTo>
                  <a:pt x="1152144" y="64008"/>
                </a:lnTo>
                <a:cubicBezTo>
                  <a:pt x="1124712" y="54864"/>
                  <a:pt x="1106424" y="45720"/>
                  <a:pt x="1088136" y="45720"/>
                </a:cubicBezTo>
                <a:lnTo>
                  <a:pt x="1088136" y="27432"/>
                </a:lnTo>
                <a:moveTo>
                  <a:pt x="1216152" y="82296"/>
                </a:moveTo>
                <a:cubicBezTo>
                  <a:pt x="1234440" y="91440"/>
                  <a:pt x="1252728" y="100584"/>
                  <a:pt x="1271016" y="109728"/>
                </a:cubicBezTo>
                <a:lnTo>
                  <a:pt x="1271016" y="118872"/>
                </a:lnTo>
                <a:cubicBezTo>
                  <a:pt x="1252728" y="109728"/>
                  <a:pt x="1234440" y="100584"/>
                  <a:pt x="1207008" y="91440"/>
                </a:cubicBezTo>
                <a:lnTo>
                  <a:pt x="1216152" y="82296"/>
                </a:lnTo>
                <a:moveTo>
                  <a:pt x="438912" y="109728"/>
                </a:moveTo>
                <a:cubicBezTo>
                  <a:pt x="457200" y="100584"/>
                  <a:pt x="475488" y="91440"/>
                  <a:pt x="493776" y="82296"/>
                </a:cubicBezTo>
                <a:lnTo>
                  <a:pt x="502920" y="91440"/>
                </a:lnTo>
                <a:cubicBezTo>
                  <a:pt x="484632" y="100584"/>
                  <a:pt x="466344" y="109728"/>
                  <a:pt x="448056" y="118872"/>
                </a:cubicBezTo>
                <a:lnTo>
                  <a:pt x="438912" y="109728"/>
                </a:lnTo>
                <a:moveTo>
                  <a:pt x="1335024" y="146304"/>
                </a:moveTo>
                <a:cubicBezTo>
                  <a:pt x="1353312" y="155448"/>
                  <a:pt x="1371600" y="173736"/>
                  <a:pt x="1389888" y="182880"/>
                </a:cubicBezTo>
                <a:lnTo>
                  <a:pt x="1380744" y="192024"/>
                </a:lnTo>
                <a:cubicBezTo>
                  <a:pt x="1362456" y="182880"/>
                  <a:pt x="1344168" y="164592"/>
                  <a:pt x="1325880" y="155448"/>
                </a:cubicBezTo>
                <a:lnTo>
                  <a:pt x="1335024" y="146304"/>
                </a:lnTo>
                <a:moveTo>
                  <a:pt x="329184" y="182880"/>
                </a:moveTo>
                <a:cubicBezTo>
                  <a:pt x="347472" y="173736"/>
                  <a:pt x="365760" y="155448"/>
                  <a:pt x="384048" y="146304"/>
                </a:cubicBezTo>
                <a:lnTo>
                  <a:pt x="384048" y="155448"/>
                </a:lnTo>
                <a:cubicBezTo>
                  <a:pt x="365760" y="164592"/>
                  <a:pt x="347472" y="182880"/>
                  <a:pt x="329184" y="192024"/>
                </a:cubicBezTo>
                <a:lnTo>
                  <a:pt x="329184" y="182880"/>
                </a:lnTo>
                <a:moveTo>
                  <a:pt x="1435608" y="228600"/>
                </a:moveTo>
                <a:cubicBezTo>
                  <a:pt x="1453896" y="246888"/>
                  <a:pt x="1472184" y="256032"/>
                  <a:pt x="1481328" y="274320"/>
                </a:cubicBezTo>
                <a:lnTo>
                  <a:pt x="1481328" y="283464"/>
                </a:lnTo>
                <a:cubicBezTo>
                  <a:pt x="1463040" y="265176"/>
                  <a:pt x="1444752" y="246888"/>
                  <a:pt x="1426464" y="237744"/>
                </a:cubicBezTo>
                <a:lnTo>
                  <a:pt x="1435608" y="228600"/>
                </a:lnTo>
                <a:moveTo>
                  <a:pt x="228600" y="274320"/>
                </a:moveTo>
                <a:cubicBezTo>
                  <a:pt x="246888" y="256032"/>
                  <a:pt x="256032" y="246888"/>
                  <a:pt x="274320" y="228600"/>
                </a:cubicBezTo>
                <a:lnTo>
                  <a:pt x="283464" y="237744"/>
                </a:lnTo>
                <a:cubicBezTo>
                  <a:pt x="265176" y="246888"/>
                  <a:pt x="246888" y="265176"/>
                  <a:pt x="237744" y="283464"/>
                </a:cubicBezTo>
                <a:lnTo>
                  <a:pt x="228600" y="274320"/>
                </a:lnTo>
                <a:moveTo>
                  <a:pt x="1527048" y="329184"/>
                </a:moveTo>
                <a:cubicBezTo>
                  <a:pt x="1545336" y="347472"/>
                  <a:pt x="1554480" y="365760"/>
                  <a:pt x="1572768" y="384048"/>
                </a:cubicBezTo>
                <a:lnTo>
                  <a:pt x="1563624" y="384048"/>
                </a:lnTo>
                <a:cubicBezTo>
                  <a:pt x="1545336" y="365760"/>
                  <a:pt x="1536192" y="347472"/>
                  <a:pt x="1517904" y="329184"/>
                </a:cubicBezTo>
                <a:lnTo>
                  <a:pt x="1527048" y="329184"/>
                </a:lnTo>
                <a:moveTo>
                  <a:pt x="146304" y="384048"/>
                </a:moveTo>
                <a:cubicBezTo>
                  <a:pt x="155448" y="365760"/>
                  <a:pt x="173736" y="347472"/>
                  <a:pt x="182880" y="329184"/>
                </a:cubicBezTo>
                <a:lnTo>
                  <a:pt x="192024" y="329184"/>
                </a:lnTo>
                <a:cubicBezTo>
                  <a:pt x="182880" y="347472"/>
                  <a:pt x="164592" y="365760"/>
                  <a:pt x="155448" y="384048"/>
                </a:cubicBezTo>
                <a:lnTo>
                  <a:pt x="146304" y="384048"/>
                </a:lnTo>
                <a:moveTo>
                  <a:pt x="1600200" y="438912"/>
                </a:moveTo>
                <a:cubicBezTo>
                  <a:pt x="1618488" y="457200"/>
                  <a:pt x="1627632" y="475488"/>
                  <a:pt x="1636776" y="493776"/>
                </a:cubicBezTo>
                <a:lnTo>
                  <a:pt x="1627632" y="502920"/>
                </a:lnTo>
                <a:cubicBezTo>
                  <a:pt x="1618488" y="484632"/>
                  <a:pt x="1609344" y="466344"/>
                  <a:pt x="1591056" y="438912"/>
                </a:cubicBezTo>
                <a:lnTo>
                  <a:pt x="1600200" y="438912"/>
                </a:lnTo>
                <a:moveTo>
                  <a:pt x="82296" y="493776"/>
                </a:moveTo>
                <a:cubicBezTo>
                  <a:pt x="91440" y="475488"/>
                  <a:pt x="100584" y="457200"/>
                  <a:pt x="109728" y="438912"/>
                </a:cubicBezTo>
                <a:lnTo>
                  <a:pt x="118872" y="438912"/>
                </a:lnTo>
                <a:cubicBezTo>
                  <a:pt x="109728" y="466344"/>
                  <a:pt x="100584" y="484632"/>
                  <a:pt x="91440" y="502920"/>
                </a:cubicBezTo>
                <a:lnTo>
                  <a:pt x="82296" y="493776"/>
                </a:lnTo>
                <a:moveTo>
                  <a:pt x="1664208" y="557784"/>
                </a:moveTo>
                <a:cubicBezTo>
                  <a:pt x="1664208" y="576072"/>
                  <a:pt x="1673352" y="603504"/>
                  <a:pt x="1682496" y="621792"/>
                </a:cubicBezTo>
                <a:lnTo>
                  <a:pt x="1673352" y="621792"/>
                </a:lnTo>
                <a:cubicBezTo>
                  <a:pt x="1664208" y="603504"/>
                  <a:pt x="1655064" y="585216"/>
                  <a:pt x="1645920" y="566928"/>
                </a:cubicBezTo>
                <a:lnTo>
                  <a:pt x="1664208" y="557784"/>
                </a:lnTo>
                <a:moveTo>
                  <a:pt x="27432" y="621792"/>
                </a:moveTo>
                <a:cubicBezTo>
                  <a:pt x="36576" y="603504"/>
                  <a:pt x="45720" y="576072"/>
                  <a:pt x="54864" y="557784"/>
                </a:cubicBezTo>
                <a:lnTo>
                  <a:pt x="64008" y="566928"/>
                </a:lnTo>
                <a:cubicBezTo>
                  <a:pt x="54864" y="585216"/>
                  <a:pt x="45720" y="603504"/>
                  <a:pt x="45720" y="621792"/>
                </a:cubicBezTo>
                <a:lnTo>
                  <a:pt x="27432" y="621792"/>
                </a:lnTo>
                <a:moveTo>
                  <a:pt x="1700784" y="685800"/>
                </a:moveTo>
                <a:cubicBezTo>
                  <a:pt x="1700784" y="713232"/>
                  <a:pt x="1700784" y="731520"/>
                  <a:pt x="1709928" y="758952"/>
                </a:cubicBezTo>
                <a:lnTo>
                  <a:pt x="1691640" y="758952"/>
                </a:lnTo>
                <a:cubicBezTo>
                  <a:pt x="1691640" y="731520"/>
                  <a:pt x="1691640" y="713232"/>
                  <a:pt x="1682496" y="694944"/>
                </a:cubicBezTo>
                <a:lnTo>
                  <a:pt x="1700784" y="685800"/>
                </a:lnTo>
                <a:moveTo>
                  <a:pt x="9144" y="758952"/>
                </a:moveTo>
                <a:cubicBezTo>
                  <a:pt x="9144" y="731520"/>
                  <a:pt x="9144" y="713232"/>
                  <a:pt x="18288" y="685800"/>
                </a:cubicBezTo>
                <a:lnTo>
                  <a:pt x="27432" y="694944"/>
                </a:lnTo>
                <a:cubicBezTo>
                  <a:pt x="27432" y="713232"/>
                  <a:pt x="18288" y="731520"/>
                  <a:pt x="18288" y="758952"/>
                </a:cubicBezTo>
                <a:lnTo>
                  <a:pt x="9144" y="758952"/>
                </a:lnTo>
                <a:moveTo>
                  <a:pt x="1709928" y="822960"/>
                </a:moveTo>
                <a:cubicBezTo>
                  <a:pt x="1709928" y="832104"/>
                  <a:pt x="1709928" y="841248"/>
                  <a:pt x="1709928" y="859536"/>
                </a:cubicBezTo>
                <a:cubicBezTo>
                  <a:pt x="1709928" y="868680"/>
                  <a:pt x="1709928" y="877824"/>
                  <a:pt x="1709928" y="886968"/>
                </a:cubicBezTo>
                <a:lnTo>
                  <a:pt x="1700784" y="886968"/>
                </a:lnTo>
                <a:cubicBezTo>
                  <a:pt x="1700784" y="877824"/>
                  <a:pt x="1700784" y="868680"/>
                  <a:pt x="1700784" y="859536"/>
                </a:cubicBezTo>
                <a:cubicBezTo>
                  <a:pt x="1700784" y="841248"/>
                  <a:pt x="1700784" y="832104"/>
                  <a:pt x="1700784" y="822960"/>
                </a:cubicBezTo>
                <a:lnTo>
                  <a:pt x="1709928" y="822960"/>
                </a:lnTo>
                <a:moveTo>
                  <a:pt x="0" y="859536"/>
                </a:moveTo>
                <a:cubicBezTo>
                  <a:pt x="0" y="841248"/>
                  <a:pt x="0" y="832104"/>
                  <a:pt x="0" y="822960"/>
                </a:cubicBezTo>
                <a:lnTo>
                  <a:pt x="9144" y="822960"/>
                </a:lnTo>
                <a:cubicBezTo>
                  <a:pt x="9144" y="832104"/>
                  <a:pt x="9144" y="841248"/>
                  <a:pt x="9144" y="859536"/>
                </a:cubicBezTo>
                <a:cubicBezTo>
                  <a:pt x="9144" y="868680"/>
                  <a:pt x="9144" y="877824"/>
                  <a:pt x="9144" y="886968"/>
                </a:cubicBezTo>
                <a:lnTo>
                  <a:pt x="0" y="886968"/>
                </a:lnTo>
                <a:cubicBezTo>
                  <a:pt x="0" y="877824"/>
                  <a:pt x="0" y="868680"/>
                  <a:pt x="0" y="859536"/>
                </a:cubicBezTo>
                <a:moveTo>
                  <a:pt x="1709928" y="960120"/>
                </a:moveTo>
                <a:cubicBezTo>
                  <a:pt x="1700784" y="978408"/>
                  <a:pt x="1700784" y="996696"/>
                  <a:pt x="1700784" y="1024128"/>
                </a:cubicBezTo>
                <a:lnTo>
                  <a:pt x="1682496" y="1024128"/>
                </a:lnTo>
                <a:cubicBezTo>
                  <a:pt x="1691640" y="996696"/>
                  <a:pt x="1691640" y="978408"/>
                  <a:pt x="1691640" y="950976"/>
                </a:cubicBezTo>
                <a:lnTo>
                  <a:pt x="1709928" y="960120"/>
                </a:lnTo>
                <a:moveTo>
                  <a:pt x="18288" y="1024128"/>
                </a:moveTo>
                <a:cubicBezTo>
                  <a:pt x="9144" y="996696"/>
                  <a:pt x="9144" y="978408"/>
                  <a:pt x="9144" y="960120"/>
                </a:cubicBezTo>
                <a:lnTo>
                  <a:pt x="18288" y="950976"/>
                </a:lnTo>
                <a:cubicBezTo>
                  <a:pt x="18288" y="978408"/>
                  <a:pt x="27432" y="996696"/>
                  <a:pt x="27432" y="1024128"/>
                </a:cubicBezTo>
                <a:lnTo>
                  <a:pt x="18288" y="1024128"/>
                </a:lnTo>
                <a:moveTo>
                  <a:pt x="1682496" y="1088136"/>
                </a:moveTo>
                <a:cubicBezTo>
                  <a:pt x="1673352" y="1106424"/>
                  <a:pt x="1664208" y="1133856"/>
                  <a:pt x="1664208" y="1152144"/>
                </a:cubicBezTo>
                <a:lnTo>
                  <a:pt x="1645920" y="1152144"/>
                </a:lnTo>
                <a:cubicBezTo>
                  <a:pt x="1655064" y="1124712"/>
                  <a:pt x="1664208" y="1106424"/>
                  <a:pt x="1673352" y="1088136"/>
                </a:cubicBezTo>
                <a:lnTo>
                  <a:pt x="1682496" y="1088136"/>
                </a:lnTo>
                <a:moveTo>
                  <a:pt x="54864" y="1152144"/>
                </a:moveTo>
                <a:cubicBezTo>
                  <a:pt x="45720" y="1133856"/>
                  <a:pt x="36576" y="1106424"/>
                  <a:pt x="27432" y="1088136"/>
                </a:cubicBezTo>
                <a:lnTo>
                  <a:pt x="45720" y="1088136"/>
                </a:lnTo>
                <a:cubicBezTo>
                  <a:pt x="45720" y="1106424"/>
                  <a:pt x="54864" y="1124712"/>
                  <a:pt x="64008" y="1152144"/>
                </a:cubicBezTo>
                <a:lnTo>
                  <a:pt x="54864" y="1152144"/>
                </a:lnTo>
                <a:moveTo>
                  <a:pt x="1636776" y="1216152"/>
                </a:moveTo>
                <a:cubicBezTo>
                  <a:pt x="1627632" y="1234440"/>
                  <a:pt x="1618488" y="1252728"/>
                  <a:pt x="1600200" y="1271016"/>
                </a:cubicBezTo>
                <a:lnTo>
                  <a:pt x="1591056" y="1271016"/>
                </a:lnTo>
                <a:cubicBezTo>
                  <a:pt x="1609344" y="1252728"/>
                  <a:pt x="1618488" y="1225296"/>
                  <a:pt x="1627632" y="1207008"/>
                </a:cubicBezTo>
                <a:lnTo>
                  <a:pt x="1636776" y="1216152"/>
                </a:lnTo>
                <a:moveTo>
                  <a:pt x="109728" y="1271016"/>
                </a:moveTo>
                <a:cubicBezTo>
                  <a:pt x="100584" y="1252728"/>
                  <a:pt x="91440" y="1234440"/>
                  <a:pt x="82296" y="1216152"/>
                </a:cubicBezTo>
                <a:lnTo>
                  <a:pt x="91440" y="1207008"/>
                </a:lnTo>
                <a:cubicBezTo>
                  <a:pt x="100584" y="1225296"/>
                  <a:pt x="109728" y="1252728"/>
                  <a:pt x="118872" y="1271016"/>
                </a:cubicBezTo>
                <a:lnTo>
                  <a:pt x="109728" y="1271016"/>
                </a:lnTo>
                <a:moveTo>
                  <a:pt x="1572768" y="1335024"/>
                </a:moveTo>
                <a:cubicBezTo>
                  <a:pt x="1554480" y="1353312"/>
                  <a:pt x="1545336" y="1371600"/>
                  <a:pt x="1527048" y="1389888"/>
                </a:cubicBezTo>
                <a:lnTo>
                  <a:pt x="1517904" y="1380744"/>
                </a:lnTo>
                <a:cubicBezTo>
                  <a:pt x="1536192" y="1362456"/>
                  <a:pt x="1545336" y="1344168"/>
                  <a:pt x="1563624" y="1325880"/>
                </a:cubicBezTo>
                <a:lnTo>
                  <a:pt x="1572768" y="1335024"/>
                </a:lnTo>
                <a:moveTo>
                  <a:pt x="182880" y="1389888"/>
                </a:moveTo>
                <a:cubicBezTo>
                  <a:pt x="173736" y="1371600"/>
                  <a:pt x="155448" y="1353312"/>
                  <a:pt x="146304" y="1335024"/>
                </a:cubicBezTo>
                <a:lnTo>
                  <a:pt x="155448" y="1325880"/>
                </a:lnTo>
                <a:cubicBezTo>
                  <a:pt x="164592" y="1344168"/>
                  <a:pt x="182880" y="1362456"/>
                  <a:pt x="192024" y="1380744"/>
                </a:cubicBezTo>
                <a:lnTo>
                  <a:pt x="182880" y="1389888"/>
                </a:lnTo>
                <a:moveTo>
                  <a:pt x="1481328" y="1435608"/>
                </a:moveTo>
                <a:cubicBezTo>
                  <a:pt x="1472184" y="1453896"/>
                  <a:pt x="1453896" y="1472184"/>
                  <a:pt x="1435608" y="1481328"/>
                </a:cubicBezTo>
                <a:lnTo>
                  <a:pt x="1426464" y="1472184"/>
                </a:lnTo>
                <a:cubicBezTo>
                  <a:pt x="1444752" y="1463040"/>
                  <a:pt x="1463040" y="1444752"/>
                  <a:pt x="1481328" y="1426464"/>
                </a:cubicBezTo>
                <a:lnTo>
                  <a:pt x="1481328" y="1435608"/>
                </a:lnTo>
                <a:moveTo>
                  <a:pt x="274320" y="1481328"/>
                </a:moveTo>
                <a:cubicBezTo>
                  <a:pt x="256032" y="1472184"/>
                  <a:pt x="246888" y="1453896"/>
                  <a:pt x="228600" y="1435608"/>
                </a:cubicBezTo>
                <a:lnTo>
                  <a:pt x="237744" y="1426464"/>
                </a:lnTo>
                <a:cubicBezTo>
                  <a:pt x="246888" y="1444752"/>
                  <a:pt x="265176" y="1463040"/>
                  <a:pt x="283464" y="1472184"/>
                </a:cubicBezTo>
                <a:lnTo>
                  <a:pt x="274320" y="1481328"/>
                </a:lnTo>
                <a:moveTo>
                  <a:pt x="1389888" y="1527048"/>
                </a:moveTo>
                <a:cubicBezTo>
                  <a:pt x="1371600" y="1545336"/>
                  <a:pt x="1353312" y="1554480"/>
                  <a:pt x="1335024" y="1563624"/>
                </a:cubicBezTo>
                <a:lnTo>
                  <a:pt x="1325880" y="1554480"/>
                </a:lnTo>
                <a:cubicBezTo>
                  <a:pt x="1344168" y="1545336"/>
                  <a:pt x="1362456" y="1536192"/>
                  <a:pt x="1380744" y="1517904"/>
                </a:cubicBezTo>
                <a:lnTo>
                  <a:pt x="1389888" y="1527048"/>
                </a:lnTo>
                <a:moveTo>
                  <a:pt x="384048" y="1563624"/>
                </a:moveTo>
                <a:cubicBezTo>
                  <a:pt x="365760" y="1554480"/>
                  <a:pt x="347472" y="1545336"/>
                  <a:pt x="329184" y="1527048"/>
                </a:cubicBezTo>
                <a:lnTo>
                  <a:pt x="329184" y="1517904"/>
                </a:lnTo>
                <a:cubicBezTo>
                  <a:pt x="347472" y="1536192"/>
                  <a:pt x="365760" y="1545336"/>
                  <a:pt x="384048" y="1554480"/>
                </a:cubicBezTo>
                <a:lnTo>
                  <a:pt x="384048" y="1563624"/>
                </a:lnTo>
                <a:moveTo>
                  <a:pt x="493776" y="1636776"/>
                </a:moveTo>
                <a:cubicBezTo>
                  <a:pt x="475488" y="1627632"/>
                  <a:pt x="457200" y="1609344"/>
                  <a:pt x="438912" y="1600200"/>
                </a:cubicBezTo>
                <a:lnTo>
                  <a:pt x="448056" y="1591056"/>
                </a:lnTo>
                <a:cubicBezTo>
                  <a:pt x="466344" y="1600200"/>
                  <a:pt x="484632" y="1609344"/>
                  <a:pt x="502920" y="1618488"/>
                </a:cubicBezTo>
                <a:lnTo>
                  <a:pt x="493776" y="1636776"/>
                </a:lnTo>
                <a:moveTo>
                  <a:pt x="1271016" y="1600200"/>
                </a:moveTo>
                <a:cubicBezTo>
                  <a:pt x="1252728" y="1609344"/>
                  <a:pt x="1234440" y="1627632"/>
                  <a:pt x="1216152" y="1636776"/>
                </a:cubicBezTo>
                <a:lnTo>
                  <a:pt x="1207008" y="1618488"/>
                </a:lnTo>
                <a:cubicBezTo>
                  <a:pt x="1234440" y="1609344"/>
                  <a:pt x="1252728" y="1600200"/>
                  <a:pt x="1271016" y="1591056"/>
                </a:cubicBezTo>
                <a:lnTo>
                  <a:pt x="1271016" y="1600200"/>
                </a:lnTo>
                <a:moveTo>
                  <a:pt x="621792" y="1682496"/>
                </a:moveTo>
                <a:cubicBezTo>
                  <a:pt x="603504" y="1673352"/>
                  <a:pt x="585216" y="1664208"/>
                  <a:pt x="557784" y="1655064"/>
                </a:cubicBezTo>
                <a:lnTo>
                  <a:pt x="566928" y="1645920"/>
                </a:lnTo>
                <a:cubicBezTo>
                  <a:pt x="585216" y="1655064"/>
                  <a:pt x="603504" y="1664208"/>
                  <a:pt x="630936" y="1664208"/>
                </a:cubicBezTo>
                <a:lnTo>
                  <a:pt x="621792" y="1682496"/>
                </a:lnTo>
                <a:moveTo>
                  <a:pt x="1152144" y="1655064"/>
                </a:moveTo>
                <a:cubicBezTo>
                  <a:pt x="1133856" y="1664208"/>
                  <a:pt x="1106424" y="1673352"/>
                  <a:pt x="1088136" y="1682496"/>
                </a:cubicBezTo>
                <a:lnTo>
                  <a:pt x="1088136" y="1664208"/>
                </a:lnTo>
                <a:cubicBezTo>
                  <a:pt x="1106424" y="1664208"/>
                  <a:pt x="1124712" y="1655064"/>
                  <a:pt x="1152144" y="1645920"/>
                </a:cubicBezTo>
                <a:lnTo>
                  <a:pt x="1152144" y="1655064"/>
                </a:lnTo>
                <a:moveTo>
                  <a:pt x="758952" y="1709928"/>
                </a:moveTo>
                <a:cubicBezTo>
                  <a:pt x="731520" y="1700784"/>
                  <a:pt x="713232" y="1700784"/>
                  <a:pt x="685800" y="1691640"/>
                </a:cubicBezTo>
                <a:lnTo>
                  <a:pt x="694944" y="1682496"/>
                </a:lnTo>
                <a:cubicBezTo>
                  <a:pt x="713232" y="1691640"/>
                  <a:pt x="731520" y="1691640"/>
                  <a:pt x="758952" y="1691640"/>
                </a:cubicBezTo>
                <a:lnTo>
                  <a:pt x="758952" y="1709928"/>
                </a:lnTo>
                <a:moveTo>
                  <a:pt x="1024128" y="1691640"/>
                </a:moveTo>
                <a:cubicBezTo>
                  <a:pt x="1005840" y="1700784"/>
                  <a:pt x="978408" y="1700784"/>
                  <a:pt x="960120" y="1709928"/>
                </a:cubicBezTo>
                <a:lnTo>
                  <a:pt x="960120" y="1691640"/>
                </a:lnTo>
                <a:cubicBezTo>
                  <a:pt x="978408" y="1691640"/>
                  <a:pt x="996696" y="1691640"/>
                  <a:pt x="1024128" y="1682496"/>
                </a:cubicBezTo>
                <a:lnTo>
                  <a:pt x="1024128" y="1691640"/>
                </a:lnTo>
                <a:moveTo>
                  <a:pt x="859536" y="1709928"/>
                </a:moveTo>
                <a:cubicBezTo>
                  <a:pt x="841248" y="1709928"/>
                  <a:pt x="832104" y="1709928"/>
                  <a:pt x="822960" y="1709928"/>
                </a:cubicBezTo>
                <a:lnTo>
                  <a:pt x="822960" y="1700784"/>
                </a:lnTo>
                <a:cubicBezTo>
                  <a:pt x="832104" y="1700784"/>
                  <a:pt x="841248" y="1700784"/>
                  <a:pt x="859536" y="1700784"/>
                </a:cubicBezTo>
                <a:cubicBezTo>
                  <a:pt x="868680" y="1700784"/>
                  <a:pt x="877824" y="1700784"/>
                  <a:pt x="886968" y="1700784"/>
                </a:cubicBezTo>
                <a:lnTo>
                  <a:pt x="886968" y="1709928"/>
                </a:lnTo>
                <a:cubicBezTo>
                  <a:pt x="877824" y="1709928"/>
                  <a:pt x="868680" y="1709928"/>
                  <a:pt x="859536" y="1709928"/>
                </a:cubicBezTo>
              </a:path>
            </a:pathLst>
          </a:custGeom>
          <a:gradFill>
            <a:gsLst>
              <a:gs pos="0">
                <a:schemeClr val="accent2">
                  <a:alpha val="100000"/>
                </a:schemeClr>
              </a:gs>
              <a:gs pos="100000">
                <a:schemeClr val="accent1">
                  <a:alpha val="100000"/>
                </a:schemeClr>
              </a:gs>
            </a:gsLst>
            <a:lin ang="359368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wrap="square" lIns="0" tIns="0" rIns="0" bIns="0" anchor="ctr" anchorCtr="0">
            <a:noAutofit/>
          </a:bodyPr>
          <a:lstStyle/>
          <a:p>
            <a:pPr algn="ctr"/>
            <a:r>
              <a:rPr lang="zh-CN" altLang="en-US" b="1" dirty="0">
                <a:solidFill>
                  <a:schemeClr val="tx1">
                    <a:lumMod val="100000"/>
                  </a:schemeClr>
                </a:solidFill>
                <a:latin typeface="+mn-ea"/>
                <a:cs typeface="+mn-ea"/>
                <a:sym typeface="+mn-ea"/>
              </a:rPr>
              <a:t>关系</a:t>
            </a:r>
            <a:endParaRPr lang="zh-CN" altLang="en-US" b="1" dirty="0">
              <a:solidFill>
                <a:schemeClr val="tx1">
                  <a:lumMod val="100000"/>
                </a:schemeClr>
              </a:solidFill>
              <a:latin typeface="+mn-ea"/>
              <a:cs typeface="+mn-ea"/>
              <a:sym typeface="+mn-ea"/>
            </a:endParaRPr>
          </a:p>
        </p:txBody>
      </p:sp>
      <p:sp>
        <p:nvSpPr>
          <p:cNvPr id="61" name="对象2"/>
          <p:cNvSpPr/>
          <p:nvPr>
            <p:custDataLst>
              <p:tags r:id="rId2"/>
            </p:custDataLst>
          </p:nvPr>
        </p:nvSpPr>
        <p:spPr>
          <a:xfrm>
            <a:off x="632460" y="4838700"/>
            <a:ext cx="5027930" cy="1508760"/>
          </a:xfrm>
          <a:custGeom>
            <a:avLst/>
            <a:gdLst/>
            <a:ahLst/>
            <a:cxnLst/>
            <a:rect l="l" t="t" r="r" b="b"/>
            <a:pathLst>
              <a:path w="4956048" h="1508760">
                <a:moveTo>
                  <a:pt x="4005072" y="0"/>
                </a:moveTo>
                <a:lnTo>
                  <a:pt x="0" y="0"/>
                </a:lnTo>
                <a:lnTo>
                  <a:pt x="0" y="1508760"/>
                </a:lnTo>
                <a:lnTo>
                  <a:pt x="4224528" y="1508760"/>
                </a:lnTo>
                <a:cubicBezTo>
                  <a:pt x="4626864" y="1508760"/>
                  <a:pt x="4956048" y="1179576"/>
                  <a:pt x="4956048" y="768096"/>
                </a:cubicBezTo>
                <a:lnTo>
                  <a:pt x="4956048" y="630936"/>
                </a:lnTo>
                <a:cubicBezTo>
                  <a:pt x="4562856" y="548640"/>
                  <a:pt x="4224528" y="320040"/>
                  <a:pt x="4005072" y="0"/>
                </a:cubicBezTo>
              </a:path>
            </a:pathLst>
          </a:custGeom>
          <a:gradFill>
            <a:gsLst>
              <a:gs pos="0">
                <a:schemeClr val="accent2">
                  <a:alpha val="10000"/>
                </a:schemeClr>
              </a:gs>
              <a:gs pos="100000">
                <a:schemeClr val="lt1">
                  <a:alpha val="0"/>
                </a:schemeClr>
              </a:gs>
            </a:gsLst>
            <a:lin ang="10800000" scaled="0"/>
          </a:gradFill>
          <a:ln w="12700">
            <a:gradFill>
              <a:gsLst>
                <a:gs pos="0">
                  <a:schemeClr val="bg1">
                    <a:alpha val="0"/>
                  </a:schemeClr>
                </a:gs>
                <a:gs pos="100000">
                  <a:schemeClr val="accent2">
                    <a:alpha val="50000"/>
                  </a:schemeClr>
                </a:gs>
              </a:gsLst>
              <a:lin ang="0" scaled="1"/>
            </a:grad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wrap="square" lIns="90170" rIns="1548130" anchor="ctr" anchorCtr="1">
            <a:noAutofit/>
          </a:bodyPr>
          <a:lstStyle/>
          <a:p>
            <a:pPr algn="r">
              <a:lnSpc>
                <a:spcPct val="150000"/>
              </a:lnSpc>
              <a:spcBef>
                <a:spcPct val="0"/>
              </a:spcBef>
              <a:spcAft>
                <a:spcPct val="0"/>
              </a:spcAft>
            </a:pPr>
            <a:r>
              <a:rPr lang="zh-CN" altLang="en-US" sz="1400">
                <a:solidFill>
                  <a:schemeClr val="tx1">
                    <a:lumMod val="85000"/>
                    <a:lumOff val="15000"/>
                  </a:schemeClr>
                </a:solidFill>
                <a:latin typeface="+mn-ea"/>
                <a:cs typeface="+mn-ea"/>
                <a:sym typeface="+mn-ea"/>
              </a:rPr>
              <a:t>【聚合关系】：是整体与部分的关系，且部分可以离开整体而单独存在。如车和轮胎是整体和部分的关系，轮胎离开车仍然可以存在。聚合关系是关联关系的一种。</a:t>
            </a:r>
            <a:endParaRPr lang="en-US" altLang="zh-CN" sz="1400">
              <a:solidFill>
                <a:schemeClr val="tx1">
                  <a:lumMod val="85000"/>
                  <a:lumOff val="15000"/>
                </a:schemeClr>
              </a:solidFill>
              <a:latin typeface="+mn-ea"/>
              <a:cs typeface="+mn-ea"/>
              <a:sym typeface="+mn-ea"/>
            </a:endParaRPr>
          </a:p>
        </p:txBody>
      </p:sp>
      <p:sp>
        <p:nvSpPr>
          <p:cNvPr id="63" name="对象3"/>
          <p:cNvSpPr/>
          <p:nvPr>
            <p:custDataLst>
              <p:tags r:id="rId3"/>
            </p:custDataLst>
          </p:nvPr>
        </p:nvSpPr>
        <p:spPr>
          <a:xfrm>
            <a:off x="631825" y="3211195"/>
            <a:ext cx="4004310" cy="1508760"/>
          </a:xfrm>
          <a:custGeom>
            <a:avLst/>
            <a:gdLst/>
            <a:ahLst/>
            <a:cxnLst/>
            <a:rect l="l" t="t" r="r" b="b"/>
            <a:pathLst>
              <a:path w="3931920" h="1508760">
                <a:moveTo>
                  <a:pt x="3931920" y="0"/>
                </a:moveTo>
                <a:lnTo>
                  <a:pt x="0" y="0"/>
                </a:lnTo>
                <a:lnTo>
                  <a:pt x="0" y="1508760"/>
                </a:lnTo>
                <a:lnTo>
                  <a:pt x="3931920" y="1508760"/>
                </a:lnTo>
                <a:cubicBezTo>
                  <a:pt x="3803904" y="1280160"/>
                  <a:pt x="3730752" y="1024128"/>
                  <a:pt x="3730752" y="749808"/>
                </a:cubicBezTo>
                <a:cubicBezTo>
                  <a:pt x="3730752" y="475488"/>
                  <a:pt x="3803904" y="219456"/>
                  <a:pt x="3931920" y="0"/>
                </a:cubicBezTo>
              </a:path>
            </a:pathLst>
          </a:custGeom>
          <a:gradFill>
            <a:gsLst>
              <a:gs pos="0">
                <a:schemeClr val="accent2">
                  <a:alpha val="10000"/>
                </a:schemeClr>
              </a:gs>
              <a:gs pos="100000">
                <a:schemeClr val="lt1">
                  <a:alpha val="0"/>
                </a:schemeClr>
              </a:gs>
            </a:gsLst>
            <a:lin ang="10800000" scaled="0"/>
          </a:gradFill>
          <a:ln w="12700">
            <a:gradFill>
              <a:gsLst>
                <a:gs pos="0">
                  <a:schemeClr val="bg1">
                    <a:alpha val="0"/>
                  </a:schemeClr>
                </a:gs>
                <a:gs pos="100000">
                  <a:schemeClr val="accent2">
                    <a:alpha val="50000"/>
                  </a:schemeClr>
                </a:gs>
              </a:gsLst>
              <a:lin ang="0" scaled="1"/>
            </a:grad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wrap="square" rIns="935990" anchor="ctr" anchorCtr="1">
            <a:noAutofit/>
          </a:bodyPr>
          <a:lstStyle/>
          <a:p>
            <a:pPr algn="r">
              <a:lnSpc>
                <a:spcPct val="150000"/>
              </a:lnSpc>
              <a:spcBef>
                <a:spcPct val="0"/>
              </a:spcBef>
              <a:spcAft>
                <a:spcPct val="0"/>
              </a:spcAft>
            </a:pPr>
            <a:r>
              <a:rPr lang="zh-CN" altLang="en-US" sz="1200">
                <a:solidFill>
                  <a:schemeClr val="tx1">
                    <a:lumMod val="85000"/>
                    <a:lumOff val="15000"/>
                  </a:schemeClr>
                </a:solidFill>
                <a:latin typeface="+mn-ea"/>
                <a:cs typeface="+mn-ea"/>
                <a:sym typeface="+mn-ea"/>
              </a:rPr>
              <a:t>【关联关系】：是一种拥有的关系，它使一个类知道另一个类的属性和方法；如：老师与学生，丈夫与妻子关联可以是双向的，也可以是单向的。双向的关联可以有两个箭头或者没有箭头，单向的关联有一个箭头。</a:t>
            </a:r>
            <a:endParaRPr lang="zh-CN" altLang="en-US" sz="1200">
              <a:solidFill>
                <a:schemeClr val="tx1">
                  <a:lumMod val="85000"/>
                  <a:lumOff val="15000"/>
                </a:schemeClr>
              </a:solidFill>
              <a:latin typeface="+mn-ea"/>
              <a:cs typeface="+mn-ea"/>
              <a:sym typeface="+mn-ea"/>
            </a:endParaRPr>
          </a:p>
        </p:txBody>
      </p:sp>
      <p:sp>
        <p:nvSpPr>
          <p:cNvPr id="65" name="对象4"/>
          <p:cNvSpPr/>
          <p:nvPr>
            <p:custDataLst>
              <p:tags r:id="rId4"/>
            </p:custDataLst>
          </p:nvPr>
        </p:nvSpPr>
        <p:spPr>
          <a:xfrm>
            <a:off x="631825" y="1602105"/>
            <a:ext cx="5028565" cy="1508760"/>
          </a:xfrm>
          <a:custGeom>
            <a:avLst/>
            <a:gdLst/>
            <a:ahLst/>
            <a:cxnLst/>
            <a:rect l="l" t="t" r="r" b="b"/>
            <a:pathLst>
              <a:path w="4956048" h="1508760">
                <a:moveTo>
                  <a:pt x="4224528" y="0"/>
                </a:moveTo>
                <a:cubicBezTo>
                  <a:pt x="4626864" y="0"/>
                  <a:pt x="4956048" y="329184"/>
                  <a:pt x="4956048" y="731520"/>
                </a:cubicBezTo>
                <a:lnTo>
                  <a:pt x="4956048" y="859536"/>
                </a:lnTo>
                <a:cubicBezTo>
                  <a:pt x="4553712" y="941832"/>
                  <a:pt x="4215384" y="1179576"/>
                  <a:pt x="3995928" y="1508760"/>
                </a:cubicBezTo>
                <a:lnTo>
                  <a:pt x="0" y="1508760"/>
                </a:lnTo>
                <a:lnTo>
                  <a:pt x="0" y="0"/>
                </a:lnTo>
                <a:lnTo>
                  <a:pt x="4224528" y="0"/>
                </a:lnTo>
              </a:path>
            </a:pathLst>
          </a:custGeom>
          <a:gradFill>
            <a:gsLst>
              <a:gs pos="0">
                <a:schemeClr val="accent2">
                  <a:alpha val="10000"/>
                </a:schemeClr>
              </a:gs>
              <a:gs pos="100000">
                <a:schemeClr val="lt1">
                  <a:alpha val="0"/>
                </a:schemeClr>
              </a:gs>
            </a:gsLst>
            <a:lin ang="10800000" scaled="0"/>
          </a:gradFill>
          <a:ln w="12700">
            <a:gradFill>
              <a:gsLst>
                <a:gs pos="0">
                  <a:schemeClr val="bg1">
                    <a:alpha val="0"/>
                  </a:schemeClr>
                </a:gs>
                <a:gs pos="100000">
                  <a:schemeClr val="accent2">
                    <a:alpha val="50000"/>
                  </a:schemeClr>
                </a:gs>
              </a:gsLst>
              <a:lin ang="0" scaled="1"/>
            </a:grad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wrap="square" lIns="90170" rIns="1548130" anchor="ctr" anchorCtr="1">
            <a:noAutofit/>
          </a:bodyPr>
          <a:lstStyle/>
          <a:p>
            <a:pPr algn="r">
              <a:lnSpc>
                <a:spcPct val="150000"/>
              </a:lnSpc>
              <a:spcBef>
                <a:spcPct val="0"/>
              </a:spcBef>
              <a:spcAft>
                <a:spcPct val="0"/>
              </a:spcAft>
            </a:pPr>
            <a:r>
              <a:rPr lang="zh-CN" altLang="en-US" sz="1400" dirty="0">
                <a:solidFill>
                  <a:schemeClr val="tx1">
                    <a:lumMod val="85000"/>
                    <a:lumOff val="15000"/>
                  </a:schemeClr>
                </a:solidFill>
                <a:latin typeface="+mn-ea"/>
                <a:cs typeface="+mn-ea"/>
                <a:sym typeface="+mn-ea"/>
              </a:rPr>
              <a:t>【泛化关系】：是一种继承关系，表示一般与特殊的关系，它指定了子类如何继承父类的所有特征和行为。例如：老虎是动物的一种，即有老虎的特性也有动物的共性。</a:t>
            </a:r>
            <a:endParaRPr lang="zh-CN" altLang="en-US" sz="1400" dirty="0">
              <a:solidFill>
                <a:schemeClr val="tx1">
                  <a:lumMod val="85000"/>
                  <a:lumOff val="15000"/>
                </a:schemeClr>
              </a:solidFill>
              <a:latin typeface="+mn-ea"/>
              <a:cs typeface="+mn-ea"/>
              <a:sym typeface="+mn-ea"/>
            </a:endParaRPr>
          </a:p>
        </p:txBody>
      </p:sp>
      <p:sp>
        <p:nvSpPr>
          <p:cNvPr id="67" name="对象5"/>
          <p:cNvSpPr/>
          <p:nvPr>
            <p:custDataLst>
              <p:tags r:id="rId5"/>
            </p:custDataLst>
          </p:nvPr>
        </p:nvSpPr>
        <p:spPr>
          <a:xfrm>
            <a:off x="6300470" y="4838700"/>
            <a:ext cx="5276850" cy="1508760"/>
          </a:xfrm>
          <a:custGeom>
            <a:avLst/>
            <a:gdLst/>
            <a:ahLst/>
            <a:cxnLst/>
            <a:rect l="l" t="t" r="r" b="b"/>
            <a:pathLst>
              <a:path w="4956048" h="1508760">
                <a:moveTo>
                  <a:pt x="0" y="612648"/>
                </a:moveTo>
                <a:lnTo>
                  <a:pt x="0" y="768096"/>
                </a:lnTo>
                <a:cubicBezTo>
                  <a:pt x="0" y="1179576"/>
                  <a:pt x="329184" y="1508760"/>
                  <a:pt x="731520" y="1508760"/>
                </a:cubicBezTo>
                <a:lnTo>
                  <a:pt x="4956048" y="1508760"/>
                </a:lnTo>
                <a:lnTo>
                  <a:pt x="4956048" y="0"/>
                </a:lnTo>
                <a:lnTo>
                  <a:pt x="914400" y="0"/>
                </a:lnTo>
                <a:cubicBezTo>
                  <a:pt x="694944" y="301752"/>
                  <a:pt x="374904" y="530352"/>
                  <a:pt x="0" y="612648"/>
                </a:cubicBezTo>
              </a:path>
            </a:pathLst>
          </a:custGeom>
          <a:gradFill>
            <a:gsLst>
              <a:gs pos="0">
                <a:schemeClr val="lt1">
                  <a:alpha val="0"/>
                </a:schemeClr>
              </a:gs>
              <a:gs pos="100000">
                <a:schemeClr val="accent2">
                  <a:alpha val="10000"/>
                </a:schemeClr>
              </a:gs>
            </a:gsLst>
            <a:lin ang="10800000" scaled="0"/>
          </a:gradFill>
          <a:ln w="12700">
            <a:gradFill>
              <a:gsLst>
                <a:gs pos="0">
                  <a:schemeClr val="bg1">
                    <a:alpha val="0"/>
                  </a:schemeClr>
                </a:gs>
                <a:gs pos="100000">
                  <a:schemeClr val="accent2">
                    <a:alpha val="50000"/>
                  </a:schemeClr>
                </a:gs>
              </a:gsLst>
              <a:lin ang="10800000" scaled="0"/>
            </a:grad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727835" numCol="1" spcCol="0" rtlCol="0" fromWordArt="0" anchor="ctr" anchorCtr="1" forceAA="0" compatLnSpc="1">
            <a:noAutofit/>
          </a:bodyPr>
          <a:lstStyle/>
          <a:p>
            <a:pPr lvl="0" algn="l">
              <a:lnSpc>
                <a:spcPct val="150000"/>
              </a:lnSpc>
              <a:spcBef>
                <a:spcPct val="0"/>
              </a:spcBef>
              <a:spcAft>
                <a:spcPct val="0"/>
              </a:spcAft>
              <a:buClrTx/>
              <a:buSzTx/>
              <a:buFontTx/>
            </a:pPr>
            <a:r>
              <a:rPr lang="zh-CN" altLang="en-US" sz="1400">
                <a:solidFill>
                  <a:schemeClr val="tx1">
                    <a:lumMod val="85000"/>
                    <a:lumOff val="15000"/>
                  </a:schemeClr>
                </a:solidFill>
                <a:latin typeface="+mn-ea"/>
                <a:cs typeface="+mn-ea"/>
                <a:sym typeface="+mn-ea"/>
              </a:rPr>
              <a:t>【依赖关系】：是一种使用的关系，即一个类的实现需要另一个类的协助，所以要尽量不使用双向的互相依赖。</a:t>
            </a:r>
            <a:endParaRPr lang="zh-CN" altLang="en-US" sz="1400">
              <a:solidFill>
                <a:schemeClr val="tx1">
                  <a:lumMod val="85000"/>
                  <a:lumOff val="15000"/>
                </a:schemeClr>
              </a:solidFill>
              <a:latin typeface="+mn-ea"/>
              <a:cs typeface="+mn-ea"/>
              <a:sym typeface="+mn-ea"/>
            </a:endParaRPr>
          </a:p>
        </p:txBody>
      </p:sp>
      <p:sp>
        <p:nvSpPr>
          <p:cNvPr id="69" name="对象6"/>
          <p:cNvSpPr/>
          <p:nvPr>
            <p:custDataLst>
              <p:tags r:id="rId6"/>
            </p:custDataLst>
          </p:nvPr>
        </p:nvSpPr>
        <p:spPr>
          <a:xfrm>
            <a:off x="7287895" y="3211195"/>
            <a:ext cx="4285615" cy="1508760"/>
          </a:xfrm>
          <a:custGeom>
            <a:avLst/>
            <a:gdLst/>
            <a:ahLst/>
            <a:cxnLst/>
            <a:rect l="l" t="t" r="r" b="b"/>
            <a:pathLst>
              <a:path w="3941064" h="1508760">
                <a:moveTo>
                  <a:pt x="0" y="1508760"/>
                </a:moveTo>
                <a:cubicBezTo>
                  <a:pt x="128016" y="1280160"/>
                  <a:pt x="201168" y="1024128"/>
                  <a:pt x="201168" y="749808"/>
                </a:cubicBezTo>
                <a:cubicBezTo>
                  <a:pt x="201168" y="475488"/>
                  <a:pt x="128016" y="219456"/>
                  <a:pt x="18288" y="0"/>
                </a:cubicBezTo>
                <a:lnTo>
                  <a:pt x="3941064" y="0"/>
                </a:lnTo>
                <a:lnTo>
                  <a:pt x="3941064" y="1508760"/>
                </a:lnTo>
                <a:lnTo>
                  <a:pt x="0" y="1508760"/>
                </a:lnTo>
              </a:path>
            </a:pathLst>
          </a:custGeom>
          <a:gradFill>
            <a:gsLst>
              <a:gs pos="0">
                <a:schemeClr val="lt1">
                  <a:alpha val="0"/>
                </a:schemeClr>
              </a:gs>
              <a:gs pos="100000">
                <a:schemeClr val="accent2">
                  <a:alpha val="10000"/>
                </a:schemeClr>
              </a:gs>
            </a:gsLst>
            <a:lin ang="10800000" scaled="0"/>
          </a:gradFill>
          <a:ln w="12700">
            <a:gradFill>
              <a:gsLst>
                <a:gs pos="0">
                  <a:schemeClr val="bg1">
                    <a:alpha val="0"/>
                  </a:schemeClr>
                </a:gs>
                <a:gs pos="100000">
                  <a:schemeClr val="accent2">
                    <a:alpha val="50000"/>
                  </a:schemeClr>
                </a:gs>
              </a:gsLst>
              <a:lin ang="10800000" scaled="0"/>
            </a:grad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899795" numCol="1" spcCol="0" rtlCol="0" fromWordArt="0" anchor="ctr" anchorCtr="1" forceAA="0" compatLnSpc="1">
            <a:noAutofit/>
          </a:bodyPr>
          <a:lstStyle/>
          <a:p>
            <a:pPr lvl="0" algn="l">
              <a:lnSpc>
                <a:spcPct val="150000"/>
              </a:lnSpc>
              <a:spcBef>
                <a:spcPct val="0"/>
              </a:spcBef>
              <a:spcAft>
                <a:spcPct val="0"/>
              </a:spcAft>
              <a:buClrTx/>
              <a:buSzTx/>
              <a:buFontTx/>
            </a:pPr>
            <a:r>
              <a:rPr lang="zh-CN" altLang="en-US" sz="1400">
                <a:solidFill>
                  <a:schemeClr val="tx1">
                    <a:lumMod val="85000"/>
                    <a:lumOff val="15000"/>
                  </a:schemeClr>
                </a:solidFill>
                <a:latin typeface="+mn-ea"/>
                <a:cs typeface="+mn-ea"/>
                <a:sym typeface="+mn-ea"/>
              </a:rPr>
              <a:t>【组合关系】：是整体与部分的关系，但部分不能离开整体而单独存在。如公司和部门是整体和部分的关系，没有公司就不存在部门。组合关系是关联关系的一种。</a:t>
            </a:r>
            <a:endParaRPr lang="en-US" altLang="zh-CN" sz="1400">
              <a:solidFill>
                <a:schemeClr val="tx1">
                  <a:lumMod val="85000"/>
                  <a:lumOff val="15000"/>
                </a:schemeClr>
              </a:solidFill>
              <a:latin typeface="+mn-ea"/>
              <a:cs typeface="+mn-ea"/>
              <a:sym typeface="+mn-ea"/>
            </a:endParaRPr>
          </a:p>
        </p:txBody>
      </p:sp>
      <p:sp>
        <p:nvSpPr>
          <p:cNvPr id="71" name="对象7"/>
          <p:cNvSpPr/>
          <p:nvPr>
            <p:custDataLst>
              <p:tags r:id="rId7"/>
            </p:custDataLst>
          </p:nvPr>
        </p:nvSpPr>
        <p:spPr>
          <a:xfrm>
            <a:off x="6272530" y="1583690"/>
            <a:ext cx="5300345" cy="1508760"/>
          </a:xfrm>
          <a:custGeom>
            <a:avLst/>
            <a:gdLst/>
            <a:ahLst/>
            <a:cxnLst/>
            <a:rect l="l" t="t" r="r" b="b"/>
            <a:pathLst>
              <a:path w="4956048" h="1508760">
                <a:moveTo>
                  <a:pt x="731520" y="0"/>
                </a:moveTo>
                <a:cubicBezTo>
                  <a:pt x="329184" y="0"/>
                  <a:pt x="0" y="329184"/>
                  <a:pt x="0" y="731520"/>
                </a:cubicBezTo>
                <a:lnTo>
                  <a:pt x="0" y="886968"/>
                </a:lnTo>
                <a:cubicBezTo>
                  <a:pt x="384048" y="969264"/>
                  <a:pt x="713232" y="1197864"/>
                  <a:pt x="932688" y="1508760"/>
                </a:cubicBezTo>
                <a:lnTo>
                  <a:pt x="4956048" y="1508760"/>
                </a:lnTo>
                <a:lnTo>
                  <a:pt x="4956048" y="0"/>
                </a:lnTo>
                <a:lnTo>
                  <a:pt x="731520" y="0"/>
                </a:lnTo>
              </a:path>
            </a:pathLst>
          </a:custGeom>
          <a:gradFill>
            <a:gsLst>
              <a:gs pos="0">
                <a:schemeClr val="lt1">
                  <a:alpha val="0"/>
                </a:schemeClr>
              </a:gs>
              <a:gs pos="100000">
                <a:schemeClr val="accent2">
                  <a:alpha val="10000"/>
                </a:schemeClr>
              </a:gs>
            </a:gsLst>
            <a:lin ang="10800000" scaled="0"/>
          </a:gradFill>
          <a:ln w="12700">
            <a:gradFill>
              <a:gsLst>
                <a:gs pos="0">
                  <a:schemeClr val="bg1">
                    <a:alpha val="0"/>
                  </a:schemeClr>
                </a:gs>
                <a:gs pos="100000">
                  <a:schemeClr val="accent2">
                    <a:alpha val="50000"/>
                  </a:schemeClr>
                </a:gs>
              </a:gsLst>
              <a:lin ang="10800000" scaled="0"/>
            </a:grad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1727835" numCol="1" spcCol="0" rtlCol="0" fromWordArt="0" anchor="ctr" anchorCtr="1" forceAA="0" compatLnSpc="1">
            <a:noAutofit/>
          </a:bodyPr>
          <a:lstStyle/>
          <a:p>
            <a:pPr lvl="0" algn="l">
              <a:lnSpc>
                <a:spcPct val="150000"/>
              </a:lnSpc>
              <a:spcBef>
                <a:spcPct val="0"/>
              </a:spcBef>
              <a:spcAft>
                <a:spcPct val="0"/>
              </a:spcAft>
              <a:buClrTx/>
              <a:buSzTx/>
              <a:buFontTx/>
            </a:pPr>
            <a:r>
              <a:rPr lang="zh-CN" altLang="en-US" sz="1400">
                <a:solidFill>
                  <a:schemeClr val="tx1">
                    <a:lumMod val="85000"/>
                    <a:lumOff val="15000"/>
                  </a:schemeClr>
                </a:solidFill>
                <a:latin typeface="+mn-ea"/>
                <a:cs typeface="+mn-ea"/>
                <a:sym typeface="+mn-ea"/>
              </a:rPr>
              <a:t>【实现关系】：是一种类与接口的关系，表示类是接口所有特征和行为的实现。</a:t>
            </a:r>
            <a:endParaRPr lang="zh-CN" altLang="en-US" sz="1400">
              <a:solidFill>
                <a:schemeClr val="tx1">
                  <a:lumMod val="85000"/>
                  <a:lumOff val="15000"/>
                </a:schemeClr>
              </a:solidFill>
              <a:latin typeface="+mn-ea"/>
              <a:cs typeface="+mn-ea"/>
              <a:sym typeface="+mn-ea"/>
            </a:endParaRPr>
          </a:p>
        </p:txBody>
      </p:sp>
      <p:sp>
        <p:nvSpPr>
          <p:cNvPr id="79" name="对象8"/>
          <p:cNvSpPr/>
          <p:nvPr>
            <p:custDataLst>
              <p:tags r:id="rId8"/>
            </p:custDataLst>
          </p:nvPr>
        </p:nvSpPr>
        <p:spPr>
          <a:xfrm>
            <a:off x="4544568" y="2552954"/>
            <a:ext cx="2843784" cy="2834640"/>
          </a:xfrm>
          <a:custGeom>
            <a:avLst/>
            <a:gdLst/>
            <a:ahLst/>
            <a:cxnLst/>
            <a:rect l="l" t="t" r="r" b="b"/>
            <a:pathLst>
              <a:path w="2843784" h="2834640">
                <a:moveTo>
                  <a:pt x="1417320" y="2834640"/>
                </a:moveTo>
                <a:cubicBezTo>
                  <a:pt x="2203704" y="2834640"/>
                  <a:pt x="2843784" y="2203704"/>
                  <a:pt x="2843784" y="1417320"/>
                </a:cubicBezTo>
                <a:cubicBezTo>
                  <a:pt x="2843784" y="630936"/>
                  <a:pt x="2203704" y="0"/>
                  <a:pt x="1417320" y="0"/>
                </a:cubicBezTo>
                <a:cubicBezTo>
                  <a:pt x="640080" y="0"/>
                  <a:pt x="0" y="630936"/>
                  <a:pt x="0" y="1417320"/>
                </a:cubicBezTo>
                <a:cubicBezTo>
                  <a:pt x="0" y="2203704"/>
                  <a:pt x="640080" y="2834640"/>
                  <a:pt x="1417320" y="2834640"/>
                </a:cubicBezTo>
                <a:moveTo>
                  <a:pt x="1417320" y="2459736"/>
                </a:moveTo>
                <a:cubicBezTo>
                  <a:pt x="1993392" y="2459736"/>
                  <a:pt x="2459736" y="1993392"/>
                  <a:pt x="2459736" y="1417320"/>
                </a:cubicBezTo>
                <a:cubicBezTo>
                  <a:pt x="2459736" y="841248"/>
                  <a:pt x="1993392" y="384048"/>
                  <a:pt x="1417320" y="384048"/>
                </a:cubicBezTo>
                <a:cubicBezTo>
                  <a:pt x="850392" y="384048"/>
                  <a:pt x="384048" y="841248"/>
                  <a:pt x="384048" y="1417320"/>
                </a:cubicBezTo>
                <a:cubicBezTo>
                  <a:pt x="384048" y="1993392"/>
                  <a:pt x="850392" y="2459736"/>
                  <a:pt x="1417320" y="2459736"/>
                </a:cubicBezTo>
              </a:path>
            </a:pathLst>
          </a:custGeom>
          <a:gradFill>
            <a:gsLst>
              <a:gs pos="0">
                <a:schemeClr val="accent2">
                  <a:alpha val="20000"/>
                </a:schemeClr>
              </a:gs>
              <a:gs pos="100000">
                <a:schemeClr val="accent1">
                  <a:alpha val="20000"/>
                </a:schemeClr>
              </a:gs>
            </a:gsLst>
            <a:lin ang="359368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80" name="对象9"/>
          <p:cNvSpPr/>
          <p:nvPr>
            <p:custDataLst>
              <p:tags r:id="rId9"/>
            </p:custDataLst>
          </p:nvPr>
        </p:nvSpPr>
        <p:spPr>
          <a:xfrm>
            <a:off x="4672584" y="2680970"/>
            <a:ext cx="2587752" cy="2587752"/>
          </a:xfrm>
          <a:custGeom>
            <a:avLst/>
            <a:gdLst/>
            <a:ahLst/>
            <a:cxnLst/>
            <a:rect l="l" t="t" r="r" b="b"/>
            <a:pathLst>
              <a:path w="2587752" h="2587752">
                <a:moveTo>
                  <a:pt x="1289304" y="2587752"/>
                </a:moveTo>
                <a:cubicBezTo>
                  <a:pt x="2011680" y="2587752"/>
                  <a:pt x="2587752" y="2002536"/>
                  <a:pt x="2587752" y="1289304"/>
                </a:cubicBezTo>
                <a:cubicBezTo>
                  <a:pt x="2587752" y="576072"/>
                  <a:pt x="2011680" y="0"/>
                  <a:pt x="1289304" y="0"/>
                </a:cubicBezTo>
                <a:cubicBezTo>
                  <a:pt x="576072" y="0"/>
                  <a:pt x="0" y="576072"/>
                  <a:pt x="0" y="1289304"/>
                </a:cubicBezTo>
                <a:cubicBezTo>
                  <a:pt x="0" y="2002536"/>
                  <a:pt x="576072" y="2587752"/>
                  <a:pt x="1289304" y="2587752"/>
                </a:cubicBezTo>
                <a:moveTo>
                  <a:pt x="1298448" y="2231136"/>
                </a:moveTo>
                <a:cubicBezTo>
                  <a:pt x="1819656" y="2231136"/>
                  <a:pt x="2240280" y="1810512"/>
                  <a:pt x="2240280" y="1289304"/>
                </a:cubicBezTo>
                <a:cubicBezTo>
                  <a:pt x="2240280" y="768096"/>
                  <a:pt x="1819656" y="347472"/>
                  <a:pt x="1298448" y="347472"/>
                </a:cubicBezTo>
                <a:cubicBezTo>
                  <a:pt x="777240" y="347472"/>
                  <a:pt x="347472" y="768096"/>
                  <a:pt x="347472" y="1289304"/>
                </a:cubicBezTo>
                <a:cubicBezTo>
                  <a:pt x="347472" y="1810512"/>
                  <a:pt x="777240" y="2231136"/>
                  <a:pt x="1298448" y="2231136"/>
                </a:cubicBezTo>
              </a:path>
            </a:pathLst>
          </a:custGeom>
          <a:gradFill>
            <a:gsLst>
              <a:gs pos="0">
                <a:schemeClr val="accent2">
                  <a:alpha val="100000"/>
                </a:schemeClr>
              </a:gs>
              <a:gs pos="100000">
                <a:schemeClr val="accent1">
                  <a:alpha val="100000"/>
                </a:schemeClr>
              </a:gs>
            </a:gsLst>
            <a:lin ang="359368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lstStyle/>
          <a:p>
            <a:endParaRPr lang="zh-CN" altLang="en-US"/>
          </a:p>
        </p:txBody>
      </p:sp>
      <p:sp>
        <p:nvSpPr>
          <p:cNvPr id="3" name="椭圆 2"/>
          <p:cNvSpPr/>
          <p:nvPr>
            <p:custDataLst>
              <p:tags r:id="rId10"/>
            </p:custDataLst>
          </p:nvPr>
        </p:nvSpPr>
        <p:spPr>
          <a:xfrm>
            <a:off x="4279392" y="2072426"/>
            <a:ext cx="511200" cy="511200"/>
          </a:xfrm>
          <a:prstGeom prst="ellipse">
            <a:avLst/>
          </a:prstGeom>
          <a:gradFill>
            <a:gsLst>
              <a:gs pos="0">
                <a:schemeClr val="accent2"/>
              </a:gs>
              <a:gs pos="100000">
                <a:schemeClr val="accent1"/>
              </a:gs>
            </a:gsLst>
            <a:lin ang="3594000" scaled="0"/>
          </a:gradFill>
          <a:effectLst>
            <a:outerShdw blurRad="254000" dist="50800" dir="5400000" sx="102000" sy="102000" algn="ctr" rotWithShape="0">
              <a:schemeClr val="accent1">
                <a:lumMod val="40000"/>
                <a:lumOff val="60000"/>
                <a:alpha val="40000"/>
              </a:schemeClr>
            </a:outerShdw>
          </a:effectLst>
        </p:spPr>
        <p:txBody>
          <a:bodyPr wrap="none" lIns="0" tIns="0" rIns="0" bIns="0" rtlCol="0" anchor="ctr">
            <a:noAutofit/>
          </a:bodyPr>
          <a:lstStyle/>
          <a:p>
            <a:pPr algn="ctr">
              <a:spcBef>
                <a:spcPct val="0"/>
              </a:spcBef>
              <a:spcAft>
                <a:spcPct val="0"/>
              </a:spcAft>
            </a:pPr>
            <a:r>
              <a:rPr lang="en-US" altLang="zh-CN" sz="2000" b="1">
                <a:solidFill>
                  <a:schemeClr val="lt1">
                    <a:lumMod val="100000"/>
                  </a:schemeClr>
                </a:solidFill>
                <a:latin typeface="+mn-ea"/>
                <a:cs typeface="+mn-ea"/>
                <a:sym typeface="+mn-ea"/>
              </a:rPr>
              <a:t>01</a:t>
            </a:r>
            <a:endParaRPr lang="zh-CN" altLang="en-US" sz="2000" b="1">
              <a:solidFill>
                <a:schemeClr val="lt1">
                  <a:lumMod val="100000"/>
                </a:schemeClr>
              </a:solidFill>
              <a:latin typeface="+mn-ea"/>
              <a:cs typeface="+mn-ea"/>
              <a:sym typeface="+mn-ea"/>
            </a:endParaRPr>
          </a:p>
        </p:txBody>
      </p:sp>
      <p:sp>
        <p:nvSpPr>
          <p:cNvPr id="5" name="椭圆 4"/>
          <p:cNvSpPr/>
          <p:nvPr>
            <p:custDataLst>
              <p:tags r:id="rId11"/>
            </p:custDataLst>
          </p:nvPr>
        </p:nvSpPr>
        <p:spPr>
          <a:xfrm>
            <a:off x="3781476" y="3705530"/>
            <a:ext cx="511200" cy="511200"/>
          </a:xfrm>
          <a:prstGeom prst="ellipse">
            <a:avLst/>
          </a:prstGeom>
          <a:gradFill>
            <a:gsLst>
              <a:gs pos="0">
                <a:schemeClr val="accent2"/>
              </a:gs>
              <a:gs pos="100000">
                <a:schemeClr val="accent1"/>
              </a:gs>
            </a:gsLst>
            <a:lin ang="3594000" scaled="0"/>
          </a:gradFill>
          <a:effectLst>
            <a:outerShdw blurRad="254000" dist="50800" dir="5400000" sx="102000" sy="102000" algn="ctr" rotWithShape="0">
              <a:schemeClr val="accent1">
                <a:lumMod val="40000"/>
                <a:lumOff val="60000"/>
                <a:alpha val="40000"/>
              </a:schemeClr>
            </a:outerShdw>
          </a:effectLst>
        </p:spPr>
        <p:txBody>
          <a:bodyPr wrap="none" lIns="0" tIns="0" rIns="0" bIns="0" rtlCol="0" anchor="ctr">
            <a:noAutofit/>
          </a:bodyPr>
          <a:lstStyle/>
          <a:p>
            <a:pPr algn="ctr">
              <a:spcBef>
                <a:spcPct val="0"/>
              </a:spcBef>
              <a:spcAft>
                <a:spcPct val="0"/>
              </a:spcAft>
            </a:pPr>
            <a:r>
              <a:rPr lang="en-US" altLang="zh-CN" sz="2000" b="1">
                <a:solidFill>
                  <a:schemeClr val="lt1">
                    <a:lumMod val="100000"/>
                  </a:schemeClr>
                </a:solidFill>
                <a:latin typeface="+mn-ea"/>
                <a:cs typeface="+mn-ea"/>
                <a:sym typeface="+mn-ea"/>
              </a:rPr>
              <a:t>06</a:t>
            </a:r>
            <a:endParaRPr lang="zh-CN" altLang="en-US" sz="2000" b="1">
              <a:solidFill>
                <a:schemeClr val="lt1">
                  <a:lumMod val="100000"/>
                </a:schemeClr>
              </a:solidFill>
              <a:latin typeface="+mn-ea"/>
              <a:cs typeface="+mn-ea"/>
              <a:sym typeface="+mn-ea"/>
            </a:endParaRPr>
          </a:p>
        </p:txBody>
      </p:sp>
      <p:sp>
        <p:nvSpPr>
          <p:cNvPr id="6" name="椭圆 5"/>
          <p:cNvSpPr/>
          <p:nvPr>
            <p:custDataLst>
              <p:tags r:id="rId12"/>
            </p:custDataLst>
          </p:nvPr>
        </p:nvSpPr>
        <p:spPr>
          <a:xfrm>
            <a:off x="4279392" y="5338634"/>
            <a:ext cx="511200" cy="511200"/>
          </a:xfrm>
          <a:prstGeom prst="ellipse">
            <a:avLst/>
          </a:prstGeom>
          <a:gradFill>
            <a:gsLst>
              <a:gs pos="0">
                <a:schemeClr val="accent2"/>
              </a:gs>
              <a:gs pos="100000">
                <a:schemeClr val="accent1"/>
              </a:gs>
            </a:gsLst>
            <a:lin ang="3594000" scaled="0"/>
          </a:gradFill>
          <a:effectLst>
            <a:outerShdw blurRad="254000" dist="50800" dir="5400000" sx="102000" sy="102000" algn="ctr" rotWithShape="0">
              <a:schemeClr val="accent1">
                <a:lumMod val="40000"/>
                <a:lumOff val="60000"/>
                <a:alpha val="40000"/>
              </a:schemeClr>
            </a:outerShdw>
          </a:effectLst>
        </p:spPr>
        <p:txBody>
          <a:bodyPr wrap="none" lIns="0" tIns="0" rIns="0" bIns="0" rtlCol="0" anchor="ctr">
            <a:noAutofit/>
          </a:bodyPr>
          <a:lstStyle/>
          <a:p>
            <a:pPr algn="ctr">
              <a:spcBef>
                <a:spcPct val="0"/>
              </a:spcBef>
              <a:spcAft>
                <a:spcPct val="0"/>
              </a:spcAft>
            </a:pPr>
            <a:r>
              <a:rPr lang="en-US" altLang="zh-CN" sz="2000" b="1">
                <a:solidFill>
                  <a:schemeClr val="lt1">
                    <a:lumMod val="100000"/>
                  </a:schemeClr>
                </a:solidFill>
                <a:latin typeface="+mn-ea"/>
                <a:cs typeface="+mn-ea"/>
                <a:sym typeface="+mn-ea"/>
              </a:rPr>
              <a:t>05</a:t>
            </a:r>
            <a:endParaRPr lang="zh-CN" altLang="en-US" sz="2000" b="1">
              <a:solidFill>
                <a:schemeClr val="lt1">
                  <a:lumMod val="100000"/>
                </a:schemeClr>
              </a:solidFill>
              <a:latin typeface="+mn-ea"/>
              <a:cs typeface="+mn-ea"/>
              <a:sym typeface="+mn-ea"/>
            </a:endParaRPr>
          </a:p>
        </p:txBody>
      </p:sp>
      <p:sp>
        <p:nvSpPr>
          <p:cNvPr id="7" name="椭圆 6"/>
          <p:cNvSpPr/>
          <p:nvPr>
            <p:custDataLst>
              <p:tags r:id="rId13"/>
            </p:custDataLst>
          </p:nvPr>
        </p:nvSpPr>
        <p:spPr>
          <a:xfrm>
            <a:off x="7384644" y="2072426"/>
            <a:ext cx="511200" cy="511200"/>
          </a:xfrm>
          <a:prstGeom prst="ellipse">
            <a:avLst/>
          </a:prstGeom>
          <a:gradFill>
            <a:gsLst>
              <a:gs pos="0">
                <a:schemeClr val="accent2"/>
              </a:gs>
              <a:gs pos="100000">
                <a:schemeClr val="accent1"/>
              </a:gs>
            </a:gsLst>
            <a:lin ang="3594000" scaled="0"/>
          </a:gradFill>
          <a:effectLst>
            <a:outerShdw blurRad="254000" dist="50800" dir="5400000" sx="102000" sy="102000" algn="ctr" rotWithShape="0">
              <a:schemeClr val="accent1">
                <a:lumMod val="40000"/>
                <a:lumOff val="60000"/>
                <a:alpha val="40000"/>
              </a:schemeClr>
            </a:outerShdw>
          </a:effectLst>
        </p:spPr>
        <p:txBody>
          <a:bodyPr wrap="none" lIns="0" tIns="0" rIns="0" bIns="0" rtlCol="0" anchor="ctr">
            <a:noAutofit/>
          </a:bodyPr>
          <a:lstStyle/>
          <a:p>
            <a:pPr algn="ctr">
              <a:spcBef>
                <a:spcPct val="0"/>
              </a:spcBef>
              <a:spcAft>
                <a:spcPct val="0"/>
              </a:spcAft>
            </a:pPr>
            <a:r>
              <a:rPr lang="en-US" altLang="zh-CN" sz="2000" b="1">
                <a:solidFill>
                  <a:schemeClr val="lt1">
                    <a:lumMod val="100000"/>
                  </a:schemeClr>
                </a:solidFill>
                <a:latin typeface="+mn-ea"/>
                <a:cs typeface="+mn-ea"/>
                <a:sym typeface="+mn-ea"/>
              </a:rPr>
              <a:t>02</a:t>
            </a:r>
            <a:endParaRPr lang="zh-CN" altLang="en-US" sz="2000" b="1">
              <a:solidFill>
                <a:schemeClr val="lt1">
                  <a:lumMod val="100000"/>
                </a:schemeClr>
              </a:solidFill>
              <a:latin typeface="+mn-ea"/>
              <a:cs typeface="+mn-ea"/>
              <a:sym typeface="+mn-ea"/>
            </a:endParaRPr>
          </a:p>
        </p:txBody>
      </p:sp>
      <p:sp>
        <p:nvSpPr>
          <p:cNvPr id="8" name="椭圆 7"/>
          <p:cNvSpPr/>
          <p:nvPr>
            <p:custDataLst>
              <p:tags r:id="rId14"/>
            </p:custDataLst>
          </p:nvPr>
        </p:nvSpPr>
        <p:spPr>
          <a:xfrm>
            <a:off x="7384644" y="5338634"/>
            <a:ext cx="511200" cy="511200"/>
          </a:xfrm>
          <a:prstGeom prst="ellipse">
            <a:avLst/>
          </a:prstGeom>
          <a:gradFill>
            <a:gsLst>
              <a:gs pos="0">
                <a:schemeClr val="accent2"/>
              </a:gs>
              <a:gs pos="100000">
                <a:schemeClr val="accent1"/>
              </a:gs>
            </a:gsLst>
            <a:lin ang="3594000" scaled="0"/>
          </a:gradFill>
          <a:effectLst>
            <a:outerShdw blurRad="254000" dist="50800" dir="5400000" sx="102000" sy="102000" algn="ctr" rotWithShape="0">
              <a:schemeClr val="accent1">
                <a:lumMod val="40000"/>
                <a:lumOff val="60000"/>
                <a:alpha val="40000"/>
              </a:schemeClr>
            </a:outerShdw>
          </a:effectLst>
        </p:spPr>
        <p:txBody>
          <a:bodyPr wrap="none" lIns="0" tIns="0" rIns="0" bIns="0" rtlCol="0" anchor="ctr">
            <a:noAutofit/>
          </a:bodyPr>
          <a:lstStyle/>
          <a:p>
            <a:pPr algn="ctr">
              <a:spcBef>
                <a:spcPct val="0"/>
              </a:spcBef>
              <a:spcAft>
                <a:spcPct val="0"/>
              </a:spcAft>
            </a:pPr>
            <a:r>
              <a:rPr lang="en-US" altLang="zh-CN" sz="2000" b="1">
                <a:solidFill>
                  <a:schemeClr val="lt1">
                    <a:lumMod val="100000"/>
                  </a:schemeClr>
                </a:solidFill>
                <a:latin typeface="+mn-ea"/>
                <a:cs typeface="+mn-ea"/>
                <a:sym typeface="+mn-ea"/>
              </a:rPr>
              <a:t>04</a:t>
            </a:r>
            <a:endParaRPr lang="zh-CN" altLang="en-US" sz="2000" b="1">
              <a:solidFill>
                <a:schemeClr val="lt1">
                  <a:lumMod val="100000"/>
                </a:schemeClr>
              </a:solidFill>
              <a:latin typeface="+mn-ea"/>
              <a:cs typeface="+mn-ea"/>
              <a:sym typeface="+mn-ea"/>
            </a:endParaRPr>
          </a:p>
        </p:txBody>
      </p:sp>
      <p:sp>
        <p:nvSpPr>
          <p:cNvPr id="10" name="椭圆 9"/>
          <p:cNvSpPr/>
          <p:nvPr>
            <p:custDataLst>
              <p:tags r:id="rId15"/>
            </p:custDataLst>
          </p:nvPr>
        </p:nvSpPr>
        <p:spPr>
          <a:xfrm>
            <a:off x="7640244" y="3705530"/>
            <a:ext cx="511200" cy="511200"/>
          </a:xfrm>
          <a:prstGeom prst="ellipse">
            <a:avLst/>
          </a:prstGeom>
          <a:gradFill>
            <a:gsLst>
              <a:gs pos="0">
                <a:schemeClr val="accent2"/>
              </a:gs>
              <a:gs pos="100000">
                <a:schemeClr val="accent1"/>
              </a:gs>
            </a:gsLst>
            <a:lin ang="3594000" scaled="0"/>
          </a:gradFill>
          <a:effectLst>
            <a:outerShdw blurRad="254000" dist="50800" dir="5400000" sx="102000" sy="102000" algn="ctr" rotWithShape="0">
              <a:schemeClr val="accent1">
                <a:lumMod val="40000"/>
                <a:lumOff val="60000"/>
                <a:alpha val="40000"/>
              </a:schemeClr>
            </a:outerShdw>
          </a:effectLst>
        </p:spPr>
        <p:txBody>
          <a:bodyPr wrap="none" lIns="0" tIns="0" rIns="0" bIns="0" rtlCol="0" anchor="ctr">
            <a:noAutofit/>
          </a:bodyPr>
          <a:lstStyle/>
          <a:p>
            <a:pPr algn="ctr">
              <a:spcBef>
                <a:spcPct val="0"/>
              </a:spcBef>
              <a:spcAft>
                <a:spcPct val="0"/>
              </a:spcAft>
            </a:pPr>
            <a:r>
              <a:rPr lang="en-US" altLang="zh-CN" sz="2000" b="1">
                <a:solidFill>
                  <a:schemeClr val="lt1">
                    <a:lumMod val="100000"/>
                  </a:schemeClr>
                </a:solidFill>
                <a:latin typeface="+mn-ea"/>
                <a:cs typeface="+mn-ea"/>
                <a:sym typeface="+mn-ea"/>
              </a:rPr>
              <a:t>03</a:t>
            </a:r>
            <a:endParaRPr lang="zh-CN" altLang="en-US" sz="2000" b="1">
              <a:solidFill>
                <a:schemeClr val="lt1">
                  <a:lumMod val="100000"/>
                </a:schemeClr>
              </a:solidFill>
              <a:latin typeface="+mn-ea"/>
              <a:cs typeface="+mn-ea"/>
              <a:sym typeface="+mn-ea"/>
            </a:endParaRPr>
          </a:p>
        </p:txBody>
      </p:sp>
      <p:grpSp>
        <p:nvGrpSpPr>
          <p:cNvPr id="16" name="Group 16"/>
          <p:cNvGrpSpPr/>
          <p:nvPr/>
        </p:nvGrpSpPr>
        <p:grpSpPr>
          <a:xfrm rot="0">
            <a:off x="454963" y="93878"/>
            <a:ext cx="10641129" cy="914400"/>
            <a:chOff x="454963" y="93878"/>
            <a:chExt cx="10641129" cy="914400"/>
          </a:xfrm>
        </p:grpSpPr>
        <p:sp>
          <p:nvSpPr>
            <p:cNvPr id="2" name="AutoShape 17"/>
            <p:cNvSpPr/>
            <p:nvPr/>
          </p:nvSpPr>
          <p:spPr>
            <a:xfrm>
              <a:off x="454963" y="331168"/>
              <a:ext cx="84147" cy="84147"/>
            </a:xfrm>
            <a:prstGeom prst="ellipse">
              <a:avLst/>
            </a:prstGeom>
            <a:solidFill>
              <a:schemeClr val="accent1">
                <a:alpha val="100000"/>
              </a:schemeClr>
            </a:solidFill>
          </p:spPr>
        </p:sp>
        <p:sp>
          <p:nvSpPr>
            <p:cNvPr id="18" name="AutoShape 18"/>
            <p:cNvSpPr/>
            <p:nvPr/>
          </p:nvSpPr>
          <p:spPr>
            <a:xfrm>
              <a:off x="575049" y="337743"/>
              <a:ext cx="78137" cy="78137"/>
            </a:xfrm>
            <a:prstGeom prst="ellipse">
              <a:avLst/>
            </a:prstGeom>
            <a:solidFill>
              <a:schemeClr val="accent1">
                <a:alpha val="80000"/>
              </a:schemeClr>
            </a:solidFill>
          </p:spPr>
        </p:sp>
        <p:sp>
          <p:nvSpPr>
            <p:cNvPr id="19" name="AutoShape 19"/>
            <p:cNvSpPr/>
            <p:nvPr/>
          </p:nvSpPr>
          <p:spPr>
            <a:xfrm>
              <a:off x="689125" y="339460"/>
              <a:ext cx="74704" cy="74704"/>
            </a:xfrm>
            <a:prstGeom prst="ellipse">
              <a:avLst/>
            </a:prstGeom>
            <a:solidFill>
              <a:schemeClr val="accent1">
                <a:alpha val="60000"/>
              </a:schemeClr>
            </a:solidFill>
          </p:spPr>
        </p:sp>
        <p:sp>
          <p:nvSpPr>
            <p:cNvPr id="20" name="AutoShape 20"/>
            <p:cNvSpPr/>
            <p:nvPr/>
          </p:nvSpPr>
          <p:spPr>
            <a:xfrm>
              <a:off x="799768" y="348430"/>
              <a:ext cx="69238" cy="69238"/>
            </a:xfrm>
            <a:prstGeom prst="ellipse">
              <a:avLst/>
            </a:prstGeom>
            <a:solidFill>
              <a:schemeClr val="accent1">
                <a:alpha val="40000"/>
              </a:schemeClr>
            </a:solidFill>
          </p:spPr>
        </p:sp>
        <p:sp>
          <p:nvSpPr>
            <p:cNvPr id="21" name="AutoShape 21"/>
            <p:cNvSpPr/>
            <p:nvPr/>
          </p:nvSpPr>
          <p:spPr>
            <a:xfrm>
              <a:off x="904945" y="344297"/>
              <a:ext cx="65594" cy="65594"/>
            </a:xfrm>
            <a:prstGeom prst="ellipse">
              <a:avLst/>
            </a:prstGeom>
            <a:solidFill>
              <a:schemeClr val="accent1">
                <a:alpha val="20000"/>
              </a:schemeClr>
            </a:solidFill>
          </p:spPr>
        </p:sp>
        <p:sp>
          <p:nvSpPr>
            <p:cNvPr id="22" name="AutoShape 22"/>
            <p:cNvSpPr/>
            <p:nvPr/>
          </p:nvSpPr>
          <p:spPr>
            <a:xfrm>
              <a:off x="454963" y="448942"/>
              <a:ext cx="84147" cy="84147"/>
            </a:xfrm>
            <a:prstGeom prst="ellipse">
              <a:avLst/>
            </a:prstGeom>
            <a:solidFill>
              <a:schemeClr val="accent1">
                <a:alpha val="100000"/>
              </a:schemeClr>
            </a:solidFill>
          </p:spPr>
        </p:sp>
        <p:sp>
          <p:nvSpPr>
            <p:cNvPr id="23" name="AutoShape 23"/>
            <p:cNvSpPr/>
            <p:nvPr/>
          </p:nvSpPr>
          <p:spPr>
            <a:xfrm>
              <a:off x="575049" y="455517"/>
              <a:ext cx="78137" cy="78137"/>
            </a:xfrm>
            <a:prstGeom prst="ellipse">
              <a:avLst/>
            </a:prstGeom>
            <a:solidFill>
              <a:schemeClr val="accent1">
                <a:alpha val="80000"/>
              </a:schemeClr>
            </a:solidFill>
          </p:spPr>
        </p:sp>
        <p:sp>
          <p:nvSpPr>
            <p:cNvPr id="24" name="AutoShape 24"/>
            <p:cNvSpPr/>
            <p:nvPr/>
          </p:nvSpPr>
          <p:spPr>
            <a:xfrm>
              <a:off x="689125" y="457233"/>
              <a:ext cx="74704" cy="74704"/>
            </a:xfrm>
            <a:prstGeom prst="ellipse">
              <a:avLst/>
            </a:prstGeom>
            <a:solidFill>
              <a:schemeClr val="accent1">
                <a:alpha val="60000"/>
              </a:schemeClr>
            </a:solidFill>
          </p:spPr>
        </p:sp>
        <p:sp>
          <p:nvSpPr>
            <p:cNvPr id="25" name="AutoShape 25"/>
            <p:cNvSpPr/>
            <p:nvPr/>
          </p:nvSpPr>
          <p:spPr>
            <a:xfrm>
              <a:off x="799768" y="466203"/>
              <a:ext cx="69238" cy="69238"/>
            </a:xfrm>
            <a:prstGeom prst="ellipse">
              <a:avLst/>
            </a:prstGeom>
            <a:solidFill>
              <a:schemeClr val="accent1">
                <a:alpha val="40000"/>
              </a:schemeClr>
            </a:solidFill>
          </p:spPr>
        </p:sp>
        <p:sp>
          <p:nvSpPr>
            <p:cNvPr id="26" name="AutoShape 26"/>
            <p:cNvSpPr/>
            <p:nvPr/>
          </p:nvSpPr>
          <p:spPr>
            <a:xfrm>
              <a:off x="904945" y="462070"/>
              <a:ext cx="65594" cy="65594"/>
            </a:xfrm>
            <a:prstGeom prst="ellipse">
              <a:avLst/>
            </a:prstGeom>
            <a:solidFill>
              <a:schemeClr val="accent1">
                <a:alpha val="20000"/>
              </a:schemeClr>
            </a:solidFill>
          </p:spPr>
        </p:sp>
        <p:sp>
          <p:nvSpPr>
            <p:cNvPr id="27" name="AutoShape 27"/>
            <p:cNvSpPr/>
            <p:nvPr/>
          </p:nvSpPr>
          <p:spPr>
            <a:xfrm>
              <a:off x="454963" y="566715"/>
              <a:ext cx="84147" cy="84147"/>
            </a:xfrm>
            <a:prstGeom prst="ellipse">
              <a:avLst/>
            </a:prstGeom>
            <a:solidFill>
              <a:schemeClr val="accent1">
                <a:alpha val="100000"/>
              </a:schemeClr>
            </a:solidFill>
          </p:spPr>
        </p:sp>
        <p:sp>
          <p:nvSpPr>
            <p:cNvPr id="28" name="AutoShape 28"/>
            <p:cNvSpPr/>
            <p:nvPr/>
          </p:nvSpPr>
          <p:spPr>
            <a:xfrm>
              <a:off x="575049" y="573291"/>
              <a:ext cx="78137" cy="78137"/>
            </a:xfrm>
            <a:prstGeom prst="ellipse">
              <a:avLst/>
            </a:prstGeom>
            <a:solidFill>
              <a:schemeClr val="accent1">
                <a:alpha val="80000"/>
              </a:schemeClr>
            </a:solidFill>
          </p:spPr>
        </p:sp>
        <p:sp>
          <p:nvSpPr>
            <p:cNvPr id="29" name="AutoShape 29"/>
            <p:cNvSpPr/>
            <p:nvPr/>
          </p:nvSpPr>
          <p:spPr>
            <a:xfrm>
              <a:off x="689125" y="575007"/>
              <a:ext cx="74704" cy="74704"/>
            </a:xfrm>
            <a:prstGeom prst="ellipse">
              <a:avLst/>
            </a:prstGeom>
            <a:solidFill>
              <a:schemeClr val="accent1">
                <a:alpha val="60000"/>
              </a:schemeClr>
            </a:solidFill>
          </p:spPr>
        </p:sp>
        <p:sp>
          <p:nvSpPr>
            <p:cNvPr id="30" name="AutoShape 30"/>
            <p:cNvSpPr/>
            <p:nvPr/>
          </p:nvSpPr>
          <p:spPr>
            <a:xfrm>
              <a:off x="799768" y="583977"/>
              <a:ext cx="69238" cy="69238"/>
            </a:xfrm>
            <a:prstGeom prst="ellipse">
              <a:avLst/>
            </a:prstGeom>
            <a:solidFill>
              <a:schemeClr val="accent1">
                <a:alpha val="40000"/>
              </a:schemeClr>
            </a:solidFill>
          </p:spPr>
        </p:sp>
        <p:sp>
          <p:nvSpPr>
            <p:cNvPr id="31" name="AutoShape 31"/>
            <p:cNvSpPr/>
            <p:nvPr/>
          </p:nvSpPr>
          <p:spPr>
            <a:xfrm>
              <a:off x="904945" y="579844"/>
              <a:ext cx="65594" cy="65594"/>
            </a:xfrm>
            <a:prstGeom prst="ellipse">
              <a:avLst/>
            </a:prstGeom>
            <a:solidFill>
              <a:schemeClr val="accent1">
                <a:alpha val="20000"/>
              </a:schemeClr>
            </a:solidFill>
          </p:spPr>
        </p:sp>
        <p:sp>
          <p:nvSpPr>
            <p:cNvPr id="32" name="AutoShape 32"/>
            <p:cNvSpPr/>
            <p:nvPr/>
          </p:nvSpPr>
          <p:spPr>
            <a:xfrm>
              <a:off x="454963" y="684489"/>
              <a:ext cx="84147" cy="84147"/>
            </a:xfrm>
            <a:prstGeom prst="ellipse">
              <a:avLst/>
            </a:prstGeom>
            <a:solidFill>
              <a:schemeClr val="accent1">
                <a:alpha val="100000"/>
              </a:schemeClr>
            </a:solidFill>
          </p:spPr>
        </p:sp>
        <p:sp>
          <p:nvSpPr>
            <p:cNvPr id="33" name="AutoShape 33"/>
            <p:cNvSpPr/>
            <p:nvPr/>
          </p:nvSpPr>
          <p:spPr>
            <a:xfrm>
              <a:off x="575049" y="691064"/>
              <a:ext cx="78137" cy="78137"/>
            </a:xfrm>
            <a:prstGeom prst="ellipse">
              <a:avLst/>
            </a:prstGeom>
            <a:solidFill>
              <a:schemeClr val="accent1">
                <a:alpha val="80000"/>
              </a:schemeClr>
            </a:solidFill>
          </p:spPr>
        </p:sp>
        <p:sp>
          <p:nvSpPr>
            <p:cNvPr id="34" name="AutoShape 34"/>
            <p:cNvSpPr/>
            <p:nvPr/>
          </p:nvSpPr>
          <p:spPr>
            <a:xfrm>
              <a:off x="689125" y="692781"/>
              <a:ext cx="74704" cy="74704"/>
            </a:xfrm>
            <a:prstGeom prst="ellipse">
              <a:avLst/>
            </a:prstGeom>
            <a:solidFill>
              <a:schemeClr val="accent1">
                <a:alpha val="60000"/>
              </a:schemeClr>
            </a:solidFill>
          </p:spPr>
        </p:sp>
        <p:sp>
          <p:nvSpPr>
            <p:cNvPr id="35" name="AutoShape 35"/>
            <p:cNvSpPr/>
            <p:nvPr/>
          </p:nvSpPr>
          <p:spPr>
            <a:xfrm>
              <a:off x="799768" y="701751"/>
              <a:ext cx="69238" cy="69238"/>
            </a:xfrm>
            <a:prstGeom prst="ellipse">
              <a:avLst/>
            </a:prstGeom>
            <a:solidFill>
              <a:schemeClr val="accent1">
                <a:alpha val="40000"/>
              </a:schemeClr>
            </a:solidFill>
          </p:spPr>
        </p:sp>
        <p:sp>
          <p:nvSpPr>
            <p:cNvPr id="36" name="AutoShape 36"/>
            <p:cNvSpPr/>
            <p:nvPr/>
          </p:nvSpPr>
          <p:spPr>
            <a:xfrm>
              <a:off x="904945" y="697618"/>
              <a:ext cx="65594" cy="65594"/>
            </a:xfrm>
            <a:prstGeom prst="ellipse">
              <a:avLst/>
            </a:prstGeom>
            <a:solidFill>
              <a:schemeClr val="accent1">
                <a:alpha val="20000"/>
              </a:schemeClr>
            </a:solidFill>
          </p:spPr>
        </p:sp>
        <p:sp>
          <p:nvSpPr>
            <p:cNvPr id="37" name="TextBox 37"/>
            <p:cNvSpPr txBox="1"/>
            <p:nvPr/>
          </p:nvSpPr>
          <p:spPr>
            <a:xfrm>
              <a:off x="1094842" y="93878"/>
              <a:ext cx="10001250" cy="914400"/>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类图基本概念及作用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9" name="文本框 8"/>
          <p:cNvSpPr txBox="1"/>
          <p:nvPr/>
        </p:nvSpPr>
        <p:spPr>
          <a:xfrm>
            <a:off x="838200" y="933450"/>
            <a:ext cx="10964545" cy="460375"/>
          </a:xfrm>
          <a:prstGeom prst="rect">
            <a:avLst/>
          </a:prstGeom>
          <a:noFill/>
        </p:spPr>
        <p:txBody>
          <a:bodyPr wrap="square" rtlCol="0" anchor="t">
            <a:spAutoFit/>
          </a:bodyPr>
          <a:p>
            <a:r>
              <a:rPr lang="zh-CN" altLang="en-US" sz="1200">
                <a:sym typeface="+mn-ea"/>
              </a:rPr>
              <a:t>用户根据用例图抽象成类，描述类的内部结构和类与类之间的关系，是一种静态结构图。 在UML类图中，常见的有以下几种关系: 泛化（Generalization）,  实现（Realization），关联（Association)，聚合（Aggregation），组合(Composition)，依赖(Dependency)。</a:t>
            </a:r>
            <a:endParaRPr lang="zh-CN" altLang="en-US" sz="1200">
              <a:sym typeface="+mn-ea"/>
            </a:endParaRPr>
          </a:p>
        </p:txBody>
      </p:sp>
      <p:pic>
        <p:nvPicPr>
          <p:cNvPr id="14" name="图片 13"/>
          <p:cNvPicPr>
            <a:picLocks noChangeAspect="1"/>
          </p:cNvPicPr>
          <p:nvPr/>
        </p:nvPicPr>
        <p:blipFill>
          <a:blip r:embed="rId16"/>
          <a:stretch>
            <a:fillRect/>
          </a:stretch>
        </p:blipFill>
        <p:spPr>
          <a:xfrm>
            <a:off x="9799608" y="112047"/>
            <a:ext cx="2137641" cy="809855"/>
          </a:xfrm>
          <a:prstGeom prst="rect">
            <a:avLst/>
          </a:prstGeom>
        </p:spPr>
      </p:pic>
    </p:spTree>
    <p:custDataLst>
      <p:tags r:id="rId17"/>
    </p:custData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1" name="图片 100"/>
          <p:cNvPicPr/>
          <p:nvPr/>
        </p:nvPicPr>
        <p:blipFill>
          <a:blip r:embed="rId1"/>
          <a:stretch>
            <a:fillRect/>
          </a:stretch>
        </p:blipFill>
        <p:spPr>
          <a:xfrm>
            <a:off x="2670810" y="955675"/>
            <a:ext cx="7727950" cy="5705475"/>
          </a:xfrm>
          <a:prstGeom prst="rect">
            <a:avLst/>
          </a:prstGeom>
          <a:noFill/>
          <a:ln w="9525">
            <a:noFill/>
          </a:ln>
        </p:spPr>
      </p:pic>
      <p:grpSp>
        <p:nvGrpSpPr>
          <p:cNvPr id="16" name="Group 16"/>
          <p:cNvGrpSpPr/>
          <p:nvPr/>
        </p:nvGrpSpPr>
        <p:grpSpPr>
          <a:xfrm rot="0">
            <a:off x="454963" y="93878"/>
            <a:ext cx="10641129" cy="914400"/>
            <a:chOff x="454963" y="93878"/>
            <a:chExt cx="10641129" cy="914400"/>
          </a:xfrm>
        </p:grpSpPr>
        <p:sp>
          <p:nvSpPr>
            <p:cNvPr id="3" name="AutoShape 17"/>
            <p:cNvSpPr/>
            <p:nvPr/>
          </p:nvSpPr>
          <p:spPr>
            <a:xfrm>
              <a:off x="454963" y="331168"/>
              <a:ext cx="84147" cy="84147"/>
            </a:xfrm>
            <a:prstGeom prst="ellipse">
              <a:avLst/>
            </a:prstGeom>
            <a:solidFill>
              <a:schemeClr val="accent1">
                <a:alpha val="100000"/>
              </a:schemeClr>
            </a:solidFill>
          </p:spPr>
        </p:sp>
        <p:sp>
          <p:nvSpPr>
            <p:cNvPr id="18" name="AutoShape 18"/>
            <p:cNvSpPr/>
            <p:nvPr/>
          </p:nvSpPr>
          <p:spPr>
            <a:xfrm>
              <a:off x="575049" y="337743"/>
              <a:ext cx="78137" cy="78137"/>
            </a:xfrm>
            <a:prstGeom prst="ellipse">
              <a:avLst/>
            </a:prstGeom>
            <a:solidFill>
              <a:schemeClr val="accent1">
                <a:alpha val="80000"/>
              </a:schemeClr>
            </a:solidFill>
          </p:spPr>
        </p:sp>
        <p:sp>
          <p:nvSpPr>
            <p:cNvPr id="19" name="AutoShape 19"/>
            <p:cNvSpPr/>
            <p:nvPr/>
          </p:nvSpPr>
          <p:spPr>
            <a:xfrm>
              <a:off x="689125" y="339460"/>
              <a:ext cx="74704" cy="74704"/>
            </a:xfrm>
            <a:prstGeom prst="ellipse">
              <a:avLst/>
            </a:prstGeom>
            <a:solidFill>
              <a:schemeClr val="accent1">
                <a:alpha val="60000"/>
              </a:schemeClr>
            </a:solidFill>
          </p:spPr>
        </p:sp>
        <p:sp>
          <p:nvSpPr>
            <p:cNvPr id="20" name="AutoShape 20"/>
            <p:cNvSpPr/>
            <p:nvPr/>
          </p:nvSpPr>
          <p:spPr>
            <a:xfrm>
              <a:off x="799768" y="348430"/>
              <a:ext cx="69238" cy="69238"/>
            </a:xfrm>
            <a:prstGeom prst="ellipse">
              <a:avLst/>
            </a:prstGeom>
            <a:solidFill>
              <a:schemeClr val="accent1">
                <a:alpha val="40000"/>
              </a:schemeClr>
            </a:solidFill>
          </p:spPr>
        </p:sp>
        <p:sp>
          <p:nvSpPr>
            <p:cNvPr id="21" name="AutoShape 21"/>
            <p:cNvSpPr/>
            <p:nvPr/>
          </p:nvSpPr>
          <p:spPr>
            <a:xfrm>
              <a:off x="904945" y="344297"/>
              <a:ext cx="65594" cy="65594"/>
            </a:xfrm>
            <a:prstGeom prst="ellipse">
              <a:avLst/>
            </a:prstGeom>
            <a:solidFill>
              <a:schemeClr val="accent1">
                <a:alpha val="20000"/>
              </a:schemeClr>
            </a:solidFill>
          </p:spPr>
        </p:sp>
        <p:sp>
          <p:nvSpPr>
            <p:cNvPr id="22" name="AutoShape 22"/>
            <p:cNvSpPr/>
            <p:nvPr/>
          </p:nvSpPr>
          <p:spPr>
            <a:xfrm>
              <a:off x="454963" y="448942"/>
              <a:ext cx="84147" cy="84147"/>
            </a:xfrm>
            <a:prstGeom prst="ellipse">
              <a:avLst/>
            </a:prstGeom>
            <a:solidFill>
              <a:schemeClr val="accent1">
                <a:alpha val="100000"/>
              </a:schemeClr>
            </a:solidFill>
          </p:spPr>
        </p:sp>
        <p:sp>
          <p:nvSpPr>
            <p:cNvPr id="23" name="AutoShape 23"/>
            <p:cNvSpPr/>
            <p:nvPr/>
          </p:nvSpPr>
          <p:spPr>
            <a:xfrm>
              <a:off x="575049" y="455517"/>
              <a:ext cx="78137" cy="78137"/>
            </a:xfrm>
            <a:prstGeom prst="ellipse">
              <a:avLst/>
            </a:prstGeom>
            <a:solidFill>
              <a:schemeClr val="accent1">
                <a:alpha val="80000"/>
              </a:schemeClr>
            </a:solidFill>
          </p:spPr>
        </p:sp>
        <p:sp>
          <p:nvSpPr>
            <p:cNvPr id="24" name="AutoShape 24"/>
            <p:cNvSpPr/>
            <p:nvPr/>
          </p:nvSpPr>
          <p:spPr>
            <a:xfrm>
              <a:off x="689125" y="457233"/>
              <a:ext cx="74704" cy="74704"/>
            </a:xfrm>
            <a:prstGeom prst="ellipse">
              <a:avLst/>
            </a:prstGeom>
            <a:solidFill>
              <a:schemeClr val="accent1">
                <a:alpha val="60000"/>
              </a:schemeClr>
            </a:solidFill>
          </p:spPr>
        </p:sp>
        <p:sp>
          <p:nvSpPr>
            <p:cNvPr id="25" name="AutoShape 25"/>
            <p:cNvSpPr/>
            <p:nvPr/>
          </p:nvSpPr>
          <p:spPr>
            <a:xfrm>
              <a:off x="799768" y="466203"/>
              <a:ext cx="69238" cy="69238"/>
            </a:xfrm>
            <a:prstGeom prst="ellipse">
              <a:avLst/>
            </a:prstGeom>
            <a:solidFill>
              <a:schemeClr val="accent1">
                <a:alpha val="40000"/>
              </a:schemeClr>
            </a:solidFill>
          </p:spPr>
        </p:sp>
        <p:sp>
          <p:nvSpPr>
            <p:cNvPr id="26" name="AutoShape 26"/>
            <p:cNvSpPr/>
            <p:nvPr/>
          </p:nvSpPr>
          <p:spPr>
            <a:xfrm>
              <a:off x="904945" y="462070"/>
              <a:ext cx="65594" cy="65594"/>
            </a:xfrm>
            <a:prstGeom prst="ellipse">
              <a:avLst/>
            </a:prstGeom>
            <a:solidFill>
              <a:schemeClr val="accent1">
                <a:alpha val="20000"/>
              </a:schemeClr>
            </a:solidFill>
          </p:spPr>
        </p:sp>
        <p:sp>
          <p:nvSpPr>
            <p:cNvPr id="27" name="AutoShape 27"/>
            <p:cNvSpPr/>
            <p:nvPr/>
          </p:nvSpPr>
          <p:spPr>
            <a:xfrm>
              <a:off x="454963" y="566715"/>
              <a:ext cx="84147" cy="84147"/>
            </a:xfrm>
            <a:prstGeom prst="ellipse">
              <a:avLst/>
            </a:prstGeom>
            <a:solidFill>
              <a:schemeClr val="accent1">
                <a:alpha val="100000"/>
              </a:schemeClr>
            </a:solidFill>
          </p:spPr>
        </p:sp>
        <p:sp>
          <p:nvSpPr>
            <p:cNvPr id="28" name="AutoShape 28"/>
            <p:cNvSpPr/>
            <p:nvPr/>
          </p:nvSpPr>
          <p:spPr>
            <a:xfrm>
              <a:off x="575049" y="573291"/>
              <a:ext cx="78137" cy="78137"/>
            </a:xfrm>
            <a:prstGeom prst="ellipse">
              <a:avLst/>
            </a:prstGeom>
            <a:solidFill>
              <a:schemeClr val="accent1">
                <a:alpha val="80000"/>
              </a:schemeClr>
            </a:solidFill>
          </p:spPr>
        </p:sp>
        <p:sp>
          <p:nvSpPr>
            <p:cNvPr id="29" name="AutoShape 29"/>
            <p:cNvSpPr/>
            <p:nvPr/>
          </p:nvSpPr>
          <p:spPr>
            <a:xfrm>
              <a:off x="689125" y="575007"/>
              <a:ext cx="74704" cy="74704"/>
            </a:xfrm>
            <a:prstGeom prst="ellipse">
              <a:avLst/>
            </a:prstGeom>
            <a:solidFill>
              <a:schemeClr val="accent1">
                <a:alpha val="60000"/>
              </a:schemeClr>
            </a:solidFill>
          </p:spPr>
        </p:sp>
        <p:sp>
          <p:nvSpPr>
            <p:cNvPr id="30" name="AutoShape 30"/>
            <p:cNvSpPr/>
            <p:nvPr/>
          </p:nvSpPr>
          <p:spPr>
            <a:xfrm>
              <a:off x="799768" y="583977"/>
              <a:ext cx="69238" cy="69238"/>
            </a:xfrm>
            <a:prstGeom prst="ellipse">
              <a:avLst/>
            </a:prstGeom>
            <a:solidFill>
              <a:schemeClr val="accent1">
                <a:alpha val="40000"/>
              </a:schemeClr>
            </a:solidFill>
          </p:spPr>
        </p:sp>
        <p:sp>
          <p:nvSpPr>
            <p:cNvPr id="31" name="AutoShape 31"/>
            <p:cNvSpPr/>
            <p:nvPr/>
          </p:nvSpPr>
          <p:spPr>
            <a:xfrm>
              <a:off x="904945" y="579844"/>
              <a:ext cx="65594" cy="65594"/>
            </a:xfrm>
            <a:prstGeom prst="ellipse">
              <a:avLst/>
            </a:prstGeom>
            <a:solidFill>
              <a:schemeClr val="accent1">
                <a:alpha val="20000"/>
              </a:schemeClr>
            </a:solidFill>
          </p:spPr>
        </p:sp>
        <p:sp>
          <p:nvSpPr>
            <p:cNvPr id="32" name="AutoShape 32"/>
            <p:cNvSpPr/>
            <p:nvPr/>
          </p:nvSpPr>
          <p:spPr>
            <a:xfrm>
              <a:off x="454963" y="684489"/>
              <a:ext cx="84147" cy="84147"/>
            </a:xfrm>
            <a:prstGeom prst="ellipse">
              <a:avLst/>
            </a:prstGeom>
            <a:solidFill>
              <a:schemeClr val="accent1">
                <a:alpha val="100000"/>
              </a:schemeClr>
            </a:solidFill>
          </p:spPr>
        </p:sp>
        <p:sp>
          <p:nvSpPr>
            <p:cNvPr id="33" name="AutoShape 33"/>
            <p:cNvSpPr/>
            <p:nvPr/>
          </p:nvSpPr>
          <p:spPr>
            <a:xfrm>
              <a:off x="575049" y="691064"/>
              <a:ext cx="78137" cy="78137"/>
            </a:xfrm>
            <a:prstGeom prst="ellipse">
              <a:avLst/>
            </a:prstGeom>
            <a:solidFill>
              <a:schemeClr val="accent1">
                <a:alpha val="80000"/>
              </a:schemeClr>
            </a:solidFill>
          </p:spPr>
        </p:sp>
        <p:sp>
          <p:nvSpPr>
            <p:cNvPr id="34" name="AutoShape 34"/>
            <p:cNvSpPr/>
            <p:nvPr/>
          </p:nvSpPr>
          <p:spPr>
            <a:xfrm>
              <a:off x="689125" y="692781"/>
              <a:ext cx="74704" cy="74704"/>
            </a:xfrm>
            <a:prstGeom prst="ellipse">
              <a:avLst/>
            </a:prstGeom>
            <a:solidFill>
              <a:schemeClr val="accent1">
                <a:alpha val="60000"/>
              </a:schemeClr>
            </a:solidFill>
          </p:spPr>
        </p:sp>
        <p:sp>
          <p:nvSpPr>
            <p:cNvPr id="35" name="AutoShape 35"/>
            <p:cNvSpPr/>
            <p:nvPr/>
          </p:nvSpPr>
          <p:spPr>
            <a:xfrm>
              <a:off x="799768" y="701751"/>
              <a:ext cx="69238" cy="69238"/>
            </a:xfrm>
            <a:prstGeom prst="ellipse">
              <a:avLst/>
            </a:prstGeom>
            <a:solidFill>
              <a:schemeClr val="accent1">
                <a:alpha val="40000"/>
              </a:schemeClr>
            </a:solidFill>
          </p:spPr>
        </p:sp>
        <p:sp>
          <p:nvSpPr>
            <p:cNvPr id="36" name="AutoShape 36"/>
            <p:cNvSpPr/>
            <p:nvPr/>
          </p:nvSpPr>
          <p:spPr>
            <a:xfrm>
              <a:off x="904945" y="697618"/>
              <a:ext cx="65594" cy="65594"/>
            </a:xfrm>
            <a:prstGeom prst="ellipse">
              <a:avLst/>
            </a:prstGeom>
            <a:solidFill>
              <a:schemeClr val="accent1">
                <a:alpha val="20000"/>
              </a:schemeClr>
            </a:solidFill>
          </p:spPr>
        </p:sp>
        <p:sp>
          <p:nvSpPr>
            <p:cNvPr id="37" name="TextBox 37"/>
            <p:cNvSpPr txBox="1"/>
            <p:nvPr/>
          </p:nvSpPr>
          <p:spPr>
            <a:xfrm>
              <a:off x="1094842" y="93878"/>
              <a:ext cx="10001250" cy="914400"/>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类图基本概念及作用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4" name="图片 13"/>
          <p:cNvPicPr>
            <a:picLocks noChangeAspect="1"/>
          </p:cNvPicPr>
          <p:nvPr/>
        </p:nvPicPr>
        <p:blipFill>
          <a:blip r:embed="rId2"/>
          <a:stretch>
            <a:fillRect/>
          </a:stretch>
        </p:blipFill>
        <p:spPr>
          <a:xfrm>
            <a:off x="9799608" y="112047"/>
            <a:ext cx="2137641" cy="80985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案例分析：类图在软件开发中应用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52400" y="1247775"/>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试题代码：1.1.1</a:t>
            </a:r>
            <a:endParaRPr lang="en-US" altLang="zh-CN">
              <a:ln w="22225">
                <a:solidFill>
                  <a:schemeClr val="accent2"/>
                </a:solidFill>
                <a:prstDash val="solid"/>
              </a:ln>
              <a:solidFill>
                <a:schemeClr val="accent2">
                  <a:lumMod val="40000"/>
                  <a:lumOff val="60000"/>
                </a:schemeClr>
              </a:solidFill>
              <a:effectLst/>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304800" y="2209800"/>
            <a:ext cx="8386445" cy="2924810"/>
          </a:xfrm>
          <a:prstGeom prst="rect">
            <a:avLst/>
          </a:prstGeom>
          <a:noFill/>
        </p:spPr>
        <p:txBody>
          <a:bodyPr wrap="square" rtlCol="0">
            <a:noAutofit/>
          </a:bodyPr>
          <a:p>
            <a:r>
              <a:rPr lang="zh-CN" altLang="en-US" sz="2000">
                <a:latin typeface="等线" panose="02010600030101010101" charset="-122"/>
                <a:ea typeface="等线" panose="02010600030101010101" charset="-122"/>
                <a:cs typeface="等线" panose="02010600030101010101" charset="-122"/>
              </a:rPr>
              <a:t>某零售行业交易报表系统提供了系统报表接口（SystemReporting），用于访问系统内置的交易报表（TransactionReporting），交易报表（TransactionReporting）类实现了系统报表接口（SystemReporting）。随着业务发展的需要，客户希望能够灵活定制报表，即在现有系统报表的基础上，加入客户个性化定制的内容，从而满足不同客户查阅报表数据的需求。经过分析，决定采用适配器模式（Adapter）模式实现上述需求。适配器模式（Adapter）是将一个类的接口转换成客户希望的另外一个接口，使得原本由于接口不兼容而不能一起工作的那些类能一起工作。</a:t>
            </a:r>
            <a:endParaRPr lang="zh-CN" altLang="en-US" sz="2000"/>
          </a:p>
          <a:p>
            <a:endParaRPr lang="zh-CN" altLang="en-US" sz="2000"/>
          </a:p>
          <a:p>
            <a:endParaRPr lang="zh-CN" altLang="en-US" sz="2000"/>
          </a:p>
        </p:txBody>
      </p:sp>
      <p:pic>
        <p:nvPicPr>
          <p:cNvPr id="5" name="图片 4"/>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6331"/>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01</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2854301" y="3417048"/>
            <a:ext cx="7223418"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背景与目标</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案例分析：类图在软件开发中应用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52400" y="1037590"/>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试题代码：1.1.1</a:t>
            </a:r>
            <a:endParaRPr lang="en-US" altLang="zh-CN">
              <a:ln w="22225">
                <a:solidFill>
                  <a:schemeClr val="accent2"/>
                </a:solidFill>
                <a:prstDash val="solid"/>
              </a:ln>
              <a:solidFill>
                <a:schemeClr val="accent2">
                  <a:lumMod val="40000"/>
                  <a:lumOff val="60000"/>
                </a:schemeClr>
              </a:solidFill>
              <a:effectLst/>
            </a:endParaRPr>
          </a:p>
        </p:txBody>
      </p:sp>
      <p:pic>
        <p:nvPicPr>
          <p:cNvPr id="3" name="图片 2"/>
          <p:cNvPicPr>
            <a:picLocks noChangeAspect="1"/>
          </p:cNvPicPr>
          <p:nvPr/>
        </p:nvPicPr>
        <p:blipFill>
          <a:blip r:embed="rId1"/>
          <a:stretch>
            <a:fillRect/>
          </a:stretch>
        </p:blipFill>
        <p:spPr>
          <a:xfrm>
            <a:off x="152400" y="1524000"/>
            <a:ext cx="8859520" cy="5139055"/>
          </a:xfrm>
          <a:prstGeom prst="rect">
            <a:avLst/>
          </a:prstGeom>
        </p:spPr>
      </p:pic>
      <p:sp>
        <p:nvSpPr>
          <p:cNvPr id="4" name="文本框 3"/>
          <p:cNvSpPr txBox="1"/>
          <p:nvPr/>
        </p:nvSpPr>
        <p:spPr>
          <a:xfrm>
            <a:off x="8377555" y="895350"/>
            <a:ext cx="3798570" cy="5925185"/>
          </a:xfrm>
          <a:prstGeom prst="rect">
            <a:avLst/>
          </a:prstGeom>
          <a:noFill/>
        </p:spPr>
        <p:txBody>
          <a:bodyPr wrap="square" rtlCol="0">
            <a:noAutofit/>
          </a:bodyPr>
          <a:p>
            <a:r>
              <a:rPr lang="zh-CN" altLang="en-US">
                <a:sym typeface="+mn-ea"/>
              </a:rPr>
              <a:t>基于上述需求，设计适配器模式要求如下：</a:t>
            </a:r>
            <a:endParaRPr lang="zh-CN" altLang="en-US">
              <a:sym typeface="+mn-ea"/>
            </a:endParaRPr>
          </a:p>
          <a:p>
            <a:endParaRPr lang="zh-CN" altLang="en-US"/>
          </a:p>
          <a:p>
            <a:r>
              <a:rPr lang="zh-CN" altLang="en-US">
                <a:sym typeface="+mn-ea"/>
              </a:rPr>
              <a:t>（1）设计报表接口（Reporting），客户可以通过客户端类（Client）访问用户报表类（UserReporting），用户报表类（UserReporting）实现了报表接口（Reporting）；</a:t>
            </a:r>
            <a:endParaRPr lang="zh-CN" altLang="en-US">
              <a:sym typeface="+mn-ea"/>
            </a:endParaRPr>
          </a:p>
          <a:p>
            <a:endParaRPr lang="zh-CN" altLang="en-US"/>
          </a:p>
          <a:p>
            <a:r>
              <a:rPr lang="zh-CN" altLang="en-US">
                <a:sym typeface="+mn-ea"/>
              </a:rPr>
              <a:t>（2）设计报表适配器类（ReportingAdapter），用户报表类（UserReporting）通过报表适配器类（ReportingAdapter）访问系统报表接口（SystemReporting）；</a:t>
            </a:r>
            <a:endParaRPr lang="zh-CN" altLang="en-US">
              <a:sym typeface="+mn-ea"/>
            </a:endParaRPr>
          </a:p>
          <a:p>
            <a:endParaRPr lang="zh-CN" altLang="en-US"/>
          </a:p>
          <a:p>
            <a:r>
              <a:rPr lang="zh-CN" altLang="en-US">
                <a:sym typeface="+mn-ea"/>
              </a:rPr>
              <a:t>（3）交易报表（TransactionReporting）类实现了系统报表接口（SystemReporting）。</a:t>
            </a:r>
            <a:endParaRPr lang="zh-CN" altLang="en-US"/>
          </a:p>
          <a:p>
            <a:endParaRPr lang="zh-CN" altLang="en-US"/>
          </a:p>
        </p:txBody>
      </p:sp>
      <p:pic>
        <p:nvPicPr>
          <p:cNvPr id="5" name="图片 4"/>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914400"/>
            <a:chOff x="454963" y="93878"/>
            <a:chExt cx="10641129" cy="914400"/>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914400"/>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案例分析：类图与对象图在软件开发中应用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52400" y="1037590"/>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试题代码：1.1.1</a:t>
            </a:r>
            <a:endParaRPr lang="en-US" altLang="zh-CN">
              <a:ln w="22225">
                <a:solidFill>
                  <a:schemeClr val="accent2"/>
                </a:solidFill>
                <a:prstDash val="solid"/>
              </a:ln>
              <a:solidFill>
                <a:schemeClr val="accent2">
                  <a:lumMod val="40000"/>
                  <a:lumOff val="60000"/>
                </a:schemeClr>
              </a:solidFill>
            </a:endParaRPr>
          </a:p>
        </p:txBody>
      </p:sp>
      <p:pic>
        <p:nvPicPr>
          <p:cNvPr id="4" name="图片 3"/>
          <p:cNvPicPr>
            <a:picLocks noChangeAspect="1"/>
          </p:cNvPicPr>
          <p:nvPr/>
        </p:nvPicPr>
        <p:blipFill>
          <a:blip r:embed="rId1"/>
          <a:stretch>
            <a:fillRect/>
          </a:stretch>
        </p:blipFill>
        <p:spPr>
          <a:xfrm>
            <a:off x="575310" y="1409065"/>
            <a:ext cx="8237220" cy="5295900"/>
          </a:xfrm>
          <a:prstGeom prst="rect">
            <a:avLst/>
          </a:prstGeom>
        </p:spPr>
      </p:pic>
      <p:sp>
        <p:nvSpPr>
          <p:cNvPr id="5" name="文本框 4"/>
          <p:cNvSpPr txBox="1"/>
          <p:nvPr/>
        </p:nvSpPr>
        <p:spPr>
          <a:xfrm>
            <a:off x="9108440" y="1471930"/>
            <a:ext cx="3017520" cy="4889500"/>
          </a:xfrm>
          <a:prstGeom prst="rect">
            <a:avLst/>
          </a:prstGeom>
          <a:noFill/>
        </p:spPr>
        <p:txBody>
          <a:bodyPr wrap="square" rtlCol="0">
            <a:noAutofit/>
          </a:bodyPr>
          <a:p>
            <a:r>
              <a:rPr lang="zh-CN" altLang="en-US"/>
              <a:t>1.设计补充适配器模式图中接口[1]的名称</a:t>
            </a:r>
            <a:endParaRPr lang="zh-CN" altLang="en-US"/>
          </a:p>
          <a:p>
            <a:r>
              <a:rPr lang="zh-CN" altLang="en-US"/>
              <a:t>Reporting</a:t>
            </a:r>
            <a:endParaRPr lang="zh-CN" altLang="en-US"/>
          </a:p>
          <a:p>
            <a:endParaRPr lang="zh-CN" altLang="en-US"/>
          </a:p>
          <a:p>
            <a:r>
              <a:rPr lang="zh-CN" altLang="en-US"/>
              <a:t>2.设计补充适配器模式图中类[2]的名称</a:t>
            </a:r>
            <a:endParaRPr lang="zh-CN" altLang="en-US"/>
          </a:p>
          <a:p>
            <a:r>
              <a:rPr lang="zh-CN" altLang="en-US"/>
              <a:t>UserReporting</a:t>
            </a:r>
            <a:endParaRPr lang="zh-CN" altLang="en-US"/>
          </a:p>
          <a:p>
            <a:endParaRPr lang="zh-CN" altLang="en-US"/>
          </a:p>
          <a:p>
            <a:r>
              <a:rPr lang="zh-CN" altLang="en-US"/>
              <a:t>3.设计补充适配器模式图中适配器类[3]的名称</a:t>
            </a:r>
            <a:endParaRPr lang="zh-CN" altLang="en-US"/>
          </a:p>
          <a:p>
            <a:r>
              <a:rPr lang="zh-CN" altLang="en-US"/>
              <a:t>ReportingAdapter</a:t>
            </a:r>
            <a:endParaRPr lang="zh-CN" altLang="en-US"/>
          </a:p>
          <a:p>
            <a:endParaRPr lang="zh-CN" altLang="en-US"/>
          </a:p>
          <a:p>
            <a:r>
              <a:rPr lang="zh-CN" altLang="en-US"/>
              <a:t>4.设计补充适配器模式图中接口[4]的名称</a:t>
            </a:r>
            <a:endParaRPr lang="zh-CN" altLang="en-US"/>
          </a:p>
          <a:p>
            <a:r>
              <a:rPr lang="zh-CN" altLang="en-US"/>
              <a:t>SystemReporting</a:t>
            </a:r>
            <a:endParaRPr lang="zh-CN" altLang="en-US"/>
          </a:p>
        </p:txBody>
      </p:sp>
      <p:pic>
        <p:nvPicPr>
          <p:cNvPr id="3" name="图片 2"/>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案例分析：类图在软件开发中应用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52400" y="1247775"/>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试题代码：1.1.5</a:t>
            </a:r>
            <a:endParaRPr lang="en-US" altLang="zh-CN">
              <a:ln w="22225">
                <a:solidFill>
                  <a:schemeClr val="accent2"/>
                </a:solidFill>
                <a:prstDash val="solid"/>
              </a:ln>
              <a:solidFill>
                <a:schemeClr val="accent2">
                  <a:lumMod val="40000"/>
                  <a:lumOff val="60000"/>
                </a:schemeClr>
              </a:solidFill>
              <a:effectLst/>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304800" y="2209800"/>
            <a:ext cx="8386445" cy="2924810"/>
          </a:xfrm>
          <a:prstGeom prst="rect">
            <a:avLst/>
          </a:prstGeom>
          <a:noFill/>
        </p:spPr>
        <p:txBody>
          <a:bodyPr wrap="square" rtlCol="0">
            <a:noAutofit/>
          </a:bodyPr>
          <a:p>
            <a:r>
              <a:rPr lang="zh-CN" altLang="en-US" sz="2000">
                <a:latin typeface="等线" panose="02010600030101010101" charset="-122"/>
                <a:ea typeface="等线" panose="02010600030101010101" charset="-122"/>
                <a:cs typeface="等线" panose="02010600030101010101" charset="-122"/>
              </a:rPr>
              <a:t>某应用系统为了满足用户个性化定制需求，希望实现软件系统主题色定制功能，用户可以根据个人偏好，设置相应的主题色，设置成功后，在用户端呈现的所有界面都统一更改为用户设定的主题色。在系统需求分析阶段，考虑到功能开发的可靠性和维护的便利性，决定采用抽象工厂模式实现该需求。抽象工厂模式（Abstract Factory Pattern）属于设计模式中的创建型模式，用于产品族的构建。 </a:t>
            </a:r>
            <a:endParaRPr lang="zh-CN" altLang="en-US" sz="2000">
              <a:latin typeface="等线" panose="02010600030101010101" charset="-122"/>
              <a:ea typeface="等线" panose="02010600030101010101" charset="-122"/>
              <a:cs typeface="等线" panose="02010600030101010101" charset="-122"/>
            </a:endParaRPr>
          </a:p>
        </p:txBody>
      </p:sp>
      <p:pic>
        <p:nvPicPr>
          <p:cNvPr id="5" name="图片 4"/>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案例分析：类图在软件开发中应用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52400" y="1037590"/>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试题代码：1.1.5</a:t>
            </a:r>
            <a:endParaRPr lang="en-US" altLang="zh-CN">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9067800" y="1447800"/>
            <a:ext cx="3164205" cy="5096510"/>
          </a:xfrm>
          <a:prstGeom prst="rect">
            <a:avLst/>
          </a:prstGeom>
          <a:noFill/>
        </p:spPr>
        <p:txBody>
          <a:bodyPr wrap="square" rtlCol="0">
            <a:noAutofit/>
          </a:bodyPr>
          <a:p>
            <a:r>
              <a:rPr lang="zh-CN" altLang="en-US">
                <a:latin typeface="等线" panose="02010600030101010101" charset="-122"/>
                <a:ea typeface="等线" panose="02010600030101010101" charset="-122"/>
                <a:cs typeface="等线" panose="02010600030101010101" charset="-122"/>
                <a:sym typeface="+mn-ea"/>
              </a:rPr>
              <a:t>基于上述需求，设计抽象工厂模式要求如下：</a:t>
            </a:r>
            <a:endParaRPr lang="zh-CN" altLang="en-US">
              <a:latin typeface="等线" panose="02010600030101010101" charset="-122"/>
              <a:ea typeface="等线" panose="02010600030101010101" charset="-122"/>
              <a:cs typeface="等线" panose="02010600030101010101" charset="-122"/>
              <a:sym typeface="+mn-ea"/>
            </a:endParaRPr>
          </a:p>
          <a:p>
            <a:endParaRPr lang="zh-CN" altLang="en-US">
              <a:latin typeface="等线" panose="02010600030101010101" charset="-122"/>
              <a:ea typeface="等线" panose="02010600030101010101" charset="-122"/>
              <a:cs typeface="等线" panose="02010600030101010101" charset="-122"/>
              <a:sym typeface="+mn-ea"/>
            </a:endParaRPr>
          </a:p>
          <a:p>
            <a:r>
              <a:rPr lang="zh-CN" altLang="en-US">
                <a:latin typeface="等线" panose="02010600030101010101" charset="-122"/>
                <a:ea typeface="等线" panose="02010600030101010101" charset="-122"/>
                <a:cs typeface="等线" panose="02010600030101010101" charset="-122"/>
                <a:sym typeface="+mn-ea"/>
              </a:rPr>
              <a:t>（1）设计抽象工厂类（AbstractFactory）用于获取用户设定的主题色，主题色工厂类（ColourFactory）继承自抽象工厂类（AbstractFactory）；</a:t>
            </a:r>
            <a:endParaRPr lang="zh-CN" altLang="en-US">
              <a:latin typeface="等线" panose="02010600030101010101" charset="-122"/>
              <a:ea typeface="等线" panose="02010600030101010101" charset="-122"/>
              <a:cs typeface="等线" panose="02010600030101010101" charset="-122"/>
              <a:sym typeface="+mn-ea"/>
            </a:endParaRPr>
          </a:p>
          <a:p>
            <a:endParaRPr lang="zh-CN" altLang="en-US">
              <a:latin typeface="等线" panose="02010600030101010101" charset="-122"/>
              <a:ea typeface="等线" panose="02010600030101010101" charset="-122"/>
              <a:cs typeface="等线" panose="02010600030101010101" charset="-122"/>
              <a:sym typeface="+mn-ea"/>
            </a:endParaRPr>
          </a:p>
          <a:p>
            <a:r>
              <a:rPr lang="zh-CN" altLang="en-US">
                <a:latin typeface="等线" panose="02010600030101010101" charset="-122"/>
                <a:ea typeface="等线" panose="02010600030101010101" charset="-122"/>
                <a:cs typeface="等线" panose="02010600030101010101" charset="-122"/>
                <a:sym typeface="+mn-ea"/>
              </a:rPr>
              <a:t>（2）设计主题色接口（Colour），三种主题色：红色类（Red）、绿色类（Green）和蓝色类（Blue）分别实现主题色接口（Colour）。</a:t>
            </a:r>
            <a:endParaRPr lang="zh-CN" altLang="en-US">
              <a:latin typeface="等线" panose="02010600030101010101" charset="-122"/>
              <a:ea typeface="等线" panose="02010600030101010101" charset="-122"/>
              <a:cs typeface="等线" panose="02010600030101010101" charset="-122"/>
              <a:sym typeface="+mn-ea"/>
            </a:endParaRPr>
          </a:p>
        </p:txBody>
      </p:sp>
      <p:pic>
        <p:nvPicPr>
          <p:cNvPr id="5" name="图片 4"/>
          <p:cNvPicPr>
            <a:picLocks noChangeAspect="1"/>
          </p:cNvPicPr>
          <p:nvPr/>
        </p:nvPicPr>
        <p:blipFill>
          <a:blip r:embed="rId1"/>
          <a:stretch>
            <a:fillRect/>
          </a:stretch>
        </p:blipFill>
        <p:spPr>
          <a:xfrm>
            <a:off x="304800" y="1510030"/>
            <a:ext cx="8646795" cy="4886960"/>
          </a:xfrm>
          <a:prstGeom prst="rect">
            <a:avLst/>
          </a:prstGeom>
        </p:spPr>
      </p:pic>
      <p:pic>
        <p:nvPicPr>
          <p:cNvPr id="3" name="图片 2"/>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914400"/>
            <a:chOff x="454963" y="93878"/>
            <a:chExt cx="10641129" cy="914400"/>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914400"/>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案例分析：类图与对象图在软件开发中应用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52400" y="1037590"/>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试题代码：1.1.5</a:t>
            </a:r>
            <a:endParaRPr lang="en-US" altLang="zh-CN">
              <a:ln w="22225">
                <a:solidFill>
                  <a:schemeClr val="accent2"/>
                </a:solidFill>
                <a:prstDash val="solid"/>
              </a:ln>
              <a:solidFill>
                <a:schemeClr val="accent2">
                  <a:lumMod val="40000"/>
                  <a:lumOff val="60000"/>
                </a:schemeClr>
              </a:solidFill>
            </a:endParaRPr>
          </a:p>
        </p:txBody>
      </p:sp>
      <p:sp>
        <p:nvSpPr>
          <p:cNvPr id="5" name="文本框 4"/>
          <p:cNvSpPr txBox="1"/>
          <p:nvPr/>
        </p:nvSpPr>
        <p:spPr>
          <a:xfrm>
            <a:off x="9108440" y="1471930"/>
            <a:ext cx="3017520" cy="4889500"/>
          </a:xfrm>
          <a:prstGeom prst="rect">
            <a:avLst/>
          </a:prstGeom>
          <a:noFill/>
        </p:spPr>
        <p:txBody>
          <a:bodyPr wrap="square" rtlCol="0">
            <a:noAutofit/>
          </a:bodyPr>
          <a:p>
            <a:r>
              <a:rPr lang="zh-CN" altLang="en-US">
                <a:latin typeface="等线" panose="02010600030101010101" charset="-122"/>
                <a:ea typeface="等线" panose="02010600030101010101" charset="-122"/>
                <a:cs typeface="等线" panose="02010600030101010101" charset="-122"/>
              </a:rPr>
              <a:t>1.设计补充抽象工厂模式图中 [1] 的类名称</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ColourFactory</a:t>
            </a:r>
            <a:endParaRPr lang="zh-CN" altLang="en-US">
              <a:latin typeface="等线" panose="02010600030101010101" charset="-122"/>
              <a:ea typeface="等线" panose="02010600030101010101" charset="-122"/>
              <a:cs typeface="等线" panose="02010600030101010101" charset="-122"/>
            </a:endParaRPr>
          </a:p>
          <a:p>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2.设计补充抽象工厂模式图中 [2] 的类名称</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Red</a:t>
            </a:r>
            <a:endParaRPr lang="zh-CN" altLang="en-US">
              <a:latin typeface="等线" panose="02010600030101010101" charset="-122"/>
              <a:ea typeface="等线" panose="02010600030101010101" charset="-122"/>
              <a:cs typeface="等线" panose="02010600030101010101" charset="-122"/>
            </a:endParaRPr>
          </a:p>
          <a:p>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3.设计补充抽象工厂模式图中 [3] 的类名称</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Green</a:t>
            </a:r>
            <a:endParaRPr lang="zh-CN" altLang="en-US">
              <a:latin typeface="等线" panose="02010600030101010101" charset="-122"/>
              <a:ea typeface="等线" panose="02010600030101010101" charset="-122"/>
              <a:cs typeface="等线" panose="02010600030101010101" charset="-122"/>
            </a:endParaRPr>
          </a:p>
          <a:p>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4.设计补充抽象工厂模式图中 [4] 的类名称</a:t>
            </a:r>
            <a:endParaRPr lang="zh-CN" altLang="en-US">
              <a:latin typeface="等线" panose="02010600030101010101" charset="-122"/>
              <a:ea typeface="等线" panose="02010600030101010101" charset="-122"/>
              <a:cs typeface="等线" panose="02010600030101010101" charset="-122"/>
            </a:endParaRPr>
          </a:p>
          <a:p>
            <a:r>
              <a:rPr lang="zh-CN" altLang="en-US">
                <a:latin typeface="等线" panose="02010600030101010101" charset="-122"/>
                <a:ea typeface="等线" panose="02010600030101010101" charset="-122"/>
                <a:cs typeface="等线" panose="02010600030101010101" charset="-122"/>
              </a:rPr>
              <a:t>Blue</a:t>
            </a:r>
            <a:endParaRPr lang="zh-CN" altLang="en-US">
              <a:latin typeface="等线" panose="02010600030101010101" charset="-122"/>
              <a:ea typeface="等线" panose="02010600030101010101" charset="-122"/>
              <a:cs typeface="等线" panose="02010600030101010101" charset="-122"/>
            </a:endParaRPr>
          </a:p>
        </p:txBody>
      </p:sp>
      <p:pic>
        <p:nvPicPr>
          <p:cNvPr id="3" name="图片 2"/>
          <p:cNvPicPr>
            <a:picLocks noChangeAspect="1"/>
          </p:cNvPicPr>
          <p:nvPr/>
        </p:nvPicPr>
        <p:blipFill>
          <a:blip r:embed="rId1"/>
          <a:stretch>
            <a:fillRect/>
          </a:stretch>
        </p:blipFill>
        <p:spPr>
          <a:xfrm>
            <a:off x="152400" y="1600200"/>
            <a:ext cx="8756650" cy="4357370"/>
          </a:xfrm>
          <a:prstGeom prst="rect">
            <a:avLst/>
          </a:prstGeom>
        </p:spPr>
      </p:pic>
      <p:pic>
        <p:nvPicPr>
          <p:cNvPr id="4" name="图片 3"/>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06</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1834515" y="3416935"/>
            <a:ext cx="8933180"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实体关系图</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Group 9"/>
          <p:cNvGrpSpPr/>
          <p:nvPr/>
        </p:nvGrpSpPr>
        <p:grpSpPr>
          <a:xfrm rot="0">
            <a:off x="454963" y="93878"/>
            <a:ext cx="10641129" cy="893445"/>
            <a:chOff x="454963" y="93878"/>
            <a:chExt cx="10641129" cy="893445"/>
          </a:xfrm>
        </p:grpSpPr>
        <p:sp>
          <p:nvSpPr>
            <p:cNvPr id="10" name="AutoShape 10"/>
            <p:cNvSpPr/>
            <p:nvPr/>
          </p:nvSpPr>
          <p:spPr>
            <a:xfrm>
              <a:off x="454963" y="331168"/>
              <a:ext cx="84147" cy="84147"/>
            </a:xfrm>
            <a:prstGeom prst="ellipse">
              <a:avLst/>
            </a:prstGeom>
            <a:solidFill>
              <a:schemeClr val="accent1">
                <a:alpha val="100000"/>
              </a:schemeClr>
            </a:solidFill>
          </p:spPr>
        </p:sp>
        <p:sp>
          <p:nvSpPr>
            <p:cNvPr id="11" name="AutoShape 11"/>
            <p:cNvSpPr/>
            <p:nvPr/>
          </p:nvSpPr>
          <p:spPr>
            <a:xfrm>
              <a:off x="575049" y="337743"/>
              <a:ext cx="78137" cy="78137"/>
            </a:xfrm>
            <a:prstGeom prst="ellipse">
              <a:avLst/>
            </a:prstGeom>
            <a:solidFill>
              <a:schemeClr val="accent1">
                <a:alpha val="80000"/>
              </a:schemeClr>
            </a:solidFill>
          </p:spPr>
        </p:sp>
        <p:sp>
          <p:nvSpPr>
            <p:cNvPr id="12" name="AutoShape 12"/>
            <p:cNvSpPr/>
            <p:nvPr/>
          </p:nvSpPr>
          <p:spPr>
            <a:xfrm>
              <a:off x="689125" y="339460"/>
              <a:ext cx="74704" cy="74704"/>
            </a:xfrm>
            <a:prstGeom prst="ellipse">
              <a:avLst/>
            </a:prstGeom>
            <a:solidFill>
              <a:schemeClr val="accent1">
                <a:alpha val="60000"/>
              </a:schemeClr>
            </a:solidFill>
          </p:spPr>
        </p:sp>
        <p:sp>
          <p:nvSpPr>
            <p:cNvPr id="13" name="AutoShape 13"/>
            <p:cNvSpPr/>
            <p:nvPr/>
          </p:nvSpPr>
          <p:spPr>
            <a:xfrm>
              <a:off x="799768" y="348430"/>
              <a:ext cx="69238" cy="69238"/>
            </a:xfrm>
            <a:prstGeom prst="ellipse">
              <a:avLst/>
            </a:prstGeom>
            <a:solidFill>
              <a:schemeClr val="accent1">
                <a:alpha val="40000"/>
              </a:schemeClr>
            </a:solidFill>
          </p:spPr>
        </p:sp>
        <p:sp>
          <p:nvSpPr>
            <p:cNvPr id="14" name="AutoShape 14"/>
            <p:cNvSpPr/>
            <p:nvPr/>
          </p:nvSpPr>
          <p:spPr>
            <a:xfrm>
              <a:off x="904945" y="344297"/>
              <a:ext cx="65594" cy="65594"/>
            </a:xfrm>
            <a:prstGeom prst="ellipse">
              <a:avLst/>
            </a:prstGeom>
            <a:solidFill>
              <a:schemeClr val="accent1">
                <a:alpha val="20000"/>
              </a:schemeClr>
            </a:solidFill>
          </p:spPr>
        </p:sp>
        <p:sp>
          <p:nvSpPr>
            <p:cNvPr id="15" name="AutoShape 15"/>
            <p:cNvSpPr/>
            <p:nvPr/>
          </p:nvSpPr>
          <p:spPr>
            <a:xfrm>
              <a:off x="454963" y="448942"/>
              <a:ext cx="84147" cy="84147"/>
            </a:xfrm>
            <a:prstGeom prst="ellipse">
              <a:avLst/>
            </a:prstGeom>
            <a:solidFill>
              <a:schemeClr val="accent1">
                <a:alpha val="100000"/>
              </a:schemeClr>
            </a:solidFill>
          </p:spPr>
        </p:sp>
        <p:sp>
          <p:nvSpPr>
            <p:cNvPr id="16" name="AutoShape 16"/>
            <p:cNvSpPr/>
            <p:nvPr/>
          </p:nvSpPr>
          <p:spPr>
            <a:xfrm>
              <a:off x="575049" y="455517"/>
              <a:ext cx="78137" cy="78137"/>
            </a:xfrm>
            <a:prstGeom prst="ellipse">
              <a:avLst/>
            </a:prstGeom>
            <a:solidFill>
              <a:schemeClr val="accent1">
                <a:alpha val="80000"/>
              </a:schemeClr>
            </a:solidFill>
          </p:spPr>
        </p:sp>
        <p:sp>
          <p:nvSpPr>
            <p:cNvPr id="17" name="AutoShape 17"/>
            <p:cNvSpPr/>
            <p:nvPr/>
          </p:nvSpPr>
          <p:spPr>
            <a:xfrm>
              <a:off x="689125" y="457233"/>
              <a:ext cx="74704" cy="74704"/>
            </a:xfrm>
            <a:prstGeom prst="ellipse">
              <a:avLst/>
            </a:prstGeom>
            <a:solidFill>
              <a:schemeClr val="accent1">
                <a:alpha val="60000"/>
              </a:schemeClr>
            </a:solidFill>
          </p:spPr>
        </p:sp>
        <p:sp>
          <p:nvSpPr>
            <p:cNvPr id="18" name="AutoShape 18"/>
            <p:cNvSpPr/>
            <p:nvPr/>
          </p:nvSpPr>
          <p:spPr>
            <a:xfrm>
              <a:off x="799768" y="466203"/>
              <a:ext cx="69238" cy="69238"/>
            </a:xfrm>
            <a:prstGeom prst="ellipse">
              <a:avLst/>
            </a:prstGeom>
            <a:solidFill>
              <a:schemeClr val="accent1">
                <a:alpha val="40000"/>
              </a:schemeClr>
            </a:solidFill>
          </p:spPr>
        </p:sp>
        <p:sp>
          <p:nvSpPr>
            <p:cNvPr id="19" name="AutoShape 19"/>
            <p:cNvSpPr/>
            <p:nvPr/>
          </p:nvSpPr>
          <p:spPr>
            <a:xfrm>
              <a:off x="904945" y="462070"/>
              <a:ext cx="65594" cy="65594"/>
            </a:xfrm>
            <a:prstGeom prst="ellipse">
              <a:avLst/>
            </a:prstGeom>
            <a:solidFill>
              <a:schemeClr val="accent1">
                <a:alpha val="20000"/>
              </a:schemeClr>
            </a:solidFill>
          </p:spPr>
        </p:sp>
        <p:sp>
          <p:nvSpPr>
            <p:cNvPr id="20" name="AutoShape 20"/>
            <p:cNvSpPr/>
            <p:nvPr/>
          </p:nvSpPr>
          <p:spPr>
            <a:xfrm>
              <a:off x="454963" y="566715"/>
              <a:ext cx="84147" cy="84147"/>
            </a:xfrm>
            <a:prstGeom prst="ellipse">
              <a:avLst/>
            </a:prstGeom>
            <a:solidFill>
              <a:schemeClr val="accent1">
                <a:alpha val="100000"/>
              </a:schemeClr>
            </a:solidFill>
          </p:spPr>
        </p:sp>
        <p:sp>
          <p:nvSpPr>
            <p:cNvPr id="21" name="AutoShape 21"/>
            <p:cNvSpPr/>
            <p:nvPr/>
          </p:nvSpPr>
          <p:spPr>
            <a:xfrm>
              <a:off x="575049" y="573291"/>
              <a:ext cx="78137" cy="78137"/>
            </a:xfrm>
            <a:prstGeom prst="ellipse">
              <a:avLst/>
            </a:prstGeom>
            <a:solidFill>
              <a:schemeClr val="accent1">
                <a:alpha val="80000"/>
              </a:schemeClr>
            </a:solidFill>
          </p:spPr>
        </p:sp>
        <p:sp>
          <p:nvSpPr>
            <p:cNvPr id="22" name="AutoShape 22"/>
            <p:cNvSpPr/>
            <p:nvPr/>
          </p:nvSpPr>
          <p:spPr>
            <a:xfrm>
              <a:off x="689125" y="575007"/>
              <a:ext cx="74704" cy="74704"/>
            </a:xfrm>
            <a:prstGeom prst="ellipse">
              <a:avLst/>
            </a:prstGeom>
            <a:solidFill>
              <a:schemeClr val="accent1">
                <a:alpha val="60000"/>
              </a:schemeClr>
            </a:solidFill>
          </p:spPr>
        </p:sp>
        <p:sp>
          <p:nvSpPr>
            <p:cNvPr id="23" name="AutoShape 23"/>
            <p:cNvSpPr/>
            <p:nvPr/>
          </p:nvSpPr>
          <p:spPr>
            <a:xfrm>
              <a:off x="799768" y="583977"/>
              <a:ext cx="69238" cy="69238"/>
            </a:xfrm>
            <a:prstGeom prst="ellipse">
              <a:avLst/>
            </a:prstGeom>
            <a:solidFill>
              <a:schemeClr val="accent1">
                <a:alpha val="40000"/>
              </a:schemeClr>
            </a:solidFill>
          </p:spPr>
        </p:sp>
        <p:sp>
          <p:nvSpPr>
            <p:cNvPr id="24" name="AutoShape 24"/>
            <p:cNvSpPr/>
            <p:nvPr/>
          </p:nvSpPr>
          <p:spPr>
            <a:xfrm>
              <a:off x="904945" y="579844"/>
              <a:ext cx="65594" cy="65594"/>
            </a:xfrm>
            <a:prstGeom prst="ellipse">
              <a:avLst/>
            </a:prstGeom>
            <a:solidFill>
              <a:schemeClr val="accent1">
                <a:alpha val="20000"/>
              </a:schemeClr>
            </a:solidFill>
          </p:spPr>
        </p:sp>
        <p:sp>
          <p:nvSpPr>
            <p:cNvPr id="25" name="AutoShape 25"/>
            <p:cNvSpPr/>
            <p:nvPr/>
          </p:nvSpPr>
          <p:spPr>
            <a:xfrm>
              <a:off x="454963" y="684489"/>
              <a:ext cx="84147" cy="84147"/>
            </a:xfrm>
            <a:prstGeom prst="ellipse">
              <a:avLst/>
            </a:prstGeom>
            <a:solidFill>
              <a:schemeClr val="accent1">
                <a:alpha val="100000"/>
              </a:schemeClr>
            </a:solidFill>
          </p:spPr>
        </p:sp>
        <p:sp>
          <p:nvSpPr>
            <p:cNvPr id="26" name="AutoShape 26"/>
            <p:cNvSpPr/>
            <p:nvPr/>
          </p:nvSpPr>
          <p:spPr>
            <a:xfrm>
              <a:off x="575049" y="691064"/>
              <a:ext cx="78137" cy="78137"/>
            </a:xfrm>
            <a:prstGeom prst="ellipse">
              <a:avLst/>
            </a:prstGeom>
            <a:solidFill>
              <a:schemeClr val="accent1">
                <a:alpha val="80000"/>
              </a:schemeClr>
            </a:solidFill>
          </p:spPr>
        </p:sp>
        <p:sp>
          <p:nvSpPr>
            <p:cNvPr id="27" name="AutoShape 27"/>
            <p:cNvSpPr/>
            <p:nvPr/>
          </p:nvSpPr>
          <p:spPr>
            <a:xfrm>
              <a:off x="689125" y="692781"/>
              <a:ext cx="74704" cy="74704"/>
            </a:xfrm>
            <a:prstGeom prst="ellipse">
              <a:avLst/>
            </a:prstGeom>
            <a:solidFill>
              <a:schemeClr val="accent1">
                <a:alpha val="60000"/>
              </a:schemeClr>
            </a:solidFill>
          </p:spPr>
        </p:sp>
        <p:sp>
          <p:nvSpPr>
            <p:cNvPr id="28" name="AutoShape 28"/>
            <p:cNvSpPr/>
            <p:nvPr/>
          </p:nvSpPr>
          <p:spPr>
            <a:xfrm>
              <a:off x="799768" y="701751"/>
              <a:ext cx="69238" cy="69238"/>
            </a:xfrm>
            <a:prstGeom prst="ellipse">
              <a:avLst/>
            </a:prstGeom>
            <a:solidFill>
              <a:schemeClr val="accent1">
                <a:alpha val="40000"/>
              </a:schemeClr>
            </a:solidFill>
          </p:spPr>
        </p:sp>
        <p:sp>
          <p:nvSpPr>
            <p:cNvPr id="29" name="AutoShape 29"/>
            <p:cNvSpPr/>
            <p:nvPr/>
          </p:nvSpPr>
          <p:spPr>
            <a:xfrm>
              <a:off x="904945" y="697618"/>
              <a:ext cx="65594" cy="65594"/>
            </a:xfrm>
            <a:prstGeom prst="ellipse">
              <a:avLst/>
            </a:prstGeom>
            <a:solidFill>
              <a:schemeClr val="accent1">
                <a:alpha val="20000"/>
              </a:schemeClr>
            </a:solidFill>
          </p:spPr>
        </p:sp>
        <p:sp>
          <p:nvSpPr>
            <p:cNvPr id="30" name="TextBox 30"/>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ER 图基本概念及作用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038225" y="1115060"/>
            <a:ext cx="10675620" cy="5413375"/>
          </a:xfrm>
          <a:prstGeom prst="rect">
            <a:avLst/>
          </a:prstGeom>
          <a:noFill/>
        </p:spPr>
        <p:txBody>
          <a:bodyPr wrap="square" rtlCol="0">
            <a:noAutofit/>
          </a:bodyPr>
          <a:p>
            <a:r>
              <a:rPr lang="zh-CN" altLang="en-US" sz="2400">
                <a:latin typeface="等线" panose="02010600030101010101" charset="-122"/>
                <a:ea typeface="等线" panose="02010600030101010101" charset="-122"/>
                <a:cs typeface="等线" panose="02010600030101010101" charset="-122"/>
              </a:rPr>
              <a:t>E-R图即实体-联系图(Entity Relationship Diagram)，是指提供了表示实体型、属性和联系的方法，用来描述现实世界的概念模型。E-R方法:是“实体-联系方法”（Entity-Relationship Approach）的简称。它是描述现实世界概念结构模型的有效方法。</a:t>
            </a:r>
            <a:endParaRPr lang="zh-CN" altLang="en-US" sz="2400">
              <a:latin typeface="等线" panose="02010600030101010101" charset="-122"/>
              <a:ea typeface="等线" panose="02010600030101010101" charset="-122"/>
              <a:cs typeface="等线" panose="02010600030101010101" charset="-122"/>
            </a:endParaRPr>
          </a:p>
          <a:p>
            <a:r>
              <a:rPr lang="zh-CN" altLang="en-US" sz="2400">
                <a:latin typeface="等线" panose="02010600030101010101" charset="-122"/>
                <a:ea typeface="等线" panose="02010600030101010101" charset="-122"/>
                <a:cs typeface="等线" panose="02010600030101010101" charset="-122"/>
              </a:rPr>
              <a:t>实体联系模型，实体关系模型或实体联系模式图(ERD)是由美籍华裔计算机科学家陈品山(Peter Chen)发明，是概念数据模型的高层描述所使用的数据模型或模式图，它为表述这种实体联系模式图形式的数据模型提供了图形符号。这种数据模型典型的用在信息系统设计的第一阶段；比如它们在需求分析阶段用来描述信息需求和/或要存储在数据库中的信息的类型。但是数据建模技术可以用来描述特定论域(就是感兴趣的区域)的任何本体(就是对使用的术语和它们的联系的概述和分类)。在基于数据库的信息系统设计的情况下，在后面的阶段(通常叫做逻辑设计)，概念模型要映射到逻辑模型如关系模型上；它依次要在物理设计期间映射到物理模型上。注意，有时这两个阶段被一起称为”物理设计”。</a:t>
            </a:r>
            <a:endParaRPr lang="zh-CN" altLang="en-US" sz="2400">
              <a:latin typeface="等线" panose="02010600030101010101" charset="-122"/>
              <a:ea typeface="等线" panose="02010600030101010101" charset="-122"/>
              <a:cs typeface="等线" panose="02010600030101010101" charset="-122"/>
            </a:endParaRPr>
          </a:p>
          <a:p>
            <a:endParaRPr lang="zh-CN" altLang="en-US" sz="2400">
              <a:latin typeface="等线" panose="02010600030101010101" charset="-122"/>
              <a:ea typeface="等线" panose="02010600030101010101" charset="-122"/>
              <a:cs typeface="等线" panose="02010600030101010101" charset="-122"/>
            </a:endParaRPr>
          </a:p>
        </p:txBody>
      </p:sp>
      <p:pic>
        <p:nvPicPr>
          <p:cNvPr id="3" name="图片 2"/>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Group 9"/>
          <p:cNvGrpSpPr/>
          <p:nvPr/>
        </p:nvGrpSpPr>
        <p:grpSpPr>
          <a:xfrm rot="0">
            <a:off x="454963" y="93878"/>
            <a:ext cx="10641129" cy="893445"/>
            <a:chOff x="454963" y="93878"/>
            <a:chExt cx="10641129" cy="893445"/>
          </a:xfrm>
        </p:grpSpPr>
        <p:sp>
          <p:nvSpPr>
            <p:cNvPr id="10" name="AutoShape 10"/>
            <p:cNvSpPr/>
            <p:nvPr/>
          </p:nvSpPr>
          <p:spPr>
            <a:xfrm>
              <a:off x="454963" y="331168"/>
              <a:ext cx="84147" cy="84147"/>
            </a:xfrm>
            <a:prstGeom prst="ellipse">
              <a:avLst/>
            </a:prstGeom>
            <a:solidFill>
              <a:schemeClr val="accent1">
                <a:alpha val="100000"/>
              </a:schemeClr>
            </a:solidFill>
          </p:spPr>
        </p:sp>
        <p:sp>
          <p:nvSpPr>
            <p:cNvPr id="11" name="AutoShape 11"/>
            <p:cNvSpPr/>
            <p:nvPr/>
          </p:nvSpPr>
          <p:spPr>
            <a:xfrm>
              <a:off x="575049" y="337743"/>
              <a:ext cx="78137" cy="78137"/>
            </a:xfrm>
            <a:prstGeom prst="ellipse">
              <a:avLst/>
            </a:prstGeom>
            <a:solidFill>
              <a:schemeClr val="accent1">
                <a:alpha val="80000"/>
              </a:schemeClr>
            </a:solidFill>
          </p:spPr>
        </p:sp>
        <p:sp>
          <p:nvSpPr>
            <p:cNvPr id="12" name="AutoShape 12"/>
            <p:cNvSpPr/>
            <p:nvPr/>
          </p:nvSpPr>
          <p:spPr>
            <a:xfrm>
              <a:off x="689125" y="339460"/>
              <a:ext cx="74704" cy="74704"/>
            </a:xfrm>
            <a:prstGeom prst="ellipse">
              <a:avLst/>
            </a:prstGeom>
            <a:solidFill>
              <a:schemeClr val="accent1">
                <a:alpha val="60000"/>
              </a:schemeClr>
            </a:solidFill>
          </p:spPr>
        </p:sp>
        <p:sp>
          <p:nvSpPr>
            <p:cNvPr id="13" name="AutoShape 13"/>
            <p:cNvSpPr/>
            <p:nvPr/>
          </p:nvSpPr>
          <p:spPr>
            <a:xfrm>
              <a:off x="799768" y="348430"/>
              <a:ext cx="69238" cy="69238"/>
            </a:xfrm>
            <a:prstGeom prst="ellipse">
              <a:avLst/>
            </a:prstGeom>
            <a:solidFill>
              <a:schemeClr val="accent1">
                <a:alpha val="40000"/>
              </a:schemeClr>
            </a:solidFill>
          </p:spPr>
        </p:sp>
        <p:sp>
          <p:nvSpPr>
            <p:cNvPr id="14" name="AutoShape 14"/>
            <p:cNvSpPr/>
            <p:nvPr/>
          </p:nvSpPr>
          <p:spPr>
            <a:xfrm>
              <a:off x="904945" y="344297"/>
              <a:ext cx="65594" cy="65594"/>
            </a:xfrm>
            <a:prstGeom prst="ellipse">
              <a:avLst/>
            </a:prstGeom>
            <a:solidFill>
              <a:schemeClr val="accent1">
                <a:alpha val="20000"/>
              </a:schemeClr>
            </a:solidFill>
          </p:spPr>
        </p:sp>
        <p:sp>
          <p:nvSpPr>
            <p:cNvPr id="15" name="AutoShape 15"/>
            <p:cNvSpPr/>
            <p:nvPr/>
          </p:nvSpPr>
          <p:spPr>
            <a:xfrm>
              <a:off x="454963" y="448942"/>
              <a:ext cx="84147" cy="84147"/>
            </a:xfrm>
            <a:prstGeom prst="ellipse">
              <a:avLst/>
            </a:prstGeom>
            <a:solidFill>
              <a:schemeClr val="accent1">
                <a:alpha val="100000"/>
              </a:schemeClr>
            </a:solidFill>
          </p:spPr>
        </p:sp>
        <p:sp>
          <p:nvSpPr>
            <p:cNvPr id="16" name="AutoShape 16"/>
            <p:cNvSpPr/>
            <p:nvPr/>
          </p:nvSpPr>
          <p:spPr>
            <a:xfrm>
              <a:off x="575049" y="455517"/>
              <a:ext cx="78137" cy="78137"/>
            </a:xfrm>
            <a:prstGeom prst="ellipse">
              <a:avLst/>
            </a:prstGeom>
            <a:solidFill>
              <a:schemeClr val="accent1">
                <a:alpha val="80000"/>
              </a:schemeClr>
            </a:solidFill>
          </p:spPr>
        </p:sp>
        <p:sp>
          <p:nvSpPr>
            <p:cNvPr id="17" name="AutoShape 17"/>
            <p:cNvSpPr/>
            <p:nvPr/>
          </p:nvSpPr>
          <p:spPr>
            <a:xfrm>
              <a:off x="689125" y="457233"/>
              <a:ext cx="74704" cy="74704"/>
            </a:xfrm>
            <a:prstGeom prst="ellipse">
              <a:avLst/>
            </a:prstGeom>
            <a:solidFill>
              <a:schemeClr val="accent1">
                <a:alpha val="60000"/>
              </a:schemeClr>
            </a:solidFill>
          </p:spPr>
        </p:sp>
        <p:sp>
          <p:nvSpPr>
            <p:cNvPr id="18" name="AutoShape 18"/>
            <p:cNvSpPr/>
            <p:nvPr/>
          </p:nvSpPr>
          <p:spPr>
            <a:xfrm>
              <a:off x="799768" y="466203"/>
              <a:ext cx="69238" cy="69238"/>
            </a:xfrm>
            <a:prstGeom prst="ellipse">
              <a:avLst/>
            </a:prstGeom>
            <a:solidFill>
              <a:schemeClr val="accent1">
                <a:alpha val="40000"/>
              </a:schemeClr>
            </a:solidFill>
          </p:spPr>
        </p:sp>
        <p:sp>
          <p:nvSpPr>
            <p:cNvPr id="19" name="AutoShape 19"/>
            <p:cNvSpPr/>
            <p:nvPr/>
          </p:nvSpPr>
          <p:spPr>
            <a:xfrm>
              <a:off x="904945" y="462070"/>
              <a:ext cx="65594" cy="65594"/>
            </a:xfrm>
            <a:prstGeom prst="ellipse">
              <a:avLst/>
            </a:prstGeom>
            <a:solidFill>
              <a:schemeClr val="accent1">
                <a:alpha val="20000"/>
              </a:schemeClr>
            </a:solidFill>
          </p:spPr>
        </p:sp>
        <p:sp>
          <p:nvSpPr>
            <p:cNvPr id="20" name="AutoShape 20"/>
            <p:cNvSpPr/>
            <p:nvPr/>
          </p:nvSpPr>
          <p:spPr>
            <a:xfrm>
              <a:off x="454963" y="566715"/>
              <a:ext cx="84147" cy="84147"/>
            </a:xfrm>
            <a:prstGeom prst="ellipse">
              <a:avLst/>
            </a:prstGeom>
            <a:solidFill>
              <a:schemeClr val="accent1">
                <a:alpha val="100000"/>
              </a:schemeClr>
            </a:solidFill>
          </p:spPr>
        </p:sp>
        <p:sp>
          <p:nvSpPr>
            <p:cNvPr id="21" name="AutoShape 21"/>
            <p:cNvSpPr/>
            <p:nvPr/>
          </p:nvSpPr>
          <p:spPr>
            <a:xfrm>
              <a:off x="575049" y="573291"/>
              <a:ext cx="78137" cy="78137"/>
            </a:xfrm>
            <a:prstGeom prst="ellipse">
              <a:avLst/>
            </a:prstGeom>
            <a:solidFill>
              <a:schemeClr val="accent1">
                <a:alpha val="80000"/>
              </a:schemeClr>
            </a:solidFill>
          </p:spPr>
        </p:sp>
        <p:sp>
          <p:nvSpPr>
            <p:cNvPr id="22" name="AutoShape 22"/>
            <p:cNvSpPr/>
            <p:nvPr/>
          </p:nvSpPr>
          <p:spPr>
            <a:xfrm>
              <a:off x="689125" y="575007"/>
              <a:ext cx="74704" cy="74704"/>
            </a:xfrm>
            <a:prstGeom prst="ellipse">
              <a:avLst/>
            </a:prstGeom>
            <a:solidFill>
              <a:schemeClr val="accent1">
                <a:alpha val="60000"/>
              </a:schemeClr>
            </a:solidFill>
          </p:spPr>
        </p:sp>
        <p:sp>
          <p:nvSpPr>
            <p:cNvPr id="23" name="AutoShape 23"/>
            <p:cNvSpPr/>
            <p:nvPr/>
          </p:nvSpPr>
          <p:spPr>
            <a:xfrm>
              <a:off x="799768" y="583977"/>
              <a:ext cx="69238" cy="69238"/>
            </a:xfrm>
            <a:prstGeom prst="ellipse">
              <a:avLst/>
            </a:prstGeom>
            <a:solidFill>
              <a:schemeClr val="accent1">
                <a:alpha val="40000"/>
              </a:schemeClr>
            </a:solidFill>
          </p:spPr>
        </p:sp>
        <p:sp>
          <p:nvSpPr>
            <p:cNvPr id="24" name="AutoShape 24"/>
            <p:cNvSpPr/>
            <p:nvPr/>
          </p:nvSpPr>
          <p:spPr>
            <a:xfrm>
              <a:off x="904945" y="579844"/>
              <a:ext cx="65594" cy="65594"/>
            </a:xfrm>
            <a:prstGeom prst="ellipse">
              <a:avLst/>
            </a:prstGeom>
            <a:solidFill>
              <a:schemeClr val="accent1">
                <a:alpha val="20000"/>
              </a:schemeClr>
            </a:solidFill>
          </p:spPr>
        </p:sp>
        <p:sp>
          <p:nvSpPr>
            <p:cNvPr id="25" name="AutoShape 25"/>
            <p:cNvSpPr/>
            <p:nvPr/>
          </p:nvSpPr>
          <p:spPr>
            <a:xfrm>
              <a:off x="454963" y="684489"/>
              <a:ext cx="84147" cy="84147"/>
            </a:xfrm>
            <a:prstGeom prst="ellipse">
              <a:avLst/>
            </a:prstGeom>
            <a:solidFill>
              <a:schemeClr val="accent1">
                <a:alpha val="100000"/>
              </a:schemeClr>
            </a:solidFill>
          </p:spPr>
        </p:sp>
        <p:sp>
          <p:nvSpPr>
            <p:cNvPr id="26" name="AutoShape 26"/>
            <p:cNvSpPr/>
            <p:nvPr/>
          </p:nvSpPr>
          <p:spPr>
            <a:xfrm>
              <a:off x="575049" y="691064"/>
              <a:ext cx="78137" cy="78137"/>
            </a:xfrm>
            <a:prstGeom prst="ellipse">
              <a:avLst/>
            </a:prstGeom>
            <a:solidFill>
              <a:schemeClr val="accent1">
                <a:alpha val="80000"/>
              </a:schemeClr>
            </a:solidFill>
          </p:spPr>
        </p:sp>
        <p:sp>
          <p:nvSpPr>
            <p:cNvPr id="27" name="AutoShape 27"/>
            <p:cNvSpPr/>
            <p:nvPr/>
          </p:nvSpPr>
          <p:spPr>
            <a:xfrm>
              <a:off x="689125" y="692781"/>
              <a:ext cx="74704" cy="74704"/>
            </a:xfrm>
            <a:prstGeom prst="ellipse">
              <a:avLst/>
            </a:prstGeom>
            <a:solidFill>
              <a:schemeClr val="accent1">
                <a:alpha val="60000"/>
              </a:schemeClr>
            </a:solidFill>
          </p:spPr>
        </p:sp>
        <p:sp>
          <p:nvSpPr>
            <p:cNvPr id="28" name="AutoShape 28"/>
            <p:cNvSpPr/>
            <p:nvPr/>
          </p:nvSpPr>
          <p:spPr>
            <a:xfrm>
              <a:off x="799768" y="701751"/>
              <a:ext cx="69238" cy="69238"/>
            </a:xfrm>
            <a:prstGeom prst="ellipse">
              <a:avLst/>
            </a:prstGeom>
            <a:solidFill>
              <a:schemeClr val="accent1">
                <a:alpha val="40000"/>
              </a:schemeClr>
            </a:solidFill>
          </p:spPr>
        </p:sp>
        <p:sp>
          <p:nvSpPr>
            <p:cNvPr id="29" name="AutoShape 29"/>
            <p:cNvSpPr/>
            <p:nvPr/>
          </p:nvSpPr>
          <p:spPr>
            <a:xfrm>
              <a:off x="904945" y="697618"/>
              <a:ext cx="65594" cy="65594"/>
            </a:xfrm>
            <a:prstGeom prst="ellipse">
              <a:avLst/>
            </a:prstGeom>
            <a:solidFill>
              <a:schemeClr val="accent1">
                <a:alpha val="20000"/>
              </a:schemeClr>
            </a:solidFill>
          </p:spPr>
        </p:sp>
        <p:sp>
          <p:nvSpPr>
            <p:cNvPr id="30" name="TextBox 30"/>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ER 图基本概念及作用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76200" y="914400"/>
            <a:ext cx="11979275" cy="5930900"/>
          </a:xfrm>
          <a:prstGeom prst="rect">
            <a:avLst/>
          </a:prstGeom>
          <a:noFill/>
        </p:spPr>
        <p:txBody>
          <a:bodyPr wrap="square" rtlCol="0">
            <a:noAutofit/>
          </a:bodyPr>
          <a:p>
            <a:r>
              <a:rPr lang="zh-CN" altLang="en-US" sz="2000">
                <a:latin typeface="等线" panose="02010600030101010101" charset="-122"/>
                <a:ea typeface="等线" panose="02010600030101010101" charset="-122"/>
                <a:cs typeface="等线" panose="02010600030101010101" charset="-122"/>
              </a:rPr>
              <a:t>通常，使用实体-联系图(entity-relationship diagram)来建立数据模型。可以把实体-联系图简称为ER图，相应地可把用ER图描绘的数据模型称为ER模型。ER图中包含了实体(即数据对象)、关系和属性等3种基本成分，通常用矩形框代表实体，用连接相关实体的菱形框表示关系，用椭圆形或圆角矩形表示实体(或关系)的属性，并用直线把实体(或关系)与其属性连接起来。例如，图1是某学校教学管理的ER图。</a:t>
            </a:r>
            <a:endParaRPr lang="zh-CN" altLang="en-US" sz="2000">
              <a:latin typeface="等线" panose="02010600030101010101" charset="-122"/>
              <a:ea typeface="等线" panose="02010600030101010101" charset="-122"/>
              <a:cs typeface="等线" panose="02010600030101010101" charset="-122"/>
            </a:endParaRPr>
          </a:p>
          <a:p>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人们通常就是用实体、联系和属性这3个概念来理解现实问题的，因此，ER模型比较接近人的习惯思维方式。此外，ER模型使用简单的图形符号表达系统分析员对问题域的理解，不熟悉计算机技术的用户也能理解它，因此，ER模型可以作为用户与分析员之间有效的交流工具。</a:t>
            </a:r>
            <a:endParaRPr lang="zh-CN" altLang="en-US" sz="2000">
              <a:latin typeface="等线" panose="02010600030101010101" charset="-122"/>
              <a:ea typeface="等线" panose="02010600030101010101" charset="-122"/>
              <a:cs typeface="等线" panose="02010600030101010101" charset="-122"/>
            </a:endParaRPr>
          </a:p>
          <a:p>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实体型(Entity)：具有相同属性的实体具有相同的特征和性质，用实体名及其属性名集合来抽象和刻画同类实体;在E-R图中用矩形表示，矩形框内写明实体名；比如学生张三丰、学生李寻欢都是实体。如果是弱实体的话，在矩形外面再套实线矩形。</a:t>
            </a:r>
            <a:endParaRPr lang="zh-CN" altLang="en-US" sz="2000">
              <a:latin typeface="等线" panose="02010600030101010101" charset="-122"/>
              <a:ea typeface="等线" panose="02010600030101010101" charset="-122"/>
              <a:cs typeface="等线" panose="02010600030101010101" charset="-122"/>
            </a:endParaRPr>
          </a:p>
          <a:p>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属性(Attribute)：实体所具有的某一特性，一个实体可由若干个属性来刻画。在E-R图中用椭圆形表示，并用无向边将其与相应的实体连接起来；比如学生的姓名、学号、性别、都是属性。如果是多值属性的话，再椭圆形外面再套实线椭圆。如果是派生属性则用虚线椭圆表示。</a:t>
            </a:r>
            <a:endParaRPr lang="zh-CN" altLang="en-US" sz="2000">
              <a:latin typeface="等线" panose="02010600030101010101" charset="-122"/>
              <a:ea typeface="等线" panose="02010600030101010101" charset="-122"/>
              <a:cs typeface="等线" panose="02010600030101010101" charset="-122"/>
            </a:endParaRPr>
          </a:p>
          <a:p>
            <a:endParaRPr lang="zh-CN" altLang="en-US" sz="2000">
              <a:latin typeface="等线" panose="02010600030101010101" charset="-122"/>
              <a:ea typeface="等线" panose="02010600030101010101" charset="-122"/>
              <a:cs typeface="等线" panose="02010600030101010101" charset="-122"/>
            </a:endParaRPr>
          </a:p>
        </p:txBody>
      </p:sp>
      <p:pic>
        <p:nvPicPr>
          <p:cNvPr id="3" name="图片 2"/>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Group 9"/>
          <p:cNvGrpSpPr/>
          <p:nvPr/>
        </p:nvGrpSpPr>
        <p:grpSpPr>
          <a:xfrm rot="0">
            <a:off x="454963" y="93878"/>
            <a:ext cx="10641129" cy="893445"/>
            <a:chOff x="454963" y="93878"/>
            <a:chExt cx="10641129" cy="893445"/>
          </a:xfrm>
        </p:grpSpPr>
        <p:sp>
          <p:nvSpPr>
            <p:cNvPr id="10" name="AutoShape 10"/>
            <p:cNvSpPr/>
            <p:nvPr/>
          </p:nvSpPr>
          <p:spPr>
            <a:xfrm>
              <a:off x="454963" y="331168"/>
              <a:ext cx="84147" cy="84147"/>
            </a:xfrm>
            <a:prstGeom prst="ellipse">
              <a:avLst/>
            </a:prstGeom>
            <a:solidFill>
              <a:schemeClr val="accent1">
                <a:alpha val="100000"/>
              </a:schemeClr>
            </a:solidFill>
          </p:spPr>
        </p:sp>
        <p:sp>
          <p:nvSpPr>
            <p:cNvPr id="11" name="AutoShape 11"/>
            <p:cNvSpPr/>
            <p:nvPr/>
          </p:nvSpPr>
          <p:spPr>
            <a:xfrm>
              <a:off x="575049" y="337743"/>
              <a:ext cx="78137" cy="78137"/>
            </a:xfrm>
            <a:prstGeom prst="ellipse">
              <a:avLst/>
            </a:prstGeom>
            <a:solidFill>
              <a:schemeClr val="accent1">
                <a:alpha val="80000"/>
              </a:schemeClr>
            </a:solidFill>
          </p:spPr>
        </p:sp>
        <p:sp>
          <p:nvSpPr>
            <p:cNvPr id="12" name="AutoShape 12"/>
            <p:cNvSpPr/>
            <p:nvPr/>
          </p:nvSpPr>
          <p:spPr>
            <a:xfrm>
              <a:off x="689125" y="339460"/>
              <a:ext cx="74704" cy="74704"/>
            </a:xfrm>
            <a:prstGeom prst="ellipse">
              <a:avLst/>
            </a:prstGeom>
            <a:solidFill>
              <a:schemeClr val="accent1">
                <a:alpha val="60000"/>
              </a:schemeClr>
            </a:solidFill>
          </p:spPr>
        </p:sp>
        <p:sp>
          <p:nvSpPr>
            <p:cNvPr id="13" name="AutoShape 13"/>
            <p:cNvSpPr/>
            <p:nvPr/>
          </p:nvSpPr>
          <p:spPr>
            <a:xfrm>
              <a:off x="799768" y="348430"/>
              <a:ext cx="69238" cy="69238"/>
            </a:xfrm>
            <a:prstGeom prst="ellipse">
              <a:avLst/>
            </a:prstGeom>
            <a:solidFill>
              <a:schemeClr val="accent1">
                <a:alpha val="40000"/>
              </a:schemeClr>
            </a:solidFill>
          </p:spPr>
        </p:sp>
        <p:sp>
          <p:nvSpPr>
            <p:cNvPr id="14" name="AutoShape 14"/>
            <p:cNvSpPr/>
            <p:nvPr/>
          </p:nvSpPr>
          <p:spPr>
            <a:xfrm>
              <a:off x="904945" y="344297"/>
              <a:ext cx="65594" cy="65594"/>
            </a:xfrm>
            <a:prstGeom prst="ellipse">
              <a:avLst/>
            </a:prstGeom>
            <a:solidFill>
              <a:schemeClr val="accent1">
                <a:alpha val="20000"/>
              </a:schemeClr>
            </a:solidFill>
          </p:spPr>
        </p:sp>
        <p:sp>
          <p:nvSpPr>
            <p:cNvPr id="15" name="AutoShape 15"/>
            <p:cNvSpPr/>
            <p:nvPr/>
          </p:nvSpPr>
          <p:spPr>
            <a:xfrm>
              <a:off x="454963" y="448942"/>
              <a:ext cx="84147" cy="84147"/>
            </a:xfrm>
            <a:prstGeom prst="ellipse">
              <a:avLst/>
            </a:prstGeom>
            <a:solidFill>
              <a:schemeClr val="accent1">
                <a:alpha val="100000"/>
              </a:schemeClr>
            </a:solidFill>
          </p:spPr>
        </p:sp>
        <p:sp>
          <p:nvSpPr>
            <p:cNvPr id="16" name="AutoShape 16"/>
            <p:cNvSpPr/>
            <p:nvPr/>
          </p:nvSpPr>
          <p:spPr>
            <a:xfrm>
              <a:off x="575049" y="455517"/>
              <a:ext cx="78137" cy="78137"/>
            </a:xfrm>
            <a:prstGeom prst="ellipse">
              <a:avLst/>
            </a:prstGeom>
            <a:solidFill>
              <a:schemeClr val="accent1">
                <a:alpha val="80000"/>
              </a:schemeClr>
            </a:solidFill>
          </p:spPr>
        </p:sp>
        <p:sp>
          <p:nvSpPr>
            <p:cNvPr id="17" name="AutoShape 17"/>
            <p:cNvSpPr/>
            <p:nvPr/>
          </p:nvSpPr>
          <p:spPr>
            <a:xfrm>
              <a:off x="689125" y="457233"/>
              <a:ext cx="74704" cy="74704"/>
            </a:xfrm>
            <a:prstGeom prst="ellipse">
              <a:avLst/>
            </a:prstGeom>
            <a:solidFill>
              <a:schemeClr val="accent1">
                <a:alpha val="60000"/>
              </a:schemeClr>
            </a:solidFill>
          </p:spPr>
        </p:sp>
        <p:sp>
          <p:nvSpPr>
            <p:cNvPr id="18" name="AutoShape 18"/>
            <p:cNvSpPr/>
            <p:nvPr/>
          </p:nvSpPr>
          <p:spPr>
            <a:xfrm>
              <a:off x="799768" y="466203"/>
              <a:ext cx="69238" cy="69238"/>
            </a:xfrm>
            <a:prstGeom prst="ellipse">
              <a:avLst/>
            </a:prstGeom>
            <a:solidFill>
              <a:schemeClr val="accent1">
                <a:alpha val="40000"/>
              </a:schemeClr>
            </a:solidFill>
          </p:spPr>
        </p:sp>
        <p:sp>
          <p:nvSpPr>
            <p:cNvPr id="19" name="AutoShape 19"/>
            <p:cNvSpPr/>
            <p:nvPr/>
          </p:nvSpPr>
          <p:spPr>
            <a:xfrm>
              <a:off x="904945" y="462070"/>
              <a:ext cx="65594" cy="65594"/>
            </a:xfrm>
            <a:prstGeom prst="ellipse">
              <a:avLst/>
            </a:prstGeom>
            <a:solidFill>
              <a:schemeClr val="accent1">
                <a:alpha val="20000"/>
              </a:schemeClr>
            </a:solidFill>
          </p:spPr>
        </p:sp>
        <p:sp>
          <p:nvSpPr>
            <p:cNvPr id="20" name="AutoShape 20"/>
            <p:cNvSpPr/>
            <p:nvPr/>
          </p:nvSpPr>
          <p:spPr>
            <a:xfrm>
              <a:off x="454963" y="566715"/>
              <a:ext cx="84147" cy="84147"/>
            </a:xfrm>
            <a:prstGeom prst="ellipse">
              <a:avLst/>
            </a:prstGeom>
            <a:solidFill>
              <a:schemeClr val="accent1">
                <a:alpha val="100000"/>
              </a:schemeClr>
            </a:solidFill>
          </p:spPr>
        </p:sp>
        <p:sp>
          <p:nvSpPr>
            <p:cNvPr id="21" name="AutoShape 21"/>
            <p:cNvSpPr/>
            <p:nvPr/>
          </p:nvSpPr>
          <p:spPr>
            <a:xfrm>
              <a:off x="575049" y="573291"/>
              <a:ext cx="78137" cy="78137"/>
            </a:xfrm>
            <a:prstGeom prst="ellipse">
              <a:avLst/>
            </a:prstGeom>
            <a:solidFill>
              <a:schemeClr val="accent1">
                <a:alpha val="80000"/>
              </a:schemeClr>
            </a:solidFill>
          </p:spPr>
        </p:sp>
        <p:sp>
          <p:nvSpPr>
            <p:cNvPr id="22" name="AutoShape 22"/>
            <p:cNvSpPr/>
            <p:nvPr/>
          </p:nvSpPr>
          <p:spPr>
            <a:xfrm>
              <a:off x="689125" y="575007"/>
              <a:ext cx="74704" cy="74704"/>
            </a:xfrm>
            <a:prstGeom prst="ellipse">
              <a:avLst/>
            </a:prstGeom>
            <a:solidFill>
              <a:schemeClr val="accent1">
                <a:alpha val="60000"/>
              </a:schemeClr>
            </a:solidFill>
          </p:spPr>
        </p:sp>
        <p:sp>
          <p:nvSpPr>
            <p:cNvPr id="23" name="AutoShape 23"/>
            <p:cNvSpPr/>
            <p:nvPr/>
          </p:nvSpPr>
          <p:spPr>
            <a:xfrm>
              <a:off x="799768" y="583977"/>
              <a:ext cx="69238" cy="69238"/>
            </a:xfrm>
            <a:prstGeom prst="ellipse">
              <a:avLst/>
            </a:prstGeom>
            <a:solidFill>
              <a:schemeClr val="accent1">
                <a:alpha val="40000"/>
              </a:schemeClr>
            </a:solidFill>
          </p:spPr>
        </p:sp>
        <p:sp>
          <p:nvSpPr>
            <p:cNvPr id="24" name="AutoShape 24"/>
            <p:cNvSpPr/>
            <p:nvPr/>
          </p:nvSpPr>
          <p:spPr>
            <a:xfrm>
              <a:off x="904945" y="579844"/>
              <a:ext cx="65594" cy="65594"/>
            </a:xfrm>
            <a:prstGeom prst="ellipse">
              <a:avLst/>
            </a:prstGeom>
            <a:solidFill>
              <a:schemeClr val="accent1">
                <a:alpha val="20000"/>
              </a:schemeClr>
            </a:solidFill>
          </p:spPr>
        </p:sp>
        <p:sp>
          <p:nvSpPr>
            <p:cNvPr id="25" name="AutoShape 25"/>
            <p:cNvSpPr/>
            <p:nvPr/>
          </p:nvSpPr>
          <p:spPr>
            <a:xfrm>
              <a:off x="454963" y="684489"/>
              <a:ext cx="84147" cy="84147"/>
            </a:xfrm>
            <a:prstGeom prst="ellipse">
              <a:avLst/>
            </a:prstGeom>
            <a:solidFill>
              <a:schemeClr val="accent1">
                <a:alpha val="100000"/>
              </a:schemeClr>
            </a:solidFill>
          </p:spPr>
        </p:sp>
        <p:sp>
          <p:nvSpPr>
            <p:cNvPr id="26" name="AutoShape 26"/>
            <p:cNvSpPr/>
            <p:nvPr/>
          </p:nvSpPr>
          <p:spPr>
            <a:xfrm>
              <a:off x="575049" y="691064"/>
              <a:ext cx="78137" cy="78137"/>
            </a:xfrm>
            <a:prstGeom prst="ellipse">
              <a:avLst/>
            </a:prstGeom>
            <a:solidFill>
              <a:schemeClr val="accent1">
                <a:alpha val="80000"/>
              </a:schemeClr>
            </a:solidFill>
          </p:spPr>
        </p:sp>
        <p:sp>
          <p:nvSpPr>
            <p:cNvPr id="27" name="AutoShape 27"/>
            <p:cNvSpPr/>
            <p:nvPr/>
          </p:nvSpPr>
          <p:spPr>
            <a:xfrm>
              <a:off x="689125" y="692781"/>
              <a:ext cx="74704" cy="74704"/>
            </a:xfrm>
            <a:prstGeom prst="ellipse">
              <a:avLst/>
            </a:prstGeom>
            <a:solidFill>
              <a:schemeClr val="accent1">
                <a:alpha val="60000"/>
              </a:schemeClr>
            </a:solidFill>
          </p:spPr>
        </p:sp>
        <p:sp>
          <p:nvSpPr>
            <p:cNvPr id="28" name="AutoShape 28"/>
            <p:cNvSpPr/>
            <p:nvPr/>
          </p:nvSpPr>
          <p:spPr>
            <a:xfrm>
              <a:off x="799768" y="701751"/>
              <a:ext cx="69238" cy="69238"/>
            </a:xfrm>
            <a:prstGeom prst="ellipse">
              <a:avLst/>
            </a:prstGeom>
            <a:solidFill>
              <a:schemeClr val="accent1">
                <a:alpha val="40000"/>
              </a:schemeClr>
            </a:solidFill>
          </p:spPr>
        </p:sp>
        <p:sp>
          <p:nvSpPr>
            <p:cNvPr id="29" name="AutoShape 29"/>
            <p:cNvSpPr/>
            <p:nvPr/>
          </p:nvSpPr>
          <p:spPr>
            <a:xfrm>
              <a:off x="904945" y="697618"/>
              <a:ext cx="65594" cy="65594"/>
            </a:xfrm>
            <a:prstGeom prst="ellipse">
              <a:avLst/>
            </a:prstGeom>
            <a:solidFill>
              <a:schemeClr val="accent1">
                <a:alpha val="20000"/>
              </a:schemeClr>
            </a:solidFill>
          </p:spPr>
        </p:sp>
        <p:sp>
          <p:nvSpPr>
            <p:cNvPr id="30" name="TextBox 30"/>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ER 图基本概念及作用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98425" y="926465"/>
            <a:ext cx="11772265" cy="2588895"/>
          </a:xfrm>
          <a:prstGeom prst="rect">
            <a:avLst/>
          </a:prstGeom>
          <a:noFill/>
        </p:spPr>
        <p:txBody>
          <a:bodyPr wrap="square" rtlCol="0">
            <a:noAutofit/>
          </a:bodyPr>
          <a:p>
            <a:r>
              <a:rPr lang="zh-CN" altLang="en-US" sz="2000">
                <a:latin typeface="等线" panose="02010600030101010101" charset="-122"/>
                <a:ea typeface="等线" panose="02010600030101010101" charset="-122"/>
                <a:cs typeface="等线" panose="02010600030101010101" charset="-122"/>
              </a:rPr>
              <a:t>联系(Relationship)： 数据对象彼此之间相互连接的方式称为联系，也称为关系。联系可分为以下 3 种类型：</a:t>
            </a:r>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(1) 一对一联系 (1 ∶ 1)</a:t>
            </a:r>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例如，一个部门有一个经理，而每个经理只在一个部门任职，则部门与经理的联系是一对一的。</a:t>
            </a:r>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(2) 一对多联系 (1 ∶ N)</a:t>
            </a:r>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例如，某校教师与课程之间存在一对多的联系“教”，即每位教师可以教多门课程，但是每门课程只能由一位教师来教【见图1】。</a:t>
            </a:r>
            <a:endParaRPr lang="zh-CN" altLang="en-US" sz="2000">
              <a:latin typeface="等线" panose="02010600030101010101" charset="-122"/>
              <a:ea typeface="等线" panose="02010600030101010101" charset="-122"/>
              <a:cs typeface="等线" panose="02010600030101010101" charset="-122"/>
            </a:endParaRPr>
          </a:p>
          <a:p>
            <a:r>
              <a:rPr lang="zh-CN" altLang="en-US" sz="2000">
                <a:latin typeface="等线" panose="02010600030101010101" charset="-122"/>
                <a:ea typeface="等线" panose="02010600030101010101" charset="-122"/>
                <a:cs typeface="等线" panose="02010600030101010101" charset="-122"/>
              </a:rPr>
              <a:t>(3) 多对多联系 (M ∶ N)</a:t>
            </a:r>
            <a:endParaRPr lang="zh-CN" altLang="en-US" sz="2000">
              <a:latin typeface="等线" panose="02010600030101010101" charset="-122"/>
              <a:ea typeface="等线" panose="02010600030101010101" charset="-122"/>
              <a:cs typeface="等线" panose="02010600030101010101" charset="-122"/>
            </a:endParaRPr>
          </a:p>
          <a:p>
            <a:endParaRPr lang="zh-CN" altLang="en-US" sz="2000">
              <a:latin typeface="等线" panose="02010600030101010101" charset="-122"/>
              <a:ea typeface="等线" panose="02010600030101010101" charset="-122"/>
              <a:cs typeface="等线" panose="02010600030101010101" charset="-122"/>
            </a:endParaRPr>
          </a:p>
        </p:txBody>
      </p:sp>
      <p:pic>
        <p:nvPicPr>
          <p:cNvPr id="100" name="图片 99"/>
          <p:cNvPicPr/>
          <p:nvPr/>
        </p:nvPicPr>
        <p:blipFill>
          <a:blip r:embed="rId1"/>
          <a:stretch>
            <a:fillRect/>
          </a:stretch>
        </p:blipFill>
        <p:spPr>
          <a:xfrm>
            <a:off x="454660" y="3515360"/>
            <a:ext cx="4011930" cy="3181350"/>
          </a:xfrm>
          <a:prstGeom prst="rect">
            <a:avLst/>
          </a:prstGeom>
          <a:noFill/>
          <a:ln w="9525">
            <a:noFill/>
          </a:ln>
        </p:spPr>
      </p:pic>
      <p:sp>
        <p:nvSpPr>
          <p:cNvPr id="3" name="文本框 2"/>
          <p:cNvSpPr txBox="1"/>
          <p:nvPr/>
        </p:nvSpPr>
        <p:spPr>
          <a:xfrm>
            <a:off x="4639945" y="4128135"/>
            <a:ext cx="7343775" cy="2073910"/>
          </a:xfrm>
          <a:prstGeom prst="rect">
            <a:avLst/>
          </a:prstGeom>
          <a:noFill/>
        </p:spPr>
        <p:txBody>
          <a:bodyPr wrap="square" rtlCol="0" anchor="t">
            <a:noAutofit/>
          </a:bodyPr>
          <a:p>
            <a:r>
              <a:rPr lang="zh-CN" altLang="en-US" sz="2000">
                <a:latin typeface="等线" panose="02010600030101010101" charset="-122"/>
                <a:ea typeface="等线" panose="02010600030101010101" charset="-122"/>
                <a:cs typeface="等线" panose="02010600030101010101" charset="-122"/>
                <a:sym typeface="+mn-ea"/>
              </a:rPr>
              <a:t>例如，图1表示学生与课程间的联系(“ 学 ”)是多对多的，即一个学生可以学多门课程，而每门课程可以有多个学生来学。联系也可能有属性。例如，学生 “ 学 ” 某门课程所取得的成绩，既不是学生的属性也不是课程的属性。由于 “ 成绩 ” 既依赖于某名特定的学生又依赖于某门特定的课程，所以它是学生与课程之间的联系 “ 学 ”的属性.</a:t>
            </a:r>
            <a:endParaRPr lang="zh-CN" altLang="en-US" sz="2000">
              <a:latin typeface="等线" panose="02010600030101010101" charset="-122"/>
              <a:ea typeface="等线" panose="02010600030101010101" charset="-122"/>
              <a:cs typeface="等线" panose="02010600030101010101" charset="-122"/>
              <a:sym typeface="+mn-ea"/>
            </a:endParaRPr>
          </a:p>
        </p:txBody>
      </p:sp>
      <p:pic>
        <p:nvPicPr>
          <p:cNvPr id="4" name="图片 3"/>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案例分析：ER 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52400" y="1247775"/>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试题代码：1.1.2</a:t>
            </a:r>
            <a:endParaRPr lang="en-US" altLang="zh-CN">
              <a:ln w="22225">
                <a:solidFill>
                  <a:schemeClr val="accent2"/>
                </a:solidFill>
                <a:prstDash val="solid"/>
              </a:ln>
              <a:solidFill>
                <a:schemeClr val="accent2">
                  <a:lumMod val="40000"/>
                  <a:lumOff val="60000"/>
                </a:schemeClr>
              </a:solidFill>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170180" y="1676400"/>
            <a:ext cx="9914890" cy="1769745"/>
          </a:xfrm>
          <a:prstGeom prst="rect">
            <a:avLst/>
          </a:prstGeom>
          <a:noFill/>
        </p:spPr>
        <p:txBody>
          <a:bodyPr wrap="square" rtlCol="0">
            <a:noAutofit/>
          </a:bodyPr>
          <a:p>
            <a:r>
              <a:rPr lang="zh-CN" altLang="en-US" sz="2000">
                <a:latin typeface="等线" panose="02010600030101010101" charset="-122"/>
                <a:ea typeface="等线" panose="02010600030101010101" charset="-122"/>
                <a:cs typeface="等线" panose="02010600030101010101" charset="-122"/>
              </a:rPr>
              <a:t>现需要设计某订单管理系统。订单管理功能涉及三个实体（Entity）：用户（User）实体、订单（Order）实体和商品（Product）实体。其中一个用户创建多个订单，但一个订单只能隶属于唯一用户。一个订单可以包含多个商品，一个商品也可以属于不同的订单。在实体关系设计中，一共有三类关系（Relationship）：一对一（One to One）关系、一对多（One to Many）关系和多对多（Many to Many）关系。 </a:t>
            </a:r>
            <a:endParaRPr lang="zh-CN" altLang="en-US" sz="2000">
              <a:latin typeface="等线" panose="02010600030101010101" charset="-122"/>
              <a:ea typeface="等线" panose="02010600030101010101" charset="-122"/>
              <a:cs typeface="等线" panose="02010600030101010101" charset="-122"/>
            </a:endParaRPr>
          </a:p>
        </p:txBody>
      </p:sp>
      <p:pic>
        <p:nvPicPr>
          <p:cNvPr id="5" name="图片 -2147482624" descr="ERDDiagram1"/>
          <p:cNvPicPr>
            <a:picLocks noChangeAspect="1"/>
          </p:cNvPicPr>
          <p:nvPr/>
        </p:nvPicPr>
        <p:blipFill>
          <a:blip r:embed="rId1"/>
          <a:stretch>
            <a:fillRect/>
          </a:stretch>
        </p:blipFill>
        <p:spPr>
          <a:xfrm>
            <a:off x="236855" y="3148330"/>
            <a:ext cx="9924415" cy="3541395"/>
          </a:xfrm>
          <a:prstGeom prst="rect">
            <a:avLst/>
          </a:prstGeom>
          <a:noFill/>
          <a:ln w="9525">
            <a:noFill/>
          </a:ln>
        </p:spPr>
      </p:pic>
      <p:pic>
        <p:nvPicPr>
          <p:cNvPr id="6" name="图片 5"/>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10000" b="10000"/>
          <a:stretch>
            <a:fillRect/>
          </a:stretch>
        </p:blipFill>
        <p:spPr>
          <a:xfrm>
            <a:off x="4925814" y="2630423"/>
            <a:ext cx="2231507" cy="2231507"/>
          </a:xfrm>
          <a:prstGeom prst="rect">
            <a:avLst/>
          </a:prstGeom>
        </p:spPr>
      </p:pic>
      <p:pic>
        <p:nvPicPr>
          <p:cNvPr id="3" name="Picture 3"/>
          <p:cNvPicPr>
            <a:picLocks noChangeAspect="1"/>
          </p:cNvPicPr>
          <p:nvPr/>
        </p:nvPicPr>
        <p:blipFill>
          <a:blip r:embed="rId2"/>
          <a:srcRect t="122" b="122"/>
          <a:stretch>
            <a:fillRect/>
          </a:stretch>
        </p:blipFill>
        <p:spPr>
          <a:xfrm>
            <a:off x="1438585" y="2630423"/>
            <a:ext cx="2231507" cy="2231507"/>
          </a:xfrm>
          <a:prstGeom prst="rect">
            <a:avLst/>
          </a:prstGeom>
        </p:spPr>
      </p:pic>
      <p:sp>
        <p:nvSpPr>
          <p:cNvPr id="4" name="TextBox 4"/>
          <p:cNvSpPr txBox="1"/>
          <p:nvPr/>
        </p:nvSpPr>
        <p:spPr>
          <a:xfrm>
            <a:off x="1669569" y="1125085"/>
            <a:ext cx="1988995" cy="1287399"/>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StarUML是一款强大的UML工具，支持多种UML图表绘制</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Picture 5"/>
          <p:cNvPicPr>
            <a:picLocks noChangeAspect="1"/>
          </p:cNvPicPr>
          <p:nvPr/>
        </p:nvPicPr>
        <p:blipFill>
          <a:blip r:embed="rId3"/>
          <a:srcRect t="13745" b="13745"/>
          <a:stretch>
            <a:fillRect/>
          </a:stretch>
        </p:blipFill>
        <p:spPr>
          <a:xfrm>
            <a:off x="8413043" y="2630423"/>
            <a:ext cx="2231507" cy="2231507"/>
          </a:xfrm>
          <a:prstGeom prst="rect">
            <a:avLst/>
          </a:prstGeom>
        </p:spPr>
      </p:pic>
      <p:sp>
        <p:nvSpPr>
          <p:cNvPr id="6" name="AutoShape 6"/>
          <p:cNvSpPr/>
          <p:nvPr/>
        </p:nvSpPr>
        <p:spPr>
          <a:xfrm>
            <a:off x="4925814" y="2623346"/>
            <a:ext cx="97536" cy="3792083"/>
          </a:xfrm>
          <a:prstGeom prst="roundRect">
            <a:avLst>
              <a:gd name="adj" fmla="val 0"/>
            </a:avLst>
          </a:prstGeom>
          <a:solidFill>
            <a:schemeClr val="accent2">
              <a:alpha val="100000"/>
            </a:schemeClr>
          </a:solidFill>
        </p:spPr>
      </p:sp>
      <p:sp>
        <p:nvSpPr>
          <p:cNvPr id="7" name="AutoShape 7"/>
          <p:cNvSpPr/>
          <p:nvPr/>
        </p:nvSpPr>
        <p:spPr>
          <a:xfrm>
            <a:off x="8394148" y="1069847"/>
            <a:ext cx="97536" cy="3792083"/>
          </a:xfrm>
          <a:prstGeom prst="roundRect">
            <a:avLst>
              <a:gd name="adj" fmla="val 0"/>
            </a:avLst>
          </a:prstGeom>
          <a:solidFill>
            <a:schemeClr val="accent1">
              <a:alpha val="100000"/>
            </a:schemeClr>
          </a:solidFill>
        </p:spPr>
      </p:sp>
      <p:sp>
        <p:nvSpPr>
          <p:cNvPr id="8" name="AutoShape 8"/>
          <p:cNvSpPr/>
          <p:nvPr/>
        </p:nvSpPr>
        <p:spPr>
          <a:xfrm>
            <a:off x="1395307" y="1069847"/>
            <a:ext cx="97536" cy="3792083"/>
          </a:xfrm>
          <a:prstGeom prst="roundRect">
            <a:avLst>
              <a:gd name="adj" fmla="val 0"/>
            </a:avLst>
          </a:prstGeom>
          <a:solidFill>
            <a:schemeClr val="accent1">
              <a:alpha val="100000"/>
            </a:schemeClr>
          </a:solidFill>
        </p:spPr>
      </p:sp>
      <p:sp>
        <p:nvSpPr>
          <p:cNvPr id="9" name="TextBox 9"/>
          <p:cNvSpPr txBox="1"/>
          <p:nvPr/>
        </p:nvSpPr>
        <p:spPr>
          <a:xfrm>
            <a:off x="5168326" y="5091454"/>
            <a:ext cx="1988995" cy="944880"/>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本教程旨在帮助初学者快速掌握StarUML的使用技巧</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10"/>
          <p:cNvSpPr txBox="1"/>
          <p:nvPr/>
        </p:nvSpPr>
        <p:spPr>
          <a:xfrm>
            <a:off x="8648852" y="1125085"/>
            <a:ext cx="1988995" cy="1287399"/>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通过本教程，学习者可以了解UML的基础知识，掌握UML图表的绘制方法</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1" name="Group 11"/>
          <p:cNvGrpSpPr/>
          <p:nvPr/>
        </p:nvGrpSpPr>
        <p:grpSpPr>
          <a:xfrm rot="0">
            <a:off x="454963" y="93878"/>
            <a:ext cx="10641129" cy="914400"/>
            <a:chOff x="454963" y="93878"/>
            <a:chExt cx="10641129" cy="914400"/>
          </a:xfrm>
        </p:grpSpPr>
        <p:sp>
          <p:nvSpPr>
            <p:cNvPr id="12" name="AutoShape 12"/>
            <p:cNvSpPr/>
            <p:nvPr/>
          </p:nvSpPr>
          <p:spPr>
            <a:xfrm>
              <a:off x="454963" y="331168"/>
              <a:ext cx="84147" cy="84147"/>
            </a:xfrm>
            <a:prstGeom prst="ellipse">
              <a:avLst/>
            </a:prstGeom>
            <a:solidFill>
              <a:schemeClr val="accent1">
                <a:alpha val="100000"/>
              </a:schemeClr>
            </a:solidFill>
          </p:spPr>
        </p:sp>
        <p:sp>
          <p:nvSpPr>
            <p:cNvPr id="13" name="AutoShape 13"/>
            <p:cNvSpPr/>
            <p:nvPr/>
          </p:nvSpPr>
          <p:spPr>
            <a:xfrm>
              <a:off x="575049" y="337743"/>
              <a:ext cx="78137" cy="78137"/>
            </a:xfrm>
            <a:prstGeom prst="ellipse">
              <a:avLst/>
            </a:prstGeom>
            <a:solidFill>
              <a:schemeClr val="accent1">
                <a:alpha val="80000"/>
              </a:schemeClr>
            </a:solidFill>
          </p:spPr>
        </p:sp>
        <p:sp>
          <p:nvSpPr>
            <p:cNvPr id="14" name="AutoShape 14"/>
            <p:cNvSpPr/>
            <p:nvPr/>
          </p:nvSpPr>
          <p:spPr>
            <a:xfrm>
              <a:off x="689125" y="339460"/>
              <a:ext cx="74704" cy="74704"/>
            </a:xfrm>
            <a:prstGeom prst="ellipse">
              <a:avLst/>
            </a:prstGeom>
            <a:solidFill>
              <a:schemeClr val="accent1">
                <a:alpha val="60000"/>
              </a:schemeClr>
            </a:solidFill>
          </p:spPr>
        </p:sp>
        <p:sp>
          <p:nvSpPr>
            <p:cNvPr id="15" name="AutoShape 15"/>
            <p:cNvSpPr/>
            <p:nvPr/>
          </p:nvSpPr>
          <p:spPr>
            <a:xfrm>
              <a:off x="799768" y="348430"/>
              <a:ext cx="69238" cy="69238"/>
            </a:xfrm>
            <a:prstGeom prst="ellipse">
              <a:avLst/>
            </a:prstGeom>
            <a:solidFill>
              <a:schemeClr val="accent1">
                <a:alpha val="40000"/>
              </a:schemeClr>
            </a:solidFill>
          </p:spPr>
        </p:sp>
        <p:sp>
          <p:nvSpPr>
            <p:cNvPr id="16" name="AutoShape 16"/>
            <p:cNvSpPr/>
            <p:nvPr/>
          </p:nvSpPr>
          <p:spPr>
            <a:xfrm>
              <a:off x="904945" y="344297"/>
              <a:ext cx="65594" cy="65594"/>
            </a:xfrm>
            <a:prstGeom prst="ellipse">
              <a:avLst/>
            </a:prstGeom>
            <a:solidFill>
              <a:schemeClr val="accent1">
                <a:alpha val="20000"/>
              </a:schemeClr>
            </a:solidFill>
          </p:spPr>
        </p:sp>
        <p:sp>
          <p:nvSpPr>
            <p:cNvPr id="17" name="AutoShape 17"/>
            <p:cNvSpPr/>
            <p:nvPr/>
          </p:nvSpPr>
          <p:spPr>
            <a:xfrm>
              <a:off x="454963" y="448942"/>
              <a:ext cx="84147" cy="84147"/>
            </a:xfrm>
            <a:prstGeom prst="ellipse">
              <a:avLst/>
            </a:prstGeom>
            <a:solidFill>
              <a:schemeClr val="accent1">
                <a:alpha val="100000"/>
              </a:schemeClr>
            </a:solidFill>
          </p:spPr>
        </p:sp>
        <p:sp>
          <p:nvSpPr>
            <p:cNvPr id="18" name="AutoShape 18"/>
            <p:cNvSpPr/>
            <p:nvPr/>
          </p:nvSpPr>
          <p:spPr>
            <a:xfrm>
              <a:off x="575049" y="455517"/>
              <a:ext cx="78137" cy="78137"/>
            </a:xfrm>
            <a:prstGeom prst="ellipse">
              <a:avLst/>
            </a:prstGeom>
            <a:solidFill>
              <a:schemeClr val="accent1">
                <a:alpha val="80000"/>
              </a:schemeClr>
            </a:solidFill>
          </p:spPr>
        </p:sp>
        <p:sp>
          <p:nvSpPr>
            <p:cNvPr id="19" name="AutoShape 19"/>
            <p:cNvSpPr/>
            <p:nvPr/>
          </p:nvSpPr>
          <p:spPr>
            <a:xfrm>
              <a:off x="689125" y="457233"/>
              <a:ext cx="74704" cy="74704"/>
            </a:xfrm>
            <a:prstGeom prst="ellipse">
              <a:avLst/>
            </a:prstGeom>
            <a:solidFill>
              <a:schemeClr val="accent1">
                <a:alpha val="60000"/>
              </a:schemeClr>
            </a:solidFill>
          </p:spPr>
        </p:sp>
        <p:sp>
          <p:nvSpPr>
            <p:cNvPr id="20" name="AutoShape 20"/>
            <p:cNvSpPr/>
            <p:nvPr/>
          </p:nvSpPr>
          <p:spPr>
            <a:xfrm>
              <a:off x="799768" y="466203"/>
              <a:ext cx="69238" cy="69238"/>
            </a:xfrm>
            <a:prstGeom prst="ellipse">
              <a:avLst/>
            </a:prstGeom>
            <a:solidFill>
              <a:schemeClr val="accent1">
                <a:alpha val="40000"/>
              </a:schemeClr>
            </a:solidFill>
          </p:spPr>
        </p:sp>
        <p:sp>
          <p:nvSpPr>
            <p:cNvPr id="21" name="AutoShape 21"/>
            <p:cNvSpPr/>
            <p:nvPr/>
          </p:nvSpPr>
          <p:spPr>
            <a:xfrm>
              <a:off x="904945" y="462070"/>
              <a:ext cx="65594" cy="65594"/>
            </a:xfrm>
            <a:prstGeom prst="ellipse">
              <a:avLst/>
            </a:prstGeom>
            <a:solidFill>
              <a:schemeClr val="accent1">
                <a:alpha val="20000"/>
              </a:schemeClr>
            </a:solidFill>
          </p:spPr>
        </p:sp>
        <p:sp>
          <p:nvSpPr>
            <p:cNvPr id="22" name="AutoShape 22"/>
            <p:cNvSpPr/>
            <p:nvPr/>
          </p:nvSpPr>
          <p:spPr>
            <a:xfrm>
              <a:off x="454963" y="566715"/>
              <a:ext cx="84147" cy="84147"/>
            </a:xfrm>
            <a:prstGeom prst="ellipse">
              <a:avLst/>
            </a:prstGeom>
            <a:solidFill>
              <a:schemeClr val="accent1">
                <a:alpha val="100000"/>
              </a:schemeClr>
            </a:solidFill>
          </p:spPr>
        </p:sp>
        <p:sp>
          <p:nvSpPr>
            <p:cNvPr id="23" name="AutoShape 23"/>
            <p:cNvSpPr/>
            <p:nvPr/>
          </p:nvSpPr>
          <p:spPr>
            <a:xfrm>
              <a:off x="575049" y="573291"/>
              <a:ext cx="78137" cy="78137"/>
            </a:xfrm>
            <a:prstGeom prst="ellipse">
              <a:avLst/>
            </a:prstGeom>
            <a:solidFill>
              <a:schemeClr val="accent1">
                <a:alpha val="80000"/>
              </a:schemeClr>
            </a:solidFill>
          </p:spPr>
        </p:sp>
        <p:sp>
          <p:nvSpPr>
            <p:cNvPr id="24" name="AutoShape 24"/>
            <p:cNvSpPr/>
            <p:nvPr/>
          </p:nvSpPr>
          <p:spPr>
            <a:xfrm>
              <a:off x="689125" y="575007"/>
              <a:ext cx="74704" cy="74704"/>
            </a:xfrm>
            <a:prstGeom prst="ellipse">
              <a:avLst/>
            </a:prstGeom>
            <a:solidFill>
              <a:schemeClr val="accent1">
                <a:alpha val="60000"/>
              </a:schemeClr>
            </a:solidFill>
          </p:spPr>
        </p:sp>
        <p:sp>
          <p:nvSpPr>
            <p:cNvPr id="25" name="AutoShape 25"/>
            <p:cNvSpPr/>
            <p:nvPr/>
          </p:nvSpPr>
          <p:spPr>
            <a:xfrm>
              <a:off x="799768" y="583977"/>
              <a:ext cx="69238" cy="69238"/>
            </a:xfrm>
            <a:prstGeom prst="ellipse">
              <a:avLst/>
            </a:prstGeom>
            <a:solidFill>
              <a:schemeClr val="accent1">
                <a:alpha val="40000"/>
              </a:schemeClr>
            </a:solidFill>
          </p:spPr>
        </p:sp>
        <p:sp>
          <p:nvSpPr>
            <p:cNvPr id="26" name="AutoShape 26"/>
            <p:cNvSpPr/>
            <p:nvPr/>
          </p:nvSpPr>
          <p:spPr>
            <a:xfrm>
              <a:off x="904945" y="579844"/>
              <a:ext cx="65594" cy="65594"/>
            </a:xfrm>
            <a:prstGeom prst="ellipse">
              <a:avLst/>
            </a:prstGeom>
            <a:solidFill>
              <a:schemeClr val="accent1">
                <a:alpha val="20000"/>
              </a:schemeClr>
            </a:solidFill>
          </p:spPr>
        </p:sp>
        <p:sp>
          <p:nvSpPr>
            <p:cNvPr id="27" name="AutoShape 27"/>
            <p:cNvSpPr/>
            <p:nvPr/>
          </p:nvSpPr>
          <p:spPr>
            <a:xfrm>
              <a:off x="454963" y="684489"/>
              <a:ext cx="84147" cy="84147"/>
            </a:xfrm>
            <a:prstGeom prst="ellipse">
              <a:avLst/>
            </a:prstGeom>
            <a:solidFill>
              <a:schemeClr val="accent1">
                <a:alpha val="100000"/>
              </a:schemeClr>
            </a:solidFill>
          </p:spPr>
        </p:sp>
        <p:sp>
          <p:nvSpPr>
            <p:cNvPr id="28" name="AutoShape 28"/>
            <p:cNvSpPr/>
            <p:nvPr/>
          </p:nvSpPr>
          <p:spPr>
            <a:xfrm>
              <a:off x="575049" y="691064"/>
              <a:ext cx="78137" cy="78137"/>
            </a:xfrm>
            <a:prstGeom prst="ellipse">
              <a:avLst/>
            </a:prstGeom>
            <a:solidFill>
              <a:schemeClr val="accent1">
                <a:alpha val="80000"/>
              </a:schemeClr>
            </a:solidFill>
          </p:spPr>
        </p:sp>
        <p:sp>
          <p:nvSpPr>
            <p:cNvPr id="29" name="AutoShape 29"/>
            <p:cNvSpPr/>
            <p:nvPr/>
          </p:nvSpPr>
          <p:spPr>
            <a:xfrm>
              <a:off x="689125" y="692781"/>
              <a:ext cx="74704" cy="74704"/>
            </a:xfrm>
            <a:prstGeom prst="ellipse">
              <a:avLst/>
            </a:prstGeom>
            <a:solidFill>
              <a:schemeClr val="accent1">
                <a:alpha val="60000"/>
              </a:schemeClr>
            </a:solidFill>
          </p:spPr>
        </p:sp>
        <p:sp>
          <p:nvSpPr>
            <p:cNvPr id="30" name="AutoShape 30"/>
            <p:cNvSpPr/>
            <p:nvPr/>
          </p:nvSpPr>
          <p:spPr>
            <a:xfrm>
              <a:off x="799768" y="701751"/>
              <a:ext cx="69238" cy="69238"/>
            </a:xfrm>
            <a:prstGeom prst="ellipse">
              <a:avLst/>
            </a:prstGeom>
            <a:solidFill>
              <a:schemeClr val="accent1">
                <a:alpha val="40000"/>
              </a:schemeClr>
            </a:solidFill>
          </p:spPr>
        </p:sp>
        <p:sp>
          <p:nvSpPr>
            <p:cNvPr id="31" name="AutoShape 31"/>
            <p:cNvSpPr/>
            <p:nvPr/>
          </p:nvSpPr>
          <p:spPr>
            <a:xfrm>
              <a:off x="904945" y="697618"/>
              <a:ext cx="65594" cy="65594"/>
            </a:xfrm>
            <a:prstGeom prst="ellipse">
              <a:avLst/>
            </a:prstGeom>
            <a:solidFill>
              <a:schemeClr val="accent1">
                <a:alpha val="20000"/>
              </a:schemeClr>
            </a:solidFill>
          </p:spPr>
        </p:sp>
        <p:sp>
          <p:nvSpPr>
            <p:cNvPr id="32" name="TextBox 32"/>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背景介绍</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3" name="图片 32"/>
          <p:cNvPicPr>
            <a:picLocks noChangeAspect="1"/>
          </p:cNvPicPr>
          <p:nvPr/>
        </p:nvPicPr>
        <p:blipFill>
          <a:blip r:embed="rId4"/>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案例分析：ER图在软件开发中应用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52400" y="1037590"/>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试题代码：1.1.2</a:t>
            </a:r>
            <a:endParaRPr lang="en-US" altLang="zh-CN">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9067800" y="1447800"/>
            <a:ext cx="3164205" cy="5096510"/>
          </a:xfrm>
          <a:prstGeom prst="rect">
            <a:avLst/>
          </a:prstGeom>
          <a:noFill/>
        </p:spPr>
        <p:txBody>
          <a:bodyPr wrap="square" rtlCol="0">
            <a:noAutofit/>
          </a:bodyPr>
          <a:p>
            <a:r>
              <a:rPr lang="zh-CN" altLang="en-US">
                <a:sym typeface="+mn-ea"/>
              </a:rPr>
              <a:t>（1）分析实体关系模型图中的实体（Entity）</a:t>
            </a:r>
            <a:endParaRPr lang="zh-CN" altLang="en-US">
              <a:sym typeface="+mn-ea"/>
            </a:endParaRPr>
          </a:p>
          <a:p>
            <a:endParaRPr lang="zh-CN" altLang="en-US">
              <a:sym typeface="+mn-ea"/>
            </a:endParaRPr>
          </a:p>
          <a:p>
            <a:r>
              <a:rPr lang="zh-CN" altLang="en-US">
                <a:sym typeface="+mn-ea"/>
              </a:rPr>
              <a:t>（2）分析用户（User）和订单（Order）实体的关系</a:t>
            </a:r>
            <a:endParaRPr lang="zh-CN" altLang="en-US">
              <a:sym typeface="+mn-ea"/>
            </a:endParaRPr>
          </a:p>
          <a:p>
            <a:endParaRPr lang="zh-CN" altLang="en-US">
              <a:sym typeface="+mn-ea"/>
            </a:endParaRPr>
          </a:p>
          <a:p>
            <a:r>
              <a:rPr lang="zh-CN" altLang="en-US">
                <a:sym typeface="+mn-ea"/>
              </a:rPr>
              <a:t>（3）分析订单（Order）和商品（Product）实体的关系</a:t>
            </a:r>
            <a:endParaRPr lang="zh-CN" altLang="en-US">
              <a:sym typeface="+mn-ea"/>
            </a:endParaRPr>
          </a:p>
        </p:txBody>
      </p:sp>
      <p:pic>
        <p:nvPicPr>
          <p:cNvPr id="3" name="图片 2"/>
          <p:cNvPicPr>
            <a:picLocks noChangeAspect="1"/>
          </p:cNvPicPr>
          <p:nvPr/>
        </p:nvPicPr>
        <p:blipFill>
          <a:blip r:embed="rId1"/>
          <a:stretch>
            <a:fillRect/>
          </a:stretch>
        </p:blipFill>
        <p:spPr>
          <a:xfrm>
            <a:off x="653415" y="1676400"/>
            <a:ext cx="7787640" cy="4069080"/>
          </a:xfrm>
          <a:prstGeom prst="rect">
            <a:avLst/>
          </a:prstGeom>
        </p:spPr>
      </p:pic>
      <p:pic>
        <p:nvPicPr>
          <p:cNvPr id="5" name="图片 4"/>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ER 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文本框 4"/>
          <p:cNvSpPr txBox="1"/>
          <p:nvPr/>
        </p:nvSpPr>
        <p:spPr>
          <a:xfrm>
            <a:off x="8544560" y="914400"/>
            <a:ext cx="3581400" cy="4746625"/>
          </a:xfrm>
          <a:prstGeom prst="rect">
            <a:avLst/>
          </a:prstGeom>
          <a:noFill/>
        </p:spPr>
        <p:txBody>
          <a:bodyPr wrap="square" rtlCol="0">
            <a:noAutofit/>
          </a:bodyPr>
          <a:p>
            <a:r>
              <a:rPr lang="zh-CN" altLang="en-US"/>
              <a:t>1. 分析实体关系模型图中的实体（Entity）</a:t>
            </a:r>
            <a:endParaRPr lang="zh-CN" altLang="en-US"/>
          </a:p>
          <a:p>
            <a:endParaRPr lang="zh-CN" altLang="en-US"/>
          </a:p>
          <a:p>
            <a:r>
              <a:rPr lang="zh-CN" altLang="en-US"/>
              <a:t>实体关系模型图有五个实体（Entity）：用户（User）实体、订单（Order）实体和商品（Product）实体、订单类型（Order Type）、商品类别（category）</a:t>
            </a:r>
            <a:endParaRPr lang="zh-CN" altLang="en-US"/>
          </a:p>
          <a:p>
            <a:endParaRPr lang="zh-CN" altLang="en-US"/>
          </a:p>
          <a:p>
            <a:endParaRPr lang="zh-CN" altLang="en-US"/>
          </a:p>
          <a:p>
            <a:r>
              <a:rPr lang="zh-CN" altLang="en-US">
                <a:sym typeface="+mn-ea"/>
              </a:rPr>
              <a:t>2. 分析用户（User）和订单（Order）实体的关系</a:t>
            </a:r>
            <a:endParaRPr lang="zh-CN" altLang="en-US"/>
          </a:p>
          <a:p>
            <a:endParaRPr lang="zh-CN" altLang="en-US"/>
          </a:p>
          <a:p>
            <a:r>
              <a:rPr lang="zh-CN" altLang="en-US">
                <a:sym typeface="+mn-ea"/>
              </a:rPr>
              <a:t>一个用户创建多个订单（一对多），但一个订单只能隶属于唯一用户（一对一）。</a:t>
            </a:r>
            <a:endParaRPr lang="zh-CN" altLang="en-US"/>
          </a:p>
          <a:p>
            <a:endParaRPr lang="zh-CN" altLang="en-US"/>
          </a:p>
          <a:p>
            <a:endParaRPr lang="zh-CN" altLang="en-US"/>
          </a:p>
        </p:txBody>
      </p:sp>
      <p:pic>
        <p:nvPicPr>
          <p:cNvPr id="4" name="图片 3"/>
          <p:cNvPicPr>
            <a:picLocks noChangeAspect="1"/>
          </p:cNvPicPr>
          <p:nvPr/>
        </p:nvPicPr>
        <p:blipFill>
          <a:blip r:embed="rId1"/>
          <a:stretch>
            <a:fillRect/>
          </a:stretch>
        </p:blipFill>
        <p:spPr>
          <a:xfrm>
            <a:off x="152400" y="1143000"/>
            <a:ext cx="8321040" cy="4244340"/>
          </a:xfrm>
          <a:prstGeom prst="rect">
            <a:avLst/>
          </a:prstGeom>
        </p:spPr>
      </p:pic>
      <p:sp>
        <p:nvSpPr>
          <p:cNvPr id="6" name="文本框 5"/>
          <p:cNvSpPr txBox="1"/>
          <p:nvPr/>
        </p:nvSpPr>
        <p:spPr>
          <a:xfrm>
            <a:off x="160655" y="5486400"/>
            <a:ext cx="11965305" cy="1167765"/>
          </a:xfrm>
          <a:prstGeom prst="rect">
            <a:avLst/>
          </a:prstGeom>
          <a:noFill/>
        </p:spPr>
        <p:txBody>
          <a:bodyPr wrap="square" rtlCol="0">
            <a:noAutofit/>
          </a:bodyPr>
          <a:p>
            <a:endParaRPr lang="zh-CN" altLang="en-US"/>
          </a:p>
          <a:p>
            <a:r>
              <a:rPr lang="zh-CN" altLang="en-US">
                <a:sym typeface="+mn-ea"/>
              </a:rPr>
              <a:t>3. 分析订单（Order）和商品（Product）实体的关系</a:t>
            </a:r>
            <a:endParaRPr lang="zh-CN" altLang="en-US"/>
          </a:p>
          <a:p>
            <a:endParaRPr lang="zh-CN" altLang="en-US"/>
          </a:p>
          <a:p>
            <a:r>
              <a:rPr lang="zh-CN" altLang="en-US">
                <a:sym typeface="+mn-ea"/>
              </a:rPr>
              <a:t>一个订单可以包含多个商品（一对多），一个商品也可以属于不同的订单（一对多）。</a:t>
            </a:r>
            <a:endParaRPr lang="zh-CN" altLang="en-US"/>
          </a:p>
        </p:txBody>
      </p:sp>
      <p:pic>
        <p:nvPicPr>
          <p:cNvPr id="3" name="图片 2"/>
          <p:cNvPicPr>
            <a:picLocks noChangeAspect="1"/>
          </p:cNvPicPr>
          <p:nvPr/>
        </p:nvPicPr>
        <p:blipFill>
          <a:blip r:embed="rId2"/>
          <a:stretch>
            <a:fillRect/>
          </a:stretch>
        </p:blipFill>
        <p:spPr>
          <a:xfrm>
            <a:off x="9799608" y="112047"/>
            <a:ext cx="2137641" cy="809855"/>
          </a:xfrm>
          <a:prstGeom prst="rect">
            <a:avLst/>
          </a:prstGeom>
        </p:spPr>
      </p:pic>
      <p:sp>
        <p:nvSpPr>
          <p:cNvPr id="29" name="文本框 28"/>
          <p:cNvSpPr txBox="1"/>
          <p:nvPr/>
        </p:nvSpPr>
        <p:spPr>
          <a:xfrm>
            <a:off x="152400" y="1037590"/>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试题代码：1.1.2</a:t>
            </a:r>
            <a:endParaRPr lang="en-US" altLang="zh-CN">
              <a:ln w="22225">
                <a:solidFill>
                  <a:schemeClr val="accent2"/>
                </a:solidFill>
                <a:prstDash val="solid"/>
              </a:ln>
              <a:solidFill>
                <a:schemeClr val="accent2">
                  <a:lumMod val="40000"/>
                  <a:lumOff val="60000"/>
                </a:schemeClr>
              </a:solidFill>
              <a:effectLst/>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案例分析：ER 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152400" y="1247775"/>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试题代码：1.2.3</a:t>
            </a:r>
            <a:endParaRPr lang="en-US" altLang="zh-CN">
              <a:ln w="22225">
                <a:solidFill>
                  <a:schemeClr val="accent2"/>
                </a:solidFill>
                <a:prstDash val="solid"/>
              </a:ln>
              <a:solidFill>
                <a:schemeClr val="accent2">
                  <a:lumMod val="40000"/>
                  <a:lumOff val="60000"/>
                </a:schemeClr>
              </a:solidFill>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170180" y="1676400"/>
            <a:ext cx="9914890" cy="4475480"/>
          </a:xfrm>
          <a:prstGeom prst="rect">
            <a:avLst/>
          </a:prstGeom>
          <a:noFill/>
        </p:spPr>
        <p:txBody>
          <a:bodyPr wrap="square" rtlCol="0">
            <a:noAutofit/>
          </a:bodyPr>
          <a:p>
            <a:r>
              <a:rPr lang="zh-CN" altLang="en-US" sz="2000"/>
              <a:t>在抗击新冠肺炎疫情中，为了加强管理，某市区防疫志愿者团队规定:一名志愿者可以服务多名帮扶对象，每名帮扶对象可以由多名志愿者服务;每名志愿者只在一个社区工作，每个社区有多名志愿者。通过分析得出实体和实体之间的关系如下：</a:t>
            </a:r>
            <a:endParaRPr lang="zh-CN" altLang="en-US" sz="2000"/>
          </a:p>
          <a:p>
            <a:endParaRPr lang="zh-CN" altLang="en-US" sz="2000"/>
          </a:p>
          <a:p>
            <a:r>
              <a:rPr lang="zh-CN" altLang="en-US" sz="2000"/>
              <a:t>实体：</a:t>
            </a:r>
            <a:endParaRPr lang="zh-CN" altLang="en-US" sz="2000"/>
          </a:p>
          <a:p>
            <a:r>
              <a:rPr lang="zh-CN" altLang="en-US" sz="2000"/>
              <a:t>志愿者：属性有编号（主键）、姓名、志愿者级别；</a:t>
            </a:r>
            <a:endParaRPr lang="zh-CN" altLang="en-US" sz="2000"/>
          </a:p>
          <a:p>
            <a:r>
              <a:rPr lang="zh-CN" altLang="en-US" sz="2000"/>
              <a:t>帮扶对象：属性有编号（主键）、姓名、帮扶事项、防疫检测信息；</a:t>
            </a:r>
            <a:endParaRPr lang="zh-CN" altLang="en-US" sz="2000"/>
          </a:p>
          <a:p>
            <a:r>
              <a:rPr lang="zh-CN" altLang="en-US" sz="2000"/>
              <a:t>社区：属性有社区编号（主键）、社区名称信息。</a:t>
            </a:r>
            <a:endParaRPr lang="zh-CN" altLang="en-US" sz="2000"/>
          </a:p>
          <a:p>
            <a:endParaRPr lang="zh-CN" altLang="en-US" sz="2000"/>
          </a:p>
          <a:p>
            <a:r>
              <a:rPr lang="zh-CN" altLang="en-US" sz="2000"/>
              <a:t>关系：</a:t>
            </a:r>
            <a:endParaRPr lang="zh-CN" altLang="en-US" sz="2000"/>
          </a:p>
          <a:p>
            <a:r>
              <a:rPr lang="zh-CN" altLang="en-US" sz="2000"/>
              <a:t>一名志愿者可以服务多名帮扶对象，每名帮扶对象可以由多名志愿者服务。</a:t>
            </a:r>
            <a:endParaRPr lang="zh-CN" altLang="en-US" sz="2000"/>
          </a:p>
          <a:p>
            <a:r>
              <a:rPr lang="zh-CN" altLang="en-US" sz="2000"/>
              <a:t>每名志愿者只在一个社区工作，每个社区有多名志愿者。</a:t>
            </a:r>
            <a:endParaRPr lang="zh-CN" altLang="en-US" sz="2000"/>
          </a:p>
          <a:p>
            <a:r>
              <a:rPr lang="zh-CN" altLang="en-US" sz="2000"/>
              <a:t>通过上述分析绘制对应的数据库的E-R图 </a:t>
            </a:r>
            <a:endParaRPr lang="zh-CN" altLang="en-US" sz="2000"/>
          </a:p>
        </p:txBody>
      </p:sp>
      <p:pic>
        <p:nvPicPr>
          <p:cNvPr id="5" name="图片 4"/>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ER 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6" name="文本框 5"/>
          <p:cNvSpPr txBox="1"/>
          <p:nvPr/>
        </p:nvSpPr>
        <p:spPr>
          <a:xfrm>
            <a:off x="5793740" y="1562735"/>
            <a:ext cx="1947545" cy="3314065"/>
          </a:xfrm>
          <a:prstGeom prst="rect">
            <a:avLst/>
          </a:prstGeom>
          <a:noFill/>
        </p:spPr>
        <p:txBody>
          <a:bodyPr wrap="square" rtlCol="0">
            <a:noAutofit/>
          </a:bodyPr>
          <a:p>
            <a:r>
              <a:rPr lang="zh-CN" altLang="en-US"/>
              <a:t>要创建</a:t>
            </a:r>
            <a:r>
              <a:rPr lang="en-US" altLang="zh-CN"/>
              <a:t> ER </a:t>
            </a:r>
            <a:r>
              <a:rPr lang="zh-CN" altLang="en-US"/>
              <a:t>图，从</a:t>
            </a:r>
            <a:r>
              <a:rPr lang="en-US" altLang="zh-CN"/>
              <a:t> model </a:t>
            </a:r>
            <a:r>
              <a:rPr lang="zh-CN" altLang="en-US"/>
              <a:t>选项卡选择</a:t>
            </a:r>
            <a:r>
              <a:rPr lang="en-US" altLang="zh-CN"/>
              <a:t> Add Diagram</a:t>
            </a:r>
            <a:r>
              <a:rPr lang="zh-CN" altLang="en-US"/>
              <a:t>，然后选择</a:t>
            </a:r>
            <a:r>
              <a:rPr lang="en-US" altLang="zh-CN"/>
              <a:t>  ER </a:t>
            </a:r>
            <a:r>
              <a:rPr lang="en-US" altLang="zh-CN">
                <a:sym typeface="+mn-ea"/>
              </a:rPr>
              <a:t>Diagram</a:t>
            </a:r>
            <a:endParaRPr lang="en-US" altLang="zh-CN"/>
          </a:p>
        </p:txBody>
      </p:sp>
      <p:pic>
        <p:nvPicPr>
          <p:cNvPr id="30" name="图片 29" descr="Screenshot 2024-04-30 145545"/>
          <p:cNvPicPr>
            <a:picLocks noChangeAspect="1"/>
          </p:cNvPicPr>
          <p:nvPr/>
        </p:nvPicPr>
        <p:blipFill>
          <a:blip r:embed="rId1"/>
          <a:stretch>
            <a:fillRect/>
          </a:stretch>
        </p:blipFill>
        <p:spPr>
          <a:xfrm>
            <a:off x="990600" y="1680845"/>
            <a:ext cx="4238625" cy="5043805"/>
          </a:xfrm>
          <a:prstGeom prst="rect">
            <a:avLst/>
          </a:prstGeom>
        </p:spPr>
      </p:pic>
      <p:pic>
        <p:nvPicPr>
          <p:cNvPr id="31" name="图片 30"/>
          <p:cNvPicPr>
            <a:picLocks noChangeAspect="1"/>
          </p:cNvPicPr>
          <p:nvPr/>
        </p:nvPicPr>
        <p:blipFill>
          <a:blip r:embed="rId2"/>
          <a:stretch>
            <a:fillRect/>
          </a:stretch>
        </p:blipFill>
        <p:spPr>
          <a:xfrm>
            <a:off x="8305800" y="1336040"/>
            <a:ext cx="2963545" cy="3767455"/>
          </a:xfrm>
          <a:prstGeom prst="rect">
            <a:avLst/>
          </a:prstGeom>
        </p:spPr>
      </p:pic>
      <p:sp>
        <p:nvSpPr>
          <p:cNvPr id="32" name="文本框 31"/>
          <p:cNvSpPr txBox="1"/>
          <p:nvPr/>
        </p:nvSpPr>
        <p:spPr>
          <a:xfrm>
            <a:off x="7620000" y="5486400"/>
            <a:ext cx="4064000" cy="922020"/>
          </a:xfrm>
          <a:prstGeom prst="rect">
            <a:avLst/>
          </a:prstGeom>
          <a:noFill/>
        </p:spPr>
        <p:txBody>
          <a:bodyPr wrap="square" rtlCol="0">
            <a:spAutoFit/>
          </a:bodyPr>
          <a:p>
            <a:r>
              <a:rPr lang="en-US" altLang="zh-CN"/>
              <a:t>ER </a:t>
            </a:r>
            <a:r>
              <a:rPr lang="zh-CN" altLang="en-US"/>
              <a:t>的工具箱比较简单，就是</a:t>
            </a:r>
            <a:r>
              <a:rPr lang="en-US" altLang="zh-CN"/>
              <a:t> Entity </a:t>
            </a:r>
            <a:r>
              <a:rPr lang="zh-CN" altLang="en-US"/>
              <a:t>和关系，关系分为三种，一对一、一对多、多对多</a:t>
            </a:r>
            <a:endParaRPr lang="zh-CN" altLang="en-US"/>
          </a:p>
        </p:txBody>
      </p:sp>
      <p:pic>
        <p:nvPicPr>
          <p:cNvPr id="3" name="图片 2"/>
          <p:cNvPicPr>
            <a:picLocks noChangeAspect="1"/>
          </p:cNvPicPr>
          <p:nvPr/>
        </p:nvPicPr>
        <p:blipFill>
          <a:blip r:embed="rId3"/>
          <a:stretch>
            <a:fillRect/>
          </a:stretch>
        </p:blipFill>
        <p:spPr>
          <a:xfrm>
            <a:off x="9799608" y="112047"/>
            <a:ext cx="2137641" cy="809855"/>
          </a:xfrm>
          <a:prstGeom prst="rect">
            <a:avLst/>
          </a:prstGeom>
        </p:spPr>
      </p:pic>
      <p:sp>
        <p:nvSpPr>
          <p:cNvPr id="4" name="文本框 3"/>
          <p:cNvSpPr txBox="1"/>
          <p:nvPr/>
        </p:nvSpPr>
        <p:spPr>
          <a:xfrm>
            <a:off x="152400" y="1247775"/>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试题代码：1.2.3</a:t>
            </a:r>
            <a:endParaRPr lang="en-US" altLang="zh-CN">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ER 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文本框 4"/>
          <p:cNvSpPr txBox="1"/>
          <p:nvPr/>
        </p:nvSpPr>
        <p:spPr>
          <a:xfrm>
            <a:off x="8532495" y="763270"/>
            <a:ext cx="3593465" cy="3227070"/>
          </a:xfrm>
          <a:prstGeom prst="rect">
            <a:avLst/>
          </a:prstGeom>
          <a:noFill/>
        </p:spPr>
        <p:txBody>
          <a:bodyPr wrap="square" rtlCol="0">
            <a:noAutofit/>
          </a:bodyPr>
          <a:p>
            <a:r>
              <a:rPr lang="zh-CN" altLang="en-US"/>
              <a:t>主键需要选择相对应的设置，例如志愿者实体的</a:t>
            </a:r>
            <a:r>
              <a:rPr lang="en-US" altLang="zh-CN"/>
              <a:t>“</a:t>
            </a:r>
            <a:r>
              <a:rPr lang="zh-CN" altLang="en-US"/>
              <a:t>编号</a:t>
            </a:r>
            <a:r>
              <a:rPr lang="en-US" altLang="zh-CN"/>
              <a:t>”</a:t>
            </a:r>
            <a:r>
              <a:rPr lang="zh-CN" altLang="en-US"/>
              <a:t>属性。</a:t>
            </a:r>
            <a:endParaRPr lang="zh-CN" altLang="en-US"/>
          </a:p>
        </p:txBody>
      </p:sp>
      <p:pic>
        <p:nvPicPr>
          <p:cNvPr id="3" name="图片 2"/>
          <p:cNvPicPr>
            <a:picLocks noChangeAspect="1"/>
          </p:cNvPicPr>
          <p:nvPr/>
        </p:nvPicPr>
        <p:blipFill>
          <a:blip r:embed="rId1"/>
          <a:stretch>
            <a:fillRect/>
          </a:stretch>
        </p:blipFill>
        <p:spPr>
          <a:xfrm>
            <a:off x="440690" y="1628775"/>
            <a:ext cx="6995160" cy="4954905"/>
          </a:xfrm>
          <a:prstGeom prst="rect">
            <a:avLst/>
          </a:prstGeom>
        </p:spPr>
      </p:pic>
      <p:pic>
        <p:nvPicPr>
          <p:cNvPr id="6" name="图片 5"/>
          <p:cNvPicPr>
            <a:picLocks noChangeAspect="1"/>
          </p:cNvPicPr>
          <p:nvPr/>
        </p:nvPicPr>
        <p:blipFill>
          <a:blip r:embed="rId2"/>
          <a:stretch>
            <a:fillRect/>
          </a:stretch>
        </p:blipFill>
        <p:spPr>
          <a:xfrm>
            <a:off x="8534400" y="1351915"/>
            <a:ext cx="3311525" cy="2546985"/>
          </a:xfrm>
          <a:prstGeom prst="rect">
            <a:avLst/>
          </a:prstGeom>
        </p:spPr>
      </p:pic>
      <p:sp>
        <p:nvSpPr>
          <p:cNvPr id="29" name="文本框 28"/>
          <p:cNvSpPr txBox="1"/>
          <p:nvPr/>
        </p:nvSpPr>
        <p:spPr>
          <a:xfrm>
            <a:off x="8781415" y="4245610"/>
            <a:ext cx="4064000" cy="368300"/>
          </a:xfrm>
          <a:prstGeom prst="rect">
            <a:avLst/>
          </a:prstGeom>
          <a:noFill/>
        </p:spPr>
        <p:txBody>
          <a:bodyPr wrap="square" rtlCol="0">
            <a:spAutoFit/>
          </a:bodyPr>
          <a:p>
            <a:r>
              <a:rPr lang="zh-CN" altLang="en-US"/>
              <a:t>双击名称可以添加列和关系</a:t>
            </a:r>
            <a:endParaRPr lang="zh-CN" altLang="en-US"/>
          </a:p>
        </p:txBody>
      </p:sp>
      <p:pic>
        <p:nvPicPr>
          <p:cNvPr id="30" name="图片 29"/>
          <p:cNvPicPr>
            <a:picLocks noChangeAspect="1"/>
          </p:cNvPicPr>
          <p:nvPr/>
        </p:nvPicPr>
        <p:blipFill>
          <a:blip r:embed="rId3"/>
          <a:stretch>
            <a:fillRect/>
          </a:stretch>
        </p:blipFill>
        <p:spPr>
          <a:xfrm>
            <a:off x="8884920" y="4648200"/>
            <a:ext cx="2613660" cy="1226820"/>
          </a:xfrm>
          <a:prstGeom prst="rect">
            <a:avLst/>
          </a:prstGeom>
        </p:spPr>
      </p:pic>
      <p:sp>
        <p:nvSpPr>
          <p:cNvPr id="31" name="文本框 30"/>
          <p:cNvSpPr txBox="1"/>
          <p:nvPr/>
        </p:nvSpPr>
        <p:spPr>
          <a:xfrm>
            <a:off x="8953500" y="6096000"/>
            <a:ext cx="2795905" cy="645160"/>
          </a:xfrm>
          <a:prstGeom prst="rect">
            <a:avLst/>
          </a:prstGeom>
          <a:noFill/>
        </p:spPr>
        <p:txBody>
          <a:bodyPr wrap="square" rtlCol="0">
            <a:spAutoFit/>
          </a:bodyPr>
          <a:p>
            <a:r>
              <a:rPr lang="zh-CN" altLang="en-US"/>
              <a:t>操作时从名称拖到另一个名称才能建立有效的关系</a:t>
            </a:r>
            <a:endParaRPr lang="zh-CN" altLang="en-US"/>
          </a:p>
        </p:txBody>
      </p:sp>
      <p:pic>
        <p:nvPicPr>
          <p:cNvPr id="4" name="图片 3"/>
          <p:cNvPicPr>
            <a:picLocks noChangeAspect="1"/>
          </p:cNvPicPr>
          <p:nvPr/>
        </p:nvPicPr>
        <p:blipFill>
          <a:blip r:embed="rId4"/>
          <a:stretch>
            <a:fillRect/>
          </a:stretch>
        </p:blipFill>
        <p:spPr>
          <a:xfrm>
            <a:off x="9799608" y="112047"/>
            <a:ext cx="2137641" cy="809855"/>
          </a:xfrm>
          <a:prstGeom prst="rect">
            <a:avLst/>
          </a:prstGeom>
        </p:spPr>
      </p:pic>
      <p:sp>
        <p:nvSpPr>
          <p:cNvPr id="32" name="文本框 31"/>
          <p:cNvSpPr txBox="1"/>
          <p:nvPr/>
        </p:nvSpPr>
        <p:spPr>
          <a:xfrm>
            <a:off x="152400" y="1247775"/>
            <a:ext cx="40640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试题代码：1.2.3</a:t>
            </a:r>
            <a:endParaRPr lang="en-US" altLang="zh-CN">
              <a:ln w="22225">
                <a:solidFill>
                  <a:schemeClr val="accent2"/>
                </a:solidFill>
                <a:prstDash val="solid"/>
              </a:ln>
              <a:solidFill>
                <a:schemeClr val="accent2">
                  <a:lumMod val="40000"/>
                  <a:lumOff val="6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案例分析：ER 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539115" y="1207770"/>
            <a:ext cx="3828415"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试题代码：1.2.4</a:t>
            </a:r>
            <a:endParaRPr lang="en-US" altLang="zh-CN">
              <a:ln w="22225">
                <a:solidFill>
                  <a:schemeClr val="accent2"/>
                </a:solidFill>
                <a:prstDash val="solid"/>
              </a:ln>
              <a:solidFill>
                <a:schemeClr val="accent2">
                  <a:lumMod val="40000"/>
                  <a:lumOff val="60000"/>
                </a:schemeClr>
              </a:solidFill>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170180" y="1676400"/>
            <a:ext cx="9914890" cy="4475480"/>
          </a:xfrm>
          <a:prstGeom prst="rect">
            <a:avLst/>
          </a:prstGeom>
          <a:noFill/>
        </p:spPr>
        <p:txBody>
          <a:bodyPr wrap="square" rtlCol="0">
            <a:noAutofit/>
          </a:bodyPr>
          <a:p>
            <a:r>
              <a:rPr lang="zh-CN" altLang="en-US" sz="2000"/>
              <a:t>某公司要为自己的公司开发一款工厂物资管理系统。通过分析目前确定了实体与实体之间的关系。实体和实体关系如下：</a:t>
            </a:r>
            <a:endParaRPr lang="zh-CN" altLang="en-US" sz="2000"/>
          </a:p>
          <a:p>
            <a:endParaRPr lang="zh-CN" altLang="en-US" sz="2000"/>
          </a:p>
          <a:p>
            <a:r>
              <a:rPr lang="zh-CN" altLang="en-US" sz="2000"/>
              <a:t>实体：</a:t>
            </a:r>
            <a:endParaRPr lang="zh-CN" altLang="en-US" sz="2000"/>
          </a:p>
          <a:p>
            <a:r>
              <a:rPr lang="zh-CN" altLang="en-US" sz="2000"/>
              <a:t>仓库：属性有仓库号（主键）、面积、电话号码；</a:t>
            </a:r>
            <a:endParaRPr lang="zh-CN" altLang="en-US" sz="2000"/>
          </a:p>
          <a:p>
            <a:r>
              <a:rPr lang="zh-CN" altLang="en-US" sz="2000"/>
              <a:t>零件：属性有零件号（主键）、名称、规格、单价、描述；</a:t>
            </a:r>
            <a:endParaRPr lang="zh-CN" altLang="en-US" sz="2000"/>
          </a:p>
          <a:p>
            <a:r>
              <a:rPr lang="zh-CN" altLang="en-US" sz="2000"/>
              <a:t>职工：属性有职工号（主键）、姓名、年龄、职称。</a:t>
            </a:r>
            <a:endParaRPr lang="zh-CN" altLang="en-US" sz="2000"/>
          </a:p>
          <a:p>
            <a:endParaRPr lang="zh-CN" altLang="en-US" sz="2000"/>
          </a:p>
          <a:p>
            <a:r>
              <a:rPr lang="zh-CN" altLang="en-US" sz="2000"/>
              <a:t>关系：</a:t>
            </a:r>
            <a:endParaRPr lang="zh-CN" altLang="en-US" sz="2000"/>
          </a:p>
          <a:p>
            <a:r>
              <a:rPr lang="zh-CN" altLang="en-US" sz="2000"/>
              <a:t>一个仓库可以存放多种零件，一种零件可以存放在多个仓库中。</a:t>
            </a:r>
            <a:endParaRPr lang="zh-CN" altLang="en-US" sz="2000"/>
          </a:p>
          <a:p>
            <a:r>
              <a:rPr lang="zh-CN" altLang="en-US" sz="2000"/>
              <a:t>—个仓库有多个职工当仓库保管员，一个职工只能在一个仓库工作。</a:t>
            </a:r>
            <a:endParaRPr lang="zh-CN" altLang="en-US" sz="2000"/>
          </a:p>
          <a:p>
            <a:r>
              <a:rPr lang="zh-CN" altLang="en-US" sz="2000"/>
              <a:t>通过上述分析绘制对应的数据库的E-R图</a:t>
            </a:r>
            <a:endParaRPr lang="zh-CN" altLang="en-US" sz="2000"/>
          </a:p>
        </p:txBody>
      </p:sp>
      <p:pic>
        <p:nvPicPr>
          <p:cNvPr id="5" name="图片 4"/>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ER 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335280" y="919480"/>
            <a:ext cx="390144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试题代码：1.2.4</a:t>
            </a:r>
            <a:endParaRPr lang="en-US" altLang="zh-CN">
              <a:ln w="22225">
                <a:solidFill>
                  <a:schemeClr val="accent2"/>
                </a:solidFill>
                <a:prstDash val="solid"/>
              </a:ln>
              <a:solidFill>
                <a:schemeClr val="accent2">
                  <a:lumMod val="40000"/>
                  <a:lumOff val="60000"/>
                </a:schemeClr>
              </a:solidFill>
              <a:effectLst/>
            </a:endParaRPr>
          </a:p>
        </p:txBody>
      </p:sp>
      <p:sp>
        <p:nvSpPr>
          <p:cNvPr id="6" name="文本框 5"/>
          <p:cNvSpPr txBox="1"/>
          <p:nvPr/>
        </p:nvSpPr>
        <p:spPr>
          <a:xfrm>
            <a:off x="5793740" y="1562735"/>
            <a:ext cx="2256155" cy="3314065"/>
          </a:xfrm>
          <a:prstGeom prst="rect">
            <a:avLst/>
          </a:prstGeom>
          <a:noFill/>
        </p:spPr>
        <p:txBody>
          <a:bodyPr wrap="square" rtlCol="0">
            <a:noAutofit/>
          </a:bodyPr>
          <a:p>
            <a:r>
              <a:rPr lang="zh-CN" altLang="en-US"/>
              <a:t>要创建</a:t>
            </a:r>
            <a:r>
              <a:rPr lang="en-US" altLang="zh-CN"/>
              <a:t> ER </a:t>
            </a:r>
            <a:r>
              <a:rPr lang="zh-CN" altLang="en-US"/>
              <a:t>图，从</a:t>
            </a:r>
            <a:r>
              <a:rPr lang="en-US" altLang="zh-CN"/>
              <a:t> model </a:t>
            </a:r>
            <a:r>
              <a:rPr lang="zh-CN" altLang="en-US"/>
              <a:t>选项卡选择</a:t>
            </a:r>
            <a:r>
              <a:rPr lang="en-US" altLang="zh-CN"/>
              <a:t> Add Diagram</a:t>
            </a:r>
            <a:r>
              <a:rPr lang="zh-CN" altLang="en-US"/>
              <a:t>，然后选择</a:t>
            </a:r>
            <a:r>
              <a:rPr lang="en-US" altLang="zh-CN"/>
              <a:t>  ER </a:t>
            </a:r>
            <a:r>
              <a:rPr lang="en-US" altLang="zh-CN">
                <a:sym typeface="+mn-ea"/>
              </a:rPr>
              <a:t>Diagram</a:t>
            </a:r>
            <a:endParaRPr lang="en-US" altLang="zh-CN"/>
          </a:p>
        </p:txBody>
      </p:sp>
      <p:pic>
        <p:nvPicPr>
          <p:cNvPr id="30" name="图片 29" descr="Screenshot 2024-04-30 145545"/>
          <p:cNvPicPr>
            <a:picLocks noChangeAspect="1"/>
          </p:cNvPicPr>
          <p:nvPr/>
        </p:nvPicPr>
        <p:blipFill>
          <a:blip r:embed="rId1"/>
          <a:stretch>
            <a:fillRect/>
          </a:stretch>
        </p:blipFill>
        <p:spPr>
          <a:xfrm>
            <a:off x="1183640" y="1315720"/>
            <a:ext cx="4545330" cy="5408930"/>
          </a:xfrm>
          <a:prstGeom prst="rect">
            <a:avLst/>
          </a:prstGeom>
        </p:spPr>
      </p:pic>
      <p:pic>
        <p:nvPicPr>
          <p:cNvPr id="31" name="图片 30"/>
          <p:cNvPicPr>
            <a:picLocks noChangeAspect="1"/>
          </p:cNvPicPr>
          <p:nvPr/>
        </p:nvPicPr>
        <p:blipFill>
          <a:blip r:embed="rId2"/>
          <a:stretch>
            <a:fillRect/>
          </a:stretch>
        </p:blipFill>
        <p:spPr>
          <a:xfrm>
            <a:off x="8305800" y="1336040"/>
            <a:ext cx="2963545" cy="3767455"/>
          </a:xfrm>
          <a:prstGeom prst="rect">
            <a:avLst/>
          </a:prstGeom>
        </p:spPr>
      </p:pic>
      <p:sp>
        <p:nvSpPr>
          <p:cNvPr id="32" name="文本框 31"/>
          <p:cNvSpPr txBox="1"/>
          <p:nvPr/>
        </p:nvSpPr>
        <p:spPr>
          <a:xfrm>
            <a:off x="7620000" y="5486400"/>
            <a:ext cx="4064000" cy="922020"/>
          </a:xfrm>
          <a:prstGeom prst="rect">
            <a:avLst/>
          </a:prstGeom>
          <a:noFill/>
        </p:spPr>
        <p:txBody>
          <a:bodyPr wrap="square" rtlCol="0">
            <a:spAutoFit/>
          </a:bodyPr>
          <a:p>
            <a:r>
              <a:rPr lang="en-US" altLang="zh-CN"/>
              <a:t>ER </a:t>
            </a:r>
            <a:r>
              <a:rPr lang="zh-CN" altLang="en-US"/>
              <a:t>的工具箱比较简单，就是</a:t>
            </a:r>
            <a:r>
              <a:rPr lang="en-US" altLang="zh-CN"/>
              <a:t> Entity </a:t>
            </a:r>
            <a:r>
              <a:rPr lang="zh-CN" altLang="en-US"/>
              <a:t>和关系，关系分为三种，一对一、一对多、多对多</a:t>
            </a:r>
            <a:endParaRPr lang="zh-CN" altLang="en-US"/>
          </a:p>
        </p:txBody>
      </p:sp>
      <p:pic>
        <p:nvPicPr>
          <p:cNvPr id="3" name="图片 2"/>
          <p:cNvPicPr>
            <a:picLocks noChangeAspect="1"/>
          </p:cNvPicPr>
          <p:nvPr/>
        </p:nvPicPr>
        <p:blipFill>
          <a:blip r:embed="rId3"/>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ER 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文本框 4"/>
          <p:cNvSpPr txBox="1"/>
          <p:nvPr/>
        </p:nvSpPr>
        <p:spPr>
          <a:xfrm>
            <a:off x="8653780" y="763270"/>
            <a:ext cx="3472180" cy="3400425"/>
          </a:xfrm>
          <a:prstGeom prst="rect">
            <a:avLst/>
          </a:prstGeom>
          <a:noFill/>
        </p:spPr>
        <p:txBody>
          <a:bodyPr wrap="square" rtlCol="0">
            <a:noAutofit/>
          </a:bodyPr>
          <a:p>
            <a:r>
              <a:rPr lang="zh-CN" altLang="en-US"/>
              <a:t>主键需要选择相对应的设置，例如志愿者实体的</a:t>
            </a:r>
            <a:r>
              <a:rPr lang="en-US" altLang="zh-CN"/>
              <a:t>“</a:t>
            </a:r>
            <a:r>
              <a:rPr lang="zh-CN" altLang="en-US"/>
              <a:t>编号</a:t>
            </a:r>
            <a:r>
              <a:rPr lang="en-US" altLang="zh-CN"/>
              <a:t>”</a:t>
            </a:r>
            <a:r>
              <a:rPr lang="zh-CN" altLang="en-US"/>
              <a:t>属性。</a:t>
            </a:r>
            <a:endParaRPr lang="zh-CN" altLang="en-US"/>
          </a:p>
        </p:txBody>
      </p:sp>
      <p:pic>
        <p:nvPicPr>
          <p:cNvPr id="6" name="图片 5"/>
          <p:cNvPicPr>
            <a:picLocks noChangeAspect="1"/>
          </p:cNvPicPr>
          <p:nvPr/>
        </p:nvPicPr>
        <p:blipFill>
          <a:blip r:embed="rId1"/>
          <a:stretch>
            <a:fillRect/>
          </a:stretch>
        </p:blipFill>
        <p:spPr>
          <a:xfrm>
            <a:off x="8884920" y="1520825"/>
            <a:ext cx="2961005" cy="2378075"/>
          </a:xfrm>
          <a:prstGeom prst="rect">
            <a:avLst/>
          </a:prstGeom>
        </p:spPr>
      </p:pic>
      <p:sp>
        <p:nvSpPr>
          <p:cNvPr id="29" name="文本框 28"/>
          <p:cNvSpPr txBox="1"/>
          <p:nvPr/>
        </p:nvSpPr>
        <p:spPr>
          <a:xfrm>
            <a:off x="8781415" y="4245610"/>
            <a:ext cx="4064000" cy="368300"/>
          </a:xfrm>
          <a:prstGeom prst="rect">
            <a:avLst/>
          </a:prstGeom>
          <a:noFill/>
        </p:spPr>
        <p:txBody>
          <a:bodyPr wrap="square" rtlCol="0">
            <a:spAutoFit/>
          </a:bodyPr>
          <a:p>
            <a:r>
              <a:rPr lang="zh-CN" altLang="en-US"/>
              <a:t>双击名称可以添加列和关系</a:t>
            </a:r>
            <a:endParaRPr lang="zh-CN" altLang="en-US"/>
          </a:p>
        </p:txBody>
      </p:sp>
      <p:pic>
        <p:nvPicPr>
          <p:cNvPr id="30" name="图片 29"/>
          <p:cNvPicPr>
            <a:picLocks noChangeAspect="1"/>
          </p:cNvPicPr>
          <p:nvPr/>
        </p:nvPicPr>
        <p:blipFill>
          <a:blip r:embed="rId2"/>
          <a:stretch>
            <a:fillRect/>
          </a:stretch>
        </p:blipFill>
        <p:spPr>
          <a:xfrm>
            <a:off x="8884920" y="4648200"/>
            <a:ext cx="2613660" cy="1226820"/>
          </a:xfrm>
          <a:prstGeom prst="rect">
            <a:avLst/>
          </a:prstGeom>
        </p:spPr>
      </p:pic>
      <p:sp>
        <p:nvSpPr>
          <p:cNvPr id="31" name="文本框 30"/>
          <p:cNvSpPr txBox="1"/>
          <p:nvPr/>
        </p:nvSpPr>
        <p:spPr>
          <a:xfrm>
            <a:off x="8953500" y="6096000"/>
            <a:ext cx="2795905" cy="645160"/>
          </a:xfrm>
          <a:prstGeom prst="rect">
            <a:avLst/>
          </a:prstGeom>
          <a:noFill/>
        </p:spPr>
        <p:txBody>
          <a:bodyPr wrap="square" rtlCol="0">
            <a:spAutoFit/>
          </a:bodyPr>
          <a:p>
            <a:r>
              <a:rPr lang="zh-CN" altLang="en-US"/>
              <a:t>操作时从名称拖到另一个名称才能建立有效的关系</a:t>
            </a:r>
            <a:endParaRPr lang="zh-CN" altLang="en-US"/>
          </a:p>
        </p:txBody>
      </p:sp>
      <p:pic>
        <p:nvPicPr>
          <p:cNvPr id="4" name="图片 3"/>
          <p:cNvPicPr>
            <a:picLocks noChangeAspect="1"/>
          </p:cNvPicPr>
          <p:nvPr/>
        </p:nvPicPr>
        <p:blipFill>
          <a:blip r:embed="rId3"/>
          <a:stretch>
            <a:fillRect/>
          </a:stretch>
        </p:blipFill>
        <p:spPr>
          <a:xfrm>
            <a:off x="430530" y="1097280"/>
            <a:ext cx="7915275" cy="5462270"/>
          </a:xfrm>
          <a:prstGeom prst="rect">
            <a:avLst/>
          </a:prstGeom>
        </p:spPr>
      </p:pic>
      <p:sp>
        <p:nvSpPr>
          <p:cNvPr id="32" name="文本框 31"/>
          <p:cNvSpPr txBox="1"/>
          <p:nvPr/>
        </p:nvSpPr>
        <p:spPr>
          <a:xfrm>
            <a:off x="325120" y="1097280"/>
            <a:ext cx="42164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试题代码：1.2.4</a:t>
            </a:r>
            <a:endParaRPr lang="en-US" altLang="zh-CN">
              <a:ln w="22225">
                <a:solidFill>
                  <a:schemeClr val="accent2"/>
                </a:solidFill>
                <a:prstDash val="solid"/>
              </a:ln>
              <a:solidFill>
                <a:schemeClr val="accent2">
                  <a:lumMod val="40000"/>
                  <a:lumOff val="60000"/>
                </a:schemeClr>
              </a:solidFill>
              <a:effectLst/>
            </a:endParaRPr>
          </a:p>
        </p:txBody>
      </p:sp>
      <p:pic>
        <p:nvPicPr>
          <p:cNvPr id="2" name="图片 1"/>
          <p:cNvPicPr>
            <a:picLocks noChangeAspect="1"/>
          </p:cNvPicPr>
          <p:nvPr/>
        </p:nvPicPr>
        <p:blipFill>
          <a:blip r:embed="rId4"/>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07</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1834515" y="3416935"/>
            <a:ext cx="8933180"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顺序图与协作图</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AutoShape 2"/>
          <p:cNvSpPr/>
          <p:nvPr/>
        </p:nvSpPr>
        <p:spPr>
          <a:xfrm>
            <a:off x="701203" y="1843278"/>
            <a:ext cx="7037641" cy="3687985"/>
          </a:xfrm>
          <a:prstGeom prst="roundRect">
            <a:avLst>
              <a:gd name="adj" fmla="val 12228"/>
            </a:avLst>
          </a:prstGeom>
          <a:solidFill>
            <a:schemeClr val="accent1">
              <a:alpha val="100000"/>
            </a:schemeClr>
          </a:solidFill>
        </p:spPr>
      </p:sp>
      <p:pic>
        <p:nvPicPr>
          <p:cNvPr id="6" name="Picture 6"/>
          <p:cNvPicPr>
            <a:picLocks noChangeAspect="1"/>
          </p:cNvPicPr>
          <p:nvPr/>
        </p:nvPicPr>
        <p:blipFill>
          <a:blip r:embed="rId1"/>
          <a:srcRect t="2238" b="2238"/>
          <a:stretch>
            <a:fillRect/>
          </a:stretch>
        </p:blipFill>
        <p:spPr>
          <a:xfrm>
            <a:off x="7916636" y="1843278"/>
            <a:ext cx="3570514" cy="3687985"/>
          </a:xfrm>
          <a:prstGeom prst="roundRect">
            <a:avLst/>
          </a:prstGeom>
        </p:spPr>
      </p:pic>
      <p:grpSp>
        <p:nvGrpSpPr>
          <p:cNvPr id="9" name="Group 9"/>
          <p:cNvGrpSpPr/>
          <p:nvPr/>
        </p:nvGrpSpPr>
        <p:grpSpPr>
          <a:xfrm rot="0">
            <a:off x="454963" y="93878"/>
            <a:ext cx="10641129" cy="914400"/>
            <a:chOff x="454963" y="93878"/>
            <a:chExt cx="10641129" cy="914400"/>
          </a:xfrm>
        </p:grpSpPr>
        <p:sp>
          <p:nvSpPr>
            <p:cNvPr id="10" name="AutoShape 10"/>
            <p:cNvSpPr/>
            <p:nvPr/>
          </p:nvSpPr>
          <p:spPr>
            <a:xfrm>
              <a:off x="454963" y="331168"/>
              <a:ext cx="84147" cy="84147"/>
            </a:xfrm>
            <a:prstGeom prst="ellipse">
              <a:avLst/>
            </a:prstGeom>
            <a:solidFill>
              <a:schemeClr val="accent1">
                <a:alpha val="100000"/>
              </a:schemeClr>
            </a:solidFill>
          </p:spPr>
        </p:sp>
        <p:sp>
          <p:nvSpPr>
            <p:cNvPr id="11" name="AutoShape 11"/>
            <p:cNvSpPr/>
            <p:nvPr/>
          </p:nvSpPr>
          <p:spPr>
            <a:xfrm>
              <a:off x="575049" y="337743"/>
              <a:ext cx="78137" cy="78137"/>
            </a:xfrm>
            <a:prstGeom prst="ellipse">
              <a:avLst/>
            </a:prstGeom>
            <a:solidFill>
              <a:schemeClr val="accent1">
                <a:alpha val="80000"/>
              </a:schemeClr>
            </a:solidFill>
          </p:spPr>
        </p:sp>
        <p:sp>
          <p:nvSpPr>
            <p:cNvPr id="12" name="AutoShape 12"/>
            <p:cNvSpPr/>
            <p:nvPr/>
          </p:nvSpPr>
          <p:spPr>
            <a:xfrm>
              <a:off x="689125" y="339460"/>
              <a:ext cx="74704" cy="74704"/>
            </a:xfrm>
            <a:prstGeom prst="ellipse">
              <a:avLst/>
            </a:prstGeom>
            <a:solidFill>
              <a:schemeClr val="accent1">
                <a:alpha val="60000"/>
              </a:schemeClr>
            </a:solidFill>
          </p:spPr>
        </p:sp>
        <p:sp>
          <p:nvSpPr>
            <p:cNvPr id="13" name="AutoShape 13"/>
            <p:cNvSpPr/>
            <p:nvPr/>
          </p:nvSpPr>
          <p:spPr>
            <a:xfrm>
              <a:off x="799768" y="348430"/>
              <a:ext cx="69238" cy="69238"/>
            </a:xfrm>
            <a:prstGeom prst="ellipse">
              <a:avLst/>
            </a:prstGeom>
            <a:solidFill>
              <a:schemeClr val="accent1">
                <a:alpha val="40000"/>
              </a:schemeClr>
            </a:solidFill>
          </p:spPr>
        </p:sp>
        <p:sp>
          <p:nvSpPr>
            <p:cNvPr id="14" name="AutoShape 14"/>
            <p:cNvSpPr/>
            <p:nvPr/>
          </p:nvSpPr>
          <p:spPr>
            <a:xfrm>
              <a:off x="904945" y="344297"/>
              <a:ext cx="65594" cy="65594"/>
            </a:xfrm>
            <a:prstGeom prst="ellipse">
              <a:avLst/>
            </a:prstGeom>
            <a:solidFill>
              <a:schemeClr val="accent1">
                <a:alpha val="20000"/>
              </a:schemeClr>
            </a:solidFill>
          </p:spPr>
        </p:sp>
        <p:sp>
          <p:nvSpPr>
            <p:cNvPr id="15" name="AutoShape 15"/>
            <p:cNvSpPr/>
            <p:nvPr/>
          </p:nvSpPr>
          <p:spPr>
            <a:xfrm>
              <a:off x="454963" y="448942"/>
              <a:ext cx="84147" cy="84147"/>
            </a:xfrm>
            <a:prstGeom prst="ellipse">
              <a:avLst/>
            </a:prstGeom>
            <a:solidFill>
              <a:schemeClr val="accent1">
                <a:alpha val="100000"/>
              </a:schemeClr>
            </a:solidFill>
          </p:spPr>
        </p:sp>
        <p:sp>
          <p:nvSpPr>
            <p:cNvPr id="16" name="AutoShape 16"/>
            <p:cNvSpPr/>
            <p:nvPr/>
          </p:nvSpPr>
          <p:spPr>
            <a:xfrm>
              <a:off x="575049" y="455517"/>
              <a:ext cx="78137" cy="78137"/>
            </a:xfrm>
            <a:prstGeom prst="ellipse">
              <a:avLst/>
            </a:prstGeom>
            <a:solidFill>
              <a:schemeClr val="accent1">
                <a:alpha val="80000"/>
              </a:schemeClr>
            </a:solidFill>
          </p:spPr>
        </p:sp>
        <p:sp>
          <p:nvSpPr>
            <p:cNvPr id="17" name="AutoShape 17"/>
            <p:cNvSpPr/>
            <p:nvPr/>
          </p:nvSpPr>
          <p:spPr>
            <a:xfrm>
              <a:off x="689125" y="457233"/>
              <a:ext cx="74704" cy="74704"/>
            </a:xfrm>
            <a:prstGeom prst="ellipse">
              <a:avLst/>
            </a:prstGeom>
            <a:solidFill>
              <a:schemeClr val="accent1">
                <a:alpha val="60000"/>
              </a:schemeClr>
            </a:solidFill>
          </p:spPr>
        </p:sp>
        <p:sp>
          <p:nvSpPr>
            <p:cNvPr id="18" name="AutoShape 18"/>
            <p:cNvSpPr/>
            <p:nvPr/>
          </p:nvSpPr>
          <p:spPr>
            <a:xfrm>
              <a:off x="799768" y="466203"/>
              <a:ext cx="69238" cy="69238"/>
            </a:xfrm>
            <a:prstGeom prst="ellipse">
              <a:avLst/>
            </a:prstGeom>
            <a:solidFill>
              <a:schemeClr val="accent1">
                <a:alpha val="40000"/>
              </a:schemeClr>
            </a:solidFill>
          </p:spPr>
        </p:sp>
        <p:sp>
          <p:nvSpPr>
            <p:cNvPr id="19" name="AutoShape 19"/>
            <p:cNvSpPr/>
            <p:nvPr/>
          </p:nvSpPr>
          <p:spPr>
            <a:xfrm>
              <a:off x="904945" y="462070"/>
              <a:ext cx="65594" cy="65594"/>
            </a:xfrm>
            <a:prstGeom prst="ellipse">
              <a:avLst/>
            </a:prstGeom>
            <a:solidFill>
              <a:schemeClr val="accent1">
                <a:alpha val="20000"/>
              </a:schemeClr>
            </a:solidFill>
          </p:spPr>
        </p:sp>
        <p:sp>
          <p:nvSpPr>
            <p:cNvPr id="20" name="AutoShape 20"/>
            <p:cNvSpPr/>
            <p:nvPr/>
          </p:nvSpPr>
          <p:spPr>
            <a:xfrm>
              <a:off x="454963" y="566715"/>
              <a:ext cx="84147" cy="84147"/>
            </a:xfrm>
            <a:prstGeom prst="ellipse">
              <a:avLst/>
            </a:prstGeom>
            <a:solidFill>
              <a:schemeClr val="accent1">
                <a:alpha val="100000"/>
              </a:schemeClr>
            </a:solidFill>
          </p:spPr>
        </p:sp>
        <p:sp>
          <p:nvSpPr>
            <p:cNvPr id="21" name="AutoShape 21"/>
            <p:cNvSpPr/>
            <p:nvPr/>
          </p:nvSpPr>
          <p:spPr>
            <a:xfrm>
              <a:off x="575049" y="573291"/>
              <a:ext cx="78137" cy="78137"/>
            </a:xfrm>
            <a:prstGeom prst="ellipse">
              <a:avLst/>
            </a:prstGeom>
            <a:solidFill>
              <a:schemeClr val="accent1">
                <a:alpha val="80000"/>
              </a:schemeClr>
            </a:solidFill>
          </p:spPr>
        </p:sp>
        <p:sp>
          <p:nvSpPr>
            <p:cNvPr id="22" name="AutoShape 22"/>
            <p:cNvSpPr/>
            <p:nvPr/>
          </p:nvSpPr>
          <p:spPr>
            <a:xfrm>
              <a:off x="689125" y="575007"/>
              <a:ext cx="74704" cy="74704"/>
            </a:xfrm>
            <a:prstGeom prst="ellipse">
              <a:avLst/>
            </a:prstGeom>
            <a:solidFill>
              <a:schemeClr val="accent1">
                <a:alpha val="60000"/>
              </a:schemeClr>
            </a:solidFill>
          </p:spPr>
        </p:sp>
        <p:sp>
          <p:nvSpPr>
            <p:cNvPr id="23" name="AutoShape 23"/>
            <p:cNvSpPr/>
            <p:nvPr/>
          </p:nvSpPr>
          <p:spPr>
            <a:xfrm>
              <a:off x="799768" y="583977"/>
              <a:ext cx="69238" cy="69238"/>
            </a:xfrm>
            <a:prstGeom prst="ellipse">
              <a:avLst/>
            </a:prstGeom>
            <a:solidFill>
              <a:schemeClr val="accent1">
                <a:alpha val="40000"/>
              </a:schemeClr>
            </a:solidFill>
          </p:spPr>
        </p:sp>
        <p:sp>
          <p:nvSpPr>
            <p:cNvPr id="24" name="AutoShape 24"/>
            <p:cNvSpPr/>
            <p:nvPr/>
          </p:nvSpPr>
          <p:spPr>
            <a:xfrm>
              <a:off x="904945" y="579844"/>
              <a:ext cx="65594" cy="65594"/>
            </a:xfrm>
            <a:prstGeom prst="ellipse">
              <a:avLst/>
            </a:prstGeom>
            <a:solidFill>
              <a:schemeClr val="accent1">
                <a:alpha val="20000"/>
              </a:schemeClr>
            </a:solidFill>
          </p:spPr>
        </p:sp>
        <p:sp>
          <p:nvSpPr>
            <p:cNvPr id="25" name="AutoShape 25"/>
            <p:cNvSpPr/>
            <p:nvPr/>
          </p:nvSpPr>
          <p:spPr>
            <a:xfrm>
              <a:off x="454963" y="684489"/>
              <a:ext cx="84147" cy="84147"/>
            </a:xfrm>
            <a:prstGeom prst="ellipse">
              <a:avLst/>
            </a:prstGeom>
            <a:solidFill>
              <a:schemeClr val="accent1">
                <a:alpha val="100000"/>
              </a:schemeClr>
            </a:solidFill>
          </p:spPr>
        </p:sp>
        <p:sp>
          <p:nvSpPr>
            <p:cNvPr id="26" name="AutoShape 26"/>
            <p:cNvSpPr/>
            <p:nvPr/>
          </p:nvSpPr>
          <p:spPr>
            <a:xfrm>
              <a:off x="575049" y="691064"/>
              <a:ext cx="78137" cy="78137"/>
            </a:xfrm>
            <a:prstGeom prst="ellipse">
              <a:avLst/>
            </a:prstGeom>
            <a:solidFill>
              <a:schemeClr val="accent1">
                <a:alpha val="80000"/>
              </a:schemeClr>
            </a:solidFill>
          </p:spPr>
        </p:sp>
        <p:sp>
          <p:nvSpPr>
            <p:cNvPr id="27" name="AutoShape 27"/>
            <p:cNvSpPr/>
            <p:nvPr/>
          </p:nvSpPr>
          <p:spPr>
            <a:xfrm>
              <a:off x="689125" y="692781"/>
              <a:ext cx="74704" cy="74704"/>
            </a:xfrm>
            <a:prstGeom prst="ellipse">
              <a:avLst/>
            </a:prstGeom>
            <a:solidFill>
              <a:schemeClr val="accent1">
                <a:alpha val="60000"/>
              </a:schemeClr>
            </a:solidFill>
          </p:spPr>
        </p:sp>
        <p:sp>
          <p:nvSpPr>
            <p:cNvPr id="28" name="AutoShape 28"/>
            <p:cNvSpPr/>
            <p:nvPr/>
          </p:nvSpPr>
          <p:spPr>
            <a:xfrm>
              <a:off x="799768" y="701751"/>
              <a:ext cx="69238" cy="69238"/>
            </a:xfrm>
            <a:prstGeom prst="ellipse">
              <a:avLst/>
            </a:prstGeom>
            <a:solidFill>
              <a:schemeClr val="accent1">
                <a:alpha val="40000"/>
              </a:schemeClr>
            </a:solidFill>
          </p:spPr>
        </p:sp>
        <p:sp>
          <p:nvSpPr>
            <p:cNvPr id="29" name="AutoShape 29"/>
            <p:cNvSpPr/>
            <p:nvPr/>
          </p:nvSpPr>
          <p:spPr>
            <a:xfrm>
              <a:off x="904945" y="697618"/>
              <a:ext cx="65594" cy="65594"/>
            </a:xfrm>
            <a:prstGeom prst="ellipse">
              <a:avLst/>
            </a:prstGeom>
            <a:solidFill>
              <a:schemeClr val="accent1">
                <a:alpha val="20000"/>
              </a:schemeClr>
            </a:solidFill>
          </p:spPr>
        </p:sp>
        <p:sp>
          <p:nvSpPr>
            <p:cNvPr id="30" name="TextBox 30"/>
            <p:cNvSpPr txBox="1"/>
            <p:nvPr/>
          </p:nvSpPr>
          <p:spPr>
            <a:xfrm>
              <a:off x="1094842" y="93878"/>
              <a:ext cx="10001250" cy="914400"/>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顺序图基本概念及作用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AutoShape 5"/>
          <p:cNvSpPr/>
          <p:nvPr/>
        </p:nvSpPr>
        <p:spPr>
          <a:xfrm>
            <a:off x="1113174" y="2430318"/>
            <a:ext cx="2388434" cy="2388434"/>
          </a:xfrm>
          <a:prstGeom prst="ellipse">
            <a:avLst/>
          </a:prstGeom>
          <a:solidFill>
            <a:schemeClr val="lt1">
              <a:alpha val="100000"/>
            </a:schemeClr>
          </a:solidFill>
        </p:spPr>
      </p:sp>
      <p:sp>
        <p:nvSpPr>
          <p:cNvPr id="7" name="TextBox 7"/>
          <p:cNvSpPr txBox="1"/>
          <p:nvPr/>
        </p:nvSpPr>
        <p:spPr>
          <a:xfrm>
            <a:off x="3758594" y="2232755"/>
            <a:ext cx="3654511" cy="3008131"/>
          </a:xfrm>
          <a:prstGeom prst="rect">
            <a:avLst/>
          </a:prstGeom>
          <a:noFill/>
        </p:spPr>
        <p:txBody>
          <a:bodyPr vert="horz" wrap="square" lIns="91440" tIns="45720" rIns="91440" bIns="45720" rtlCol="0" anchor="ctr" anchorCtr="1">
            <a:normAutofit/>
          </a:bodyPr>
          <a:p>
            <a:pPr algn="ctr">
              <a:lnSpc>
                <a:spcPct val="130000"/>
              </a:lnSpc>
            </a:pPr>
            <a:r>
              <a:rPr lang="en-US" sz="16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顺序图（Sequence Diagram）</a:t>
            </a:r>
            <a:endParaRPr lang="en-US" sz="16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30000"/>
              </a:lnSpc>
            </a:pPr>
            <a:r>
              <a:rPr lang="en-US" sz="1600">
                <a:solidFill>
                  <a:srgbClr val="FFFDF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一种用于描述系统中对象之间消息交互的UML图，主要表示消息在时间顺序上的交互过程。</a:t>
            </a:r>
            <a:endParaRPr lang="en-US" sz="1600">
              <a:solidFill>
                <a:srgbClr val="FFFDF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30000"/>
              </a:lnSpc>
            </a:pPr>
            <a:r>
              <a:rPr lang="en-US" sz="16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作用</a:t>
            </a:r>
            <a:endParaRPr lang="en-US" sz="16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30000"/>
              </a:lnSpc>
            </a:pPr>
            <a:r>
              <a:rPr lang="en-US" sz="1600">
                <a:solidFill>
                  <a:srgbClr val="FFFDFD">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帮助开发人员理解系统中对象之间的交互关系，分析系统的动态行为，以及验证系统的逻辑正确性。</a:t>
            </a:r>
            <a:endParaRPr lang="en-US" sz="1600">
              <a:solidFill>
                <a:srgbClr val="FFFDFD">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Freeform 8"/>
          <p:cNvSpPr/>
          <p:nvPr/>
        </p:nvSpPr>
        <p:spPr>
          <a:xfrm>
            <a:off x="1806041" y="3068367"/>
            <a:ext cx="1002699" cy="1002699"/>
          </a:xfrm>
          <a:custGeom>
            <a:avLst/>
            <a:gdLst/>
            <a:ahLst/>
            <a:cxnLst/>
            <a:rect l="l" t="t" r="r" b="b"/>
            <a:pathLst>
              <a:path w="304800" h="304800">
                <a:moveTo>
                  <a:pt x="0" y="91440"/>
                </a:moveTo>
                <a:lnTo>
                  <a:pt x="152400" y="0"/>
                </a:lnTo>
                <a:lnTo>
                  <a:pt x="304800" y="91440"/>
                </a:lnTo>
                <a:lnTo>
                  <a:pt x="304800" y="121920"/>
                </a:lnTo>
                <a:lnTo>
                  <a:pt x="0" y="121920"/>
                </a:lnTo>
                <a:lnTo>
                  <a:pt x="0" y="91440"/>
                </a:lnTo>
                <a:close/>
                <a:moveTo>
                  <a:pt x="0" y="274320"/>
                </a:moveTo>
                <a:lnTo>
                  <a:pt x="304800" y="274320"/>
                </a:lnTo>
                <a:lnTo>
                  <a:pt x="304800" y="304800"/>
                </a:lnTo>
                <a:lnTo>
                  <a:pt x="0" y="304800"/>
                </a:lnTo>
                <a:lnTo>
                  <a:pt x="0" y="274320"/>
                </a:lnTo>
                <a:close/>
                <a:moveTo>
                  <a:pt x="30480" y="243840"/>
                </a:moveTo>
                <a:lnTo>
                  <a:pt x="274320" y="243840"/>
                </a:lnTo>
                <a:lnTo>
                  <a:pt x="274320" y="274320"/>
                </a:lnTo>
                <a:lnTo>
                  <a:pt x="30480" y="274320"/>
                </a:lnTo>
                <a:lnTo>
                  <a:pt x="30480" y="243840"/>
                </a:lnTo>
                <a:close/>
                <a:moveTo>
                  <a:pt x="30480" y="121920"/>
                </a:moveTo>
                <a:lnTo>
                  <a:pt x="91440" y="121920"/>
                </a:lnTo>
                <a:lnTo>
                  <a:pt x="91440" y="243840"/>
                </a:lnTo>
                <a:lnTo>
                  <a:pt x="30480" y="243840"/>
                </a:lnTo>
                <a:lnTo>
                  <a:pt x="30480" y="121920"/>
                </a:lnTo>
                <a:close/>
                <a:moveTo>
                  <a:pt x="121920" y="121920"/>
                </a:moveTo>
                <a:lnTo>
                  <a:pt x="182880" y="121920"/>
                </a:lnTo>
                <a:lnTo>
                  <a:pt x="182880" y="243840"/>
                </a:lnTo>
                <a:lnTo>
                  <a:pt x="121920" y="243840"/>
                </a:lnTo>
                <a:lnTo>
                  <a:pt x="121920" y="121920"/>
                </a:lnTo>
                <a:close/>
                <a:moveTo>
                  <a:pt x="213360" y="121920"/>
                </a:moveTo>
                <a:lnTo>
                  <a:pt x="274320" y="121920"/>
                </a:lnTo>
                <a:lnTo>
                  <a:pt x="274320" y="243840"/>
                </a:lnTo>
                <a:lnTo>
                  <a:pt x="213360" y="243840"/>
                </a:lnTo>
                <a:lnTo>
                  <a:pt x="213360" y="121920"/>
                </a:lnTo>
                <a:close/>
              </a:path>
            </a:pathLst>
          </a:custGeom>
          <a:solidFill>
            <a:schemeClr val="accent1">
              <a:alpha val="100000"/>
            </a:schemeClr>
          </a:solidFill>
        </p:spPr>
      </p:sp>
      <p:pic>
        <p:nvPicPr>
          <p:cNvPr id="3" name="图片 2"/>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0">
            <a:off x="1218874" y="1354848"/>
            <a:ext cx="4394883" cy="1340950"/>
            <a:chOff x="1218874" y="1354848"/>
            <a:chExt cx="4394883" cy="1340950"/>
          </a:xfrm>
        </p:grpSpPr>
        <p:sp>
          <p:nvSpPr>
            <p:cNvPr id="3" name="AutoShape 3"/>
            <p:cNvSpPr/>
            <p:nvPr/>
          </p:nvSpPr>
          <p:spPr>
            <a:xfrm>
              <a:off x="1218874" y="1354848"/>
              <a:ext cx="638766" cy="638766"/>
            </a:xfrm>
            <a:prstGeom prst="ellipse">
              <a:avLst/>
            </a:prstGeom>
            <a:solidFill>
              <a:schemeClr val="accent1">
                <a:alpha val="100000"/>
              </a:schemeClr>
            </a:solidFill>
          </p:spPr>
        </p:sp>
        <p:sp>
          <p:nvSpPr>
            <p:cNvPr id="4" name="TextBox 4"/>
            <p:cNvSpPr txBox="1"/>
            <p:nvPr/>
          </p:nvSpPr>
          <p:spPr>
            <a:xfrm>
              <a:off x="1218874" y="1993615"/>
              <a:ext cx="4394883" cy="702183"/>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掌握StarUML软件的基本操作</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Freeform 5"/>
            <p:cNvSpPr/>
            <p:nvPr/>
          </p:nvSpPr>
          <p:spPr>
            <a:xfrm>
              <a:off x="1303561" y="1482500"/>
              <a:ext cx="469392" cy="383462"/>
            </a:xfrm>
            <a:custGeom>
              <a:avLst/>
              <a:gdLst/>
              <a:ahLst/>
              <a:cxnLst/>
              <a:rect l="l" t="t" r="r" b="b"/>
              <a:pathLst>
                <a:path w="304800" h="304800">
                  <a:moveTo>
                    <a:pt x="257299" y="240773"/>
                  </a:moveTo>
                  <a:lnTo>
                    <a:pt x="257299" y="258156"/>
                  </a:lnTo>
                  <a:lnTo>
                    <a:pt x="47501" y="258156"/>
                  </a:lnTo>
                  <a:lnTo>
                    <a:pt x="47501" y="240773"/>
                  </a:lnTo>
                  <a:cubicBezTo>
                    <a:pt x="47501" y="240773"/>
                    <a:pt x="43015" y="231162"/>
                    <a:pt x="67361" y="208112"/>
                  </a:cubicBezTo>
                  <a:cubicBezTo>
                    <a:pt x="91688" y="185071"/>
                    <a:pt x="88487" y="125511"/>
                    <a:pt x="88487" y="85173"/>
                  </a:cubicBezTo>
                  <a:cubicBezTo>
                    <a:pt x="88487" y="44834"/>
                    <a:pt x="145142" y="43977"/>
                    <a:pt x="145142" y="43977"/>
                  </a:cubicBezTo>
                  <a:lnTo>
                    <a:pt x="147085" y="43977"/>
                  </a:lnTo>
                  <a:cubicBezTo>
                    <a:pt x="147085" y="43996"/>
                    <a:pt x="147085" y="43701"/>
                    <a:pt x="147085" y="37424"/>
                  </a:cubicBezTo>
                  <a:cubicBezTo>
                    <a:pt x="147085" y="33395"/>
                    <a:pt x="133560" y="18802"/>
                    <a:pt x="133560" y="18802"/>
                  </a:cubicBezTo>
                  <a:lnTo>
                    <a:pt x="133360" y="9973"/>
                  </a:lnTo>
                  <a:lnTo>
                    <a:pt x="171555" y="9973"/>
                  </a:lnTo>
                  <a:lnTo>
                    <a:pt x="171298" y="19136"/>
                  </a:lnTo>
                  <a:cubicBezTo>
                    <a:pt x="171298" y="19136"/>
                    <a:pt x="156639" y="33719"/>
                    <a:pt x="156639" y="38014"/>
                  </a:cubicBezTo>
                  <a:cubicBezTo>
                    <a:pt x="156639" y="42167"/>
                    <a:pt x="156639" y="43558"/>
                    <a:pt x="156639" y="43967"/>
                  </a:cubicBezTo>
                  <a:lnTo>
                    <a:pt x="159658" y="43967"/>
                  </a:lnTo>
                  <a:cubicBezTo>
                    <a:pt x="159658" y="43967"/>
                    <a:pt x="216313" y="44825"/>
                    <a:pt x="216313" y="85163"/>
                  </a:cubicBezTo>
                  <a:cubicBezTo>
                    <a:pt x="216313" y="125501"/>
                    <a:pt x="213112" y="185071"/>
                    <a:pt x="237449" y="208121"/>
                  </a:cubicBezTo>
                  <a:cubicBezTo>
                    <a:pt x="261785" y="231172"/>
                    <a:pt x="257299" y="240773"/>
                    <a:pt x="257299" y="240773"/>
                  </a:cubicBezTo>
                  <a:close/>
                  <a:moveTo>
                    <a:pt x="176327" y="267367"/>
                  </a:moveTo>
                  <a:cubicBezTo>
                    <a:pt x="176327" y="280559"/>
                    <a:pt x="165640" y="294827"/>
                    <a:pt x="152457" y="294827"/>
                  </a:cubicBezTo>
                  <a:cubicBezTo>
                    <a:pt x="139275" y="294827"/>
                    <a:pt x="128588" y="280559"/>
                    <a:pt x="128588" y="267367"/>
                  </a:cubicBezTo>
                  <a:cubicBezTo>
                    <a:pt x="128588" y="267662"/>
                    <a:pt x="176327" y="267062"/>
                    <a:pt x="176327" y="267367"/>
                  </a:cubicBezTo>
                  <a:close/>
                </a:path>
              </a:pathLst>
            </a:custGeom>
            <a:solidFill>
              <a:srgbClr val="FFFFFF">
                <a:alpha val="100000"/>
              </a:srgbClr>
            </a:solidFill>
          </p:spPr>
        </p:sp>
      </p:grpSp>
      <p:grpSp>
        <p:nvGrpSpPr>
          <p:cNvPr id="6" name="Group 6"/>
          <p:cNvGrpSpPr/>
          <p:nvPr/>
        </p:nvGrpSpPr>
        <p:grpSpPr>
          <a:xfrm rot="0">
            <a:off x="1218874" y="3134853"/>
            <a:ext cx="4394883" cy="1304934"/>
            <a:chOff x="1218874" y="3134853"/>
            <a:chExt cx="4394883" cy="1304934"/>
          </a:xfrm>
        </p:grpSpPr>
        <p:sp>
          <p:nvSpPr>
            <p:cNvPr id="7" name="AutoShape 7"/>
            <p:cNvSpPr/>
            <p:nvPr/>
          </p:nvSpPr>
          <p:spPr>
            <a:xfrm>
              <a:off x="1218874" y="3134853"/>
              <a:ext cx="638766" cy="638766"/>
            </a:xfrm>
            <a:prstGeom prst="ellipse">
              <a:avLst/>
            </a:prstGeom>
            <a:solidFill>
              <a:schemeClr val="accent1">
                <a:alpha val="100000"/>
              </a:schemeClr>
            </a:solidFill>
          </p:spPr>
        </p:sp>
        <p:sp>
          <p:nvSpPr>
            <p:cNvPr id="8" name="Freeform 8"/>
            <p:cNvSpPr/>
            <p:nvPr/>
          </p:nvSpPr>
          <p:spPr>
            <a:xfrm>
              <a:off x="1358514" y="3274494"/>
              <a:ext cx="359485" cy="359485"/>
            </a:xfrm>
            <a:custGeom>
              <a:avLst/>
              <a:gdLst/>
              <a:ahLst/>
              <a:cxnLst/>
              <a:rect l="l" t="t" r="r" b="b"/>
              <a:pathLst>
                <a:path w="304800" h="304800">
                  <a:moveTo>
                    <a:pt x="106680" y="259080"/>
                  </a:moveTo>
                  <a:lnTo>
                    <a:pt x="30480" y="259080"/>
                  </a:lnTo>
                  <a:cubicBezTo>
                    <a:pt x="13649" y="259080"/>
                    <a:pt x="0" y="245431"/>
                    <a:pt x="0" y="228600"/>
                  </a:cubicBezTo>
                  <a:lnTo>
                    <a:pt x="0" y="228600"/>
                  </a:lnTo>
                  <a:lnTo>
                    <a:pt x="0" y="30480"/>
                  </a:lnTo>
                  <a:cubicBezTo>
                    <a:pt x="0" y="13716"/>
                    <a:pt x="13716" y="0"/>
                    <a:pt x="30480" y="0"/>
                  </a:cubicBezTo>
                  <a:lnTo>
                    <a:pt x="274320" y="0"/>
                  </a:lnTo>
                  <a:cubicBezTo>
                    <a:pt x="291151" y="0"/>
                    <a:pt x="304800" y="13649"/>
                    <a:pt x="304800" y="30480"/>
                  </a:cubicBezTo>
                  <a:lnTo>
                    <a:pt x="304800" y="30480"/>
                  </a:lnTo>
                  <a:lnTo>
                    <a:pt x="304800" y="228600"/>
                  </a:lnTo>
                  <a:cubicBezTo>
                    <a:pt x="304800" y="245431"/>
                    <a:pt x="291151" y="259080"/>
                    <a:pt x="274320" y="259080"/>
                  </a:cubicBezTo>
                  <a:lnTo>
                    <a:pt x="274320" y="259080"/>
                  </a:lnTo>
                  <a:lnTo>
                    <a:pt x="198120" y="259080"/>
                  </a:lnTo>
                  <a:lnTo>
                    <a:pt x="259080" y="289560"/>
                  </a:lnTo>
                  <a:lnTo>
                    <a:pt x="259080" y="304800"/>
                  </a:lnTo>
                  <a:lnTo>
                    <a:pt x="45720" y="304800"/>
                  </a:lnTo>
                  <a:lnTo>
                    <a:pt x="45720" y="289560"/>
                  </a:lnTo>
                  <a:lnTo>
                    <a:pt x="106680" y="259080"/>
                  </a:lnTo>
                  <a:close/>
                  <a:moveTo>
                    <a:pt x="30480" y="30480"/>
                  </a:moveTo>
                  <a:lnTo>
                    <a:pt x="30480" y="198120"/>
                  </a:lnTo>
                  <a:lnTo>
                    <a:pt x="274320" y="198120"/>
                  </a:lnTo>
                  <a:lnTo>
                    <a:pt x="274320" y="30480"/>
                  </a:lnTo>
                  <a:lnTo>
                    <a:pt x="30480" y="30480"/>
                  </a:lnTo>
                  <a:close/>
                </a:path>
              </a:pathLst>
            </a:custGeom>
            <a:solidFill>
              <a:srgbClr val="FFFFFF">
                <a:alpha val="100000"/>
              </a:srgbClr>
            </a:solidFill>
          </p:spPr>
        </p:sp>
        <p:sp>
          <p:nvSpPr>
            <p:cNvPr id="9" name="TextBox 9"/>
            <p:cNvSpPr txBox="1"/>
            <p:nvPr/>
          </p:nvSpPr>
          <p:spPr>
            <a:xfrm>
              <a:off x="1218874" y="3737604"/>
              <a:ext cx="4394883" cy="702183"/>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学会使用StarUML绘制常见的UML图表，如类图、时序图、用例图等</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0" name="Group 10"/>
          <p:cNvGrpSpPr/>
          <p:nvPr/>
        </p:nvGrpSpPr>
        <p:grpSpPr>
          <a:xfrm rot="0">
            <a:off x="1218874" y="4878843"/>
            <a:ext cx="4394883" cy="1316184"/>
            <a:chOff x="1218874" y="4878843"/>
            <a:chExt cx="4394883" cy="1316184"/>
          </a:xfrm>
        </p:grpSpPr>
        <p:sp>
          <p:nvSpPr>
            <p:cNvPr id="11" name="AutoShape 11"/>
            <p:cNvSpPr/>
            <p:nvPr/>
          </p:nvSpPr>
          <p:spPr>
            <a:xfrm>
              <a:off x="1218874" y="4878843"/>
              <a:ext cx="638766" cy="638766"/>
            </a:xfrm>
            <a:prstGeom prst="ellipse">
              <a:avLst/>
            </a:prstGeom>
            <a:solidFill>
              <a:schemeClr val="accent1">
                <a:alpha val="100000"/>
              </a:schemeClr>
            </a:solidFill>
          </p:spPr>
        </p:sp>
        <p:sp>
          <p:nvSpPr>
            <p:cNvPr id="12" name="Freeform 12"/>
            <p:cNvSpPr/>
            <p:nvPr/>
          </p:nvSpPr>
          <p:spPr>
            <a:xfrm>
              <a:off x="1372678" y="5037742"/>
              <a:ext cx="331158" cy="320969"/>
            </a:xfrm>
            <a:custGeom>
              <a:avLst/>
              <a:gdLst/>
              <a:ahLst/>
              <a:cxnLst/>
              <a:rect l="l" t="t" r="r" b="b"/>
              <a:pathLst>
                <a:path w="304800" h="304800">
                  <a:moveTo>
                    <a:pt x="0" y="91440"/>
                  </a:moveTo>
                  <a:lnTo>
                    <a:pt x="152400" y="0"/>
                  </a:lnTo>
                  <a:lnTo>
                    <a:pt x="304800" y="91440"/>
                  </a:lnTo>
                  <a:lnTo>
                    <a:pt x="304800" y="121920"/>
                  </a:lnTo>
                  <a:lnTo>
                    <a:pt x="0" y="121920"/>
                  </a:lnTo>
                  <a:lnTo>
                    <a:pt x="0" y="91440"/>
                  </a:lnTo>
                  <a:close/>
                  <a:moveTo>
                    <a:pt x="0" y="274320"/>
                  </a:moveTo>
                  <a:lnTo>
                    <a:pt x="304800" y="274320"/>
                  </a:lnTo>
                  <a:lnTo>
                    <a:pt x="304800" y="304800"/>
                  </a:lnTo>
                  <a:lnTo>
                    <a:pt x="0" y="304800"/>
                  </a:lnTo>
                  <a:lnTo>
                    <a:pt x="0" y="274320"/>
                  </a:lnTo>
                  <a:close/>
                  <a:moveTo>
                    <a:pt x="30480" y="243840"/>
                  </a:moveTo>
                  <a:lnTo>
                    <a:pt x="274320" y="243840"/>
                  </a:lnTo>
                  <a:lnTo>
                    <a:pt x="274320" y="274320"/>
                  </a:lnTo>
                  <a:lnTo>
                    <a:pt x="30480" y="274320"/>
                  </a:lnTo>
                  <a:lnTo>
                    <a:pt x="30480" y="243840"/>
                  </a:lnTo>
                  <a:close/>
                  <a:moveTo>
                    <a:pt x="30480" y="121920"/>
                  </a:moveTo>
                  <a:lnTo>
                    <a:pt x="91440" y="121920"/>
                  </a:lnTo>
                  <a:lnTo>
                    <a:pt x="91440" y="243840"/>
                  </a:lnTo>
                  <a:lnTo>
                    <a:pt x="30480" y="243840"/>
                  </a:lnTo>
                  <a:lnTo>
                    <a:pt x="30480" y="121920"/>
                  </a:lnTo>
                  <a:close/>
                  <a:moveTo>
                    <a:pt x="121920" y="121920"/>
                  </a:moveTo>
                  <a:lnTo>
                    <a:pt x="182880" y="121920"/>
                  </a:lnTo>
                  <a:lnTo>
                    <a:pt x="182880" y="243840"/>
                  </a:lnTo>
                  <a:lnTo>
                    <a:pt x="121920" y="243840"/>
                  </a:lnTo>
                  <a:lnTo>
                    <a:pt x="121920" y="121920"/>
                  </a:lnTo>
                  <a:close/>
                  <a:moveTo>
                    <a:pt x="213360" y="121920"/>
                  </a:moveTo>
                  <a:lnTo>
                    <a:pt x="274320" y="121920"/>
                  </a:lnTo>
                  <a:lnTo>
                    <a:pt x="274320" y="243840"/>
                  </a:lnTo>
                  <a:lnTo>
                    <a:pt x="213360" y="243840"/>
                  </a:lnTo>
                  <a:lnTo>
                    <a:pt x="213360" y="121920"/>
                  </a:lnTo>
                  <a:close/>
                </a:path>
              </a:pathLst>
            </a:custGeom>
            <a:solidFill>
              <a:srgbClr val="FFFFFF">
                <a:alpha val="100000"/>
              </a:srgbClr>
            </a:solidFill>
          </p:spPr>
        </p:sp>
        <p:sp>
          <p:nvSpPr>
            <p:cNvPr id="13" name="TextBox 13"/>
            <p:cNvSpPr txBox="1"/>
            <p:nvPr/>
          </p:nvSpPr>
          <p:spPr>
            <a:xfrm>
              <a:off x="1218874" y="5492844"/>
              <a:ext cx="4394883" cy="702183"/>
            </a:xfrm>
            <a:prstGeom prst="rect">
              <a:avLst/>
            </a:prstGeom>
          </p:spPr>
          <p:txBody>
            <a:bodyPr vert="horz" wrap="square" lIns="114300" tIns="57150" rIns="114300" bIns="57150" rtlCol="0" anchor="t" anchorCtr="0">
              <a:spAutoFit/>
            </a:bodyPr>
            <a:lstStyle/>
            <a:p>
              <a:pPr algn="just">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理解UML的基本概念和作用，能够运用UML进行软件设计和分析</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14" name="Picture 14"/>
          <p:cNvPicPr>
            <a:picLocks noChangeAspect="1"/>
          </p:cNvPicPr>
          <p:nvPr/>
        </p:nvPicPr>
        <p:blipFill>
          <a:blip r:embed="rId1"/>
          <a:srcRect l="16667" r="16667"/>
          <a:stretch>
            <a:fillRect/>
          </a:stretch>
        </p:blipFill>
        <p:spPr>
          <a:xfrm>
            <a:off x="6603343" y="1773672"/>
            <a:ext cx="4619078" cy="4619078"/>
          </a:xfrm>
          <a:prstGeom prst="ellipse">
            <a:avLst/>
          </a:prstGeom>
        </p:spPr>
      </p:pic>
      <p:pic>
        <p:nvPicPr>
          <p:cNvPr id="15" name="Picture 15"/>
          <p:cNvPicPr>
            <a:picLocks noChangeAspect="1"/>
          </p:cNvPicPr>
          <p:nvPr/>
        </p:nvPicPr>
        <p:blipFill>
          <a:blip r:embed="rId2"/>
          <a:srcRect l="5908" r="5908"/>
          <a:stretch>
            <a:fillRect/>
          </a:stretch>
        </p:blipFill>
        <p:spPr>
          <a:xfrm>
            <a:off x="9353197" y="779822"/>
            <a:ext cx="2231507" cy="2231507"/>
          </a:xfrm>
          <a:prstGeom prst="ellipse">
            <a:avLst/>
          </a:prstGeom>
        </p:spPr>
      </p:pic>
      <p:grpSp>
        <p:nvGrpSpPr>
          <p:cNvPr id="16" name="Group 16"/>
          <p:cNvGrpSpPr/>
          <p:nvPr/>
        </p:nvGrpSpPr>
        <p:grpSpPr>
          <a:xfrm rot="0">
            <a:off x="454963" y="93878"/>
            <a:ext cx="10641129" cy="914400"/>
            <a:chOff x="454963" y="93878"/>
            <a:chExt cx="10641129" cy="914400"/>
          </a:xfrm>
        </p:grpSpPr>
        <p:sp>
          <p:nvSpPr>
            <p:cNvPr id="17" name="AutoShape 17"/>
            <p:cNvSpPr/>
            <p:nvPr/>
          </p:nvSpPr>
          <p:spPr>
            <a:xfrm>
              <a:off x="454963" y="331168"/>
              <a:ext cx="84147" cy="84147"/>
            </a:xfrm>
            <a:prstGeom prst="ellipse">
              <a:avLst/>
            </a:prstGeom>
            <a:solidFill>
              <a:schemeClr val="accent1">
                <a:alpha val="100000"/>
              </a:schemeClr>
            </a:solidFill>
          </p:spPr>
        </p:sp>
        <p:sp>
          <p:nvSpPr>
            <p:cNvPr id="18" name="AutoShape 18"/>
            <p:cNvSpPr/>
            <p:nvPr/>
          </p:nvSpPr>
          <p:spPr>
            <a:xfrm>
              <a:off x="575049" y="337743"/>
              <a:ext cx="78137" cy="78137"/>
            </a:xfrm>
            <a:prstGeom prst="ellipse">
              <a:avLst/>
            </a:prstGeom>
            <a:solidFill>
              <a:schemeClr val="accent1">
                <a:alpha val="80000"/>
              </a:schemeClr>
            </a:solidFill>
          </p:spPr>
        </p:sp>
        <p:sp>
          <p:nvSpPr>
            <p:cNvPr id="19" name="AutoShape 19"/>
            <p:cNvSpPr/>
            <p:nvPr/>
          </p:nvSpPr>
          <p:spPr>
            <a:xfrm>
              <a:off x="689125" y="339460"/>
              <a:ext cx="74704" cy="74704"/>
            </a:xfrm>
            <a:prstGeom prst="ellipse">
              <a:avLst/>
            </a:prstGeom>
            <a:solidFill>
              <a:schemeClr val="accent1">
                <a:alpha val="60000"/>
              </a:schemeClr>
            </a:solidFill>
          </p:spPr>
        </p:sp>
        <p:sp>
          <p:nvSpPr>
            <p:cNvPr id="20" name="AutoShape 20"/>
            <p:cNvSpPr/>
            <p:nvPr/>
          </p:nvSpPr>
          <p:spPr>
            <a:xfrm>
              <a:off x="799768" y="348430"/>
              <a:ext cx="69238" cy="69238"/>
            </a:xfrm>
            <a:prstGeom prst="ellipse">
              <a:avLst/>
            </a:prstGeom>
            <a:solidFill>
              <a:schemeClr val="accent1">
                <a:alpha val="40000"/>
              </a:schemeClr>
            </a:solidFill>
          </p:spPr>
        </p:sp>
        <p:sp>
          <p:nvSpPr>
            <p:cNvPr id="21" name="AutoShape 21"/>
            <p:cNvSpPr/>
            <p:nvPr/>
          </p:nvSpPr>
          <p:spPr>
            <a:xfrm>
              <a:off x="904945" y="344297"/>
              <a:ext cx="65594" cy="65594"/>
            </a:xfrm>
            <a:prstGeom prst="ellipse">
              <a:avLst/>
            </a:prstGeom>
            <a:solidFill>
              <a:schemeClr val="accent1">
                <a:alpha val="20000"/>
              </a:schemeClr>
            </a:solidFill>
          </p:spPr>
        </p:sp>
        <p:sp>
          <p:nvSpPr>
            <p:cNvPr id="22" name="AutoShape 22"/>
            <p:cNvSpPr/>
            <p:nvPr/>
          </p:nvSpPr>
          <p:spPr>
            <a:xfrm>
              <a:off x="454963" y="448942"/>
              <a:ext cx="84147" cy="84147"/>
            </a:xfrm>
            <a:prstGeom prst="ellipse">
              <a:avLst/>
            </a:prstGeom>
            <a:solidFill>
              <a:schemeClr val="accent1">
                <a:alpha val="100000"/>
              </a:schemeClr>
            </a:solidFill>
          </p:spPr>
        </p:sp>
        <p:sp>
          <p:nvSpPr>
            <p:cNvPr id="23" name="AutoShape 23"/>
            <p:cNvSpPr/>
            <p:nvPr/>
          </p:nvSpPr>
          <p:spPr>
            <a:xfrm>
              <a:off x="575049" y="455517"/>
              <a:ext cx="78137" cy="78137"/>
            </a:xfrm>
            <a:prstGeom prst="ellipse">
              <a:avLst/>
            </a:prstGeom>
            <a:solidFill>
              <a:schemeClr val="accent1">
                <a:alpha val="80000"/>
              </a:schemeClr>
            </a:solidFill>
          </p:spPr>
        </p:sp>
        <p:sp>
          <p:nvSpPr>
            <p:cNvPr id="24" name="AutoShape 24"/>
            <p:cNvSpPr/>
            <p:nvPr/>
          </p:nvSpPr>
          <p:spPr>
            <a:xfrm>
              <a:off x="689125" y="457233"/>
              <a:ext cx="74704" cy="74704"/>
            </a:xfrm>
            <a:prstGeom prst="ellipse">
              <a:avLst/>
            </a:prstGeom>
            <a:solidFill>
              <a:schemeClr val="accent1">
                <a:alpha val="60000"/>
              </a:schemeClr>
            </a:solidFill>
          </p:spPr>
        </p:sp>
        <p:sp>
          <p:nvSpPr>
            <p:cNvPr id="25" name="AutoShape 25"/>
            <p:cNvSpPr/>
            <p:nvPr/>
          </p:nvSpPr>
          <p:spPr>
            <a:xfrm>
              <a:off x="799768" y="466203"/>
              <a:ext cx="69238" cy="69238"/>
            </a:xfrm>
            <a:prstGeom prst="ellipse">
              <a:avLst/>
            </a:prstGeom>
            <a:solidFill>
              <a:schemeClr val="accent1">
                <a:alpha val="40000"/>
              </a:schemeClr>
            </a:solidFill>
          </p:spPr>
        </p:sp>
        <p:sp>
          <p:nvSpPr>
            <p:cNvPr id="26" name="AutoShape 26"/>
            <p:cNvSpPr/>
            <p:nvPr/>
          </p:nvSpPr>
          <p:spPr>
            <a:xfrm>
              <a:off x="904945" y="462070"/>
              <a:ext cx="65594" cy="65594"/>
            </a:xfrm>
            <a:prstGeom prst="ellipse">
              <a:avLst/>
            </a:prstGeom>
            <a:solidFill>
              <a:schemeClr val="accent1">
                <a:alpha val="20000"/>
              </a:schemeClr>
            </a:solidFill>
          </p:spPr>
        </p:sp>
        <p:sp>
          <p:nvSpPr>
            <p:cNvPr id="27" name="AutoShape 27"/>
            <p:cNvSpPr/>
            <p:nvPr/>
          </p:nvSpPr>
          <p:spPr>
            <a:xfrm>
              <a:off x="454963" y="566715"/>
              <a:ext cx="84147" cy="84147"/>
            </a:xfrm>
            <a:prstGeom prst="ellipse">
              <a:avLst/>
            </a:prstGeom>
            <a:solidFill>
              <a:schemeClr val="accent1">
                <a:alpha val="100000"/>
              </a:schemeClr>
            </a:solidFill>
          </p:spPr>
        </p:sp>
        <p:sp>
          <p:nvSpPr>
            <p:cNvPr id="28" name="AutoShape 28"/>
            <p:cNvSpPr/>
            <p:nvPr/>
          </p:nvSpPr>
          <p:spPr>
            <a:xfrm>
              <a:off x="575049" y="573291"/>
              <a:ext cx="78137" cy="78137"/>
            </a:xfrm>
            <a:prstGeom prst="ellipse">
              <a:avLst/>
            </a:prstGeom>
            <a:solidFill>
              <a:schemeClr val="accent1">
                <a:alpha val="80000"/>
              </a:schemeClr>
            </a:solidFill>
          </p:spPr>
        </p:sp>
        <p:sp>
          <p:nvSpPr>
            <p:cNvPr id="29" name="AutoShape 29"/>
            <p:cNvSpPr/>
            <p:nvPr/>
          </p:nvSpPr>
          <p:spPr>
            <a:xfrm>
              <a:off x="689125" y="575007"/>
              <a:ext cx="74704" cy="74704"/>
            </a:xfrm>
            <a:prstGeom prst="ellipse">
              <a:avLst/>
            </a:prstGeom>
            <a:solidFill>
              <a:schemeClr val="accent1">
                <a:alpha val="60000"/>
              </a:schemeClr>
            </a:solidFill>
          </p:spPr>
        </p:sp>
        <p:sp>
          <p:nvSpPr>
            <p:cNvPr id="30" name="AutoShape 30"/>
            <p:cNvSpPr/>
            <p:nvPr/>
          </p:nvSpPr>
          <p:spPr>
            <a:xfrm>
              <a:off x="799768" y="583977"/>
              <a:ext cx="69238" cy="69238"/>
            </a:xfrm>
            <a:prstGeom prst="ellipse">
              <a:avLst/>
            </a:prstGeom>
            <a:solidFill>
              <a:schemeClr val="accent1">
                <a:alpha val="40000"/>
              </a:schemeClr>
            </a:solidFill>
          </p:spPr>
        </p:sp>
        <p:sp>
          <p:nvSpPr>
            <p:cNvPr id="31" name="AutoShape 31"/>
            <p:cNvSpPr/>
            <p:nvPr/>
          </p:nvSpPr>
          <p:spPr>
            <a:xfrm>
              <a:off x="904945" y="579844"/>
              <a:ext cx="65594" cy="65594"/>
            </a:xfrm>
            <a:prstGeom prst="ellipse">
              <a:avLst/>
            </a:prstGeom>
            <a:solidFill>
              <a:schemeClr val="accent1">
                <a:alpha val="20000"/>
              </a:schemeClr>
            </a:solidFill>
          </p:spPr>
        </p:sp>
        <p:sp>
          <p:nvSpPr>
            <p:cNvPr id="32" name="AutoShape 32"/>
            <p:cNvSpPr/>
            <p:nvPr/>
          </p:nvSpPr>
          <p:spPr>
            <a:xfrm>
              <a:off x="454963" y="684489"/>
              <a:ext cx="84147" cy="84147"/>
            </a:xfrm>
            <a:prstGeom prst="ellipse">
              <a:avLst/>
            </a:prstGeom>
            <a:solidFill>
              <a:schemeClr val="accent1">
                <a:alpha val="100000"/>
              </a:schemeClr>
            </a:solidFill>
          </p:spPr>
        </p:sp>
        <p:sp>
          <p:nvSpPr>
            <p:cNvPr id="33" name="AutoShape 33"/>
            <p:cNvSpPr/>
            <p:nvPr/>
          </p:nvSpPr>
          <p:spPr>
            <a:xfrm>
              <a:off x="575049" y="691064"/>
              <a:ext cx="78137" cy="78137"/>
            </a:xfrm>
            <a:prstGeom prst="ellipse">
              <a:avLst/>
            </a:prstGeom>
            <a:solidFill>
              <a:schemeClr val="accent1">
                <a:alpha val="80000"/>
              </a:schemeClr>
            </a:solidFill>
          </p:spPr>
        </p:sp>
        <p:sp>
          <p:nvSpPr>
            <p:cNvPr id="34" name="AutoShape 34"/>
            <p:cNvSpPr/>
            <p:nvPr/>
          </p:nvSpPr>
          <p:spPr>
            <a:xfrm>
              <a:off x="689125" y="692781"/>
              <a:ext cx="74704" cy="74704"/>
            </a:xfrm>
            <a:prstGeom prst="ellipse">
              <a:avLst/>
            </a:prstGeom>
            <a:solidFill>
              <a:schemeClr val="accent1">
                <a:alpha val="60000"/>
              </a:schemeClr>
            </a:solidFill>
          </p:spPr>
        </p:sp>
        <p:sp>
          <p:nvSpPr>
            <p:cNvPr id="35" name="AutoShape 35"/>
            <p:cNvSpPr/>
            <p:nvPr/>
          </p:nvSpPr>
          <p:spPr>
            <a:xfrm>
              <a:off x="799768" y="701751"/>
              <a:ext cx="69238" cy="69238"/>
            </a:xfrm>
            <a:prstGeom prst="ellipse">
              <a:avLst/>
            </a:prstGeom>
            <a:solidFill>
              <a:schemeClr val="accent1">
                <a:alpha val="40000"/>
              </a:schemeClr>
            </a:solidFill>
          </p:spPr>
        </p:sp>
        <p:sp>
          <p:nvSpPr>
            <p:cNvPr id="36" name="AutoShape 36"/>
            <p:cNvSpPr/>
            <p:nvPr/>
          </p:nvSpPr>
          <p:spPr>
            <a:xfrm>
              <a:off x="904945" y="697618"/>
              <a:ext cx="65594" cy="65594"/>
            </a:xfrm>
            <a:prstGeom prst="ellipse">
              <a:avLst/>
            </a:prstGeom>
            <a:solidFill>
              <a:schemeClr val="accent1">
                <a:alpha val="20000"/>
              </a:schemeClr>
            </a:solidFill>
          </p:spPr>
        </p:sp>
        <p:sp>
          <p:nvSpPr>
            <p:cNvPr id="37" name="TextBox 37"/>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学习目标</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8" name="图片 37"/>
          <p:cNvPicPr>
            <a:picLocks noChangeAspect="1"/>
          </p:cNvPicPr>
          <p:nvPr/>
        </p:nvPicPr>
        <p:blipFill>
          <a:blip r:embed="rId3"/>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100000"/>
          </a:blip>
          <a:srcRect t="1929" b="1929"/>
          <a:stretch>
            <a:fillRect/>
          </a:stretch>
        </p:blipFill>
        <p:spPr>
          <a:xfrm>
            <a:off x="-276408" y="1784333"/>
            <a:ext cx="3774096" cy="3774096"/>
          </a:xfrm>
          <a:prstGeom prst="ellipse">
            <a:avLst/>
          </a:prstGeom>
        </p:spPr>
      </p:pic>
      <p:sp>
        <p:nvSpPr>
          <p:cNvPr id="3" name="AutoShape 3"/>
          <p:cNvSpPr/>
          <p:nvPr/>
        </p:nvSpPr>
        <p:spPr>
          <a:xfrm>
            <a:off x="3853566" y="1681685"/>
            <a:ext cx="3657600" cy="1989696"/>
          </a:xfrm>
          <a:prstGeom prst="rect">
            <a:avLst/>
          </a:prstGeom>
          <a:solidFill>
            <a:schemeClr val="accent2">
              <a:alpha val="79000"/>
            </a:schemeClr>
          </a:solidFill>
        </p:spPr>
      </p:sp>
      <p:sp>
        <p:nvSpPr>
          <p:cNvPr id="4" name="AutoShape 4"/>
          <p:cNvSpPr/>
          <p:nvPr/>
        </p:nvSpPr>
        <p:spPr>
          <a:xfrm>
            <a:off x="3853566" y="1300998"/>
            <a:ext cx="3657600" cy="719328"/>
          </a:xfrm>
          <a:prstGeom prst="roundRect">
            <a:avLst/>
          </a:prstGeom>
          <a:solidFill>
            <a:schemeClr val="accent2">
              <a:alpha val="100000"/>
            </a:schemeClr>
          </a:solidFill>
        </p:spPr>
      </p:sp>
      <p:sp>
        <p:nvSpPr>
          <p:cNvPr id="5" name="TextBox 5"/>
          <p:cNvSpPr txBox="1"/>
          <p:nvPr/>
        </p:nvSpPr>
        <p:spPr>
          <a:xfrm>
            <a:off x="4054790" y="2081621"/>
            <a:ext cx="3255153" cy="1414272"/>
          </a:xfrm>
          <a:prstGeom prst="rect">
            <a:avLst/>
          </a:prstGeom>
        </p:spPr>
        <p:txBody>
          <a:bodyPr vert="horz" wrap="square" lIns="123825" tIns="123825" rIns="57150" bIns="123825" rtlCol="0" anchor="t" anchorCtr="0">
            <a:spAutoFit/>
          </a:bodyPr>
          <a:lstStyle/>
          <a:p>
            <a:pPr>
              <a:lnSpc>
                <a:spcPct val="120000"/>
              </a:lnSpc>
            </a:pPr>
            <a:r>
              <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分析系统需求，确定参与交互的对象，并为每个对象创建生命线。</a:t>
            </a:r>
            <a:endPar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6"/>
          <p:cNvSpPr txBox="1"/>
          <p:nvPr/>
        </p:nvSpPr>
        <p:spPr>
          <a:xfrm>
            <a:off x="4066852" y="1349766"/>
            <a:ext cx="3375812" cy="633984"/>
          </a:xfrm>
          <a:prstGeom prst="rect">
            <a:avLst/>
          </a:prstGeom>
        </p:spPr>
        <p:txBody>
          <a:bodyPr vert="horz" wrap="square" lIns="123825" tIns="123825" rIns="57150" bIns="123825" rtlCol="0" anchor="t" anchorCtr="0">
            <a:spAutoFit/>
          </a:bodyPr>
          <a:lstStyle/>
          <a:p>
            <a:pPr>
              <a:lnSpc>
                <a:spcPct val="120000"/>
              </a:lnSpc>
            </a:pPr>
            <a:r>
              <a:rPr lang="en-US" sz="160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确定参与交互的对象</a:t>
            </a:r>
            <a:endParaRPr lang="en-US" sz="160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AutoShape 7"/>
          <p:cNvSpPr/>
          <p:nvPr/>
        </p:nvSpPr>
        <p:spPr>
          <a:xfrm>
            <a:off x="7873179" y="1681685"/>
            <a:ext cx="3657600" cy="1989696"/>
          </a:xfrm>
          <a:prstGeom prst="rect">
            <a:avLst/>
          </a:prstGeom>
          <a:solidFill>
            <a:schemeClr val="accent2">
              <a:alpha val="79000"/>
            </a:schemeClr>
          </a:solidFill>
        </p:spPr>
      </p:sp>
      <p:sp>
        <p:nvSpPr>
          <p:cNvPr id="8" name="AutoShape 8"/>
          <p:cNvSpPr/>
          <p:nvPr/>
        </p:nvSpPr>
        <p:spPr>
          <a:xfrm>
            <a:off x="7873179" y="1300998"/>
            <a:ext cx="3657600" cy="719328"/>
          </a:xfrm>
          <a:prstGeom prst="roundRect">
            <a:avLst/>
          </a:prstGeom>
          <a:solidFill>
            <a:schemeClr val="accent2">
              <a:alpha val="100000"/>
            </a:schemeClr>
          </a:solidFill>
        </p:spPr>
      </p:sp>
      <p:sp>
        <p:nvSpPr>
          <p:cNvPr id="9" name="TextBox 9"/>
          <p:cNvSpPr txBox="1"/>
          <p:nvPr/>
        </p:nvSpPr>
        <p:spPr>
          <a:xfrm>
            <a:off x="8086465" y="1349766"/>
            <a:ext cx="3375812" cy="633984"/>
          </a:xfrm>
          <a:prstGeom prst="rect">
            <a:avLst/>
          </a:prstGeom>
        </p:spPr>
        <p:txBody>
          <a:bodyPr vert="horz" wrap="square" lIns="123825" tIns="123825" rIns="57150" bIns="123825" rtlCol="0" anchor="t" anchorCtr="0">
            <a:spAutoFit/>
          </a:bodyPr>
          <a:lstStyle/>
          <a:p>
            <a:pPr>
              <a:lnSpc>
                <a:spcPct val="120000"/>
              </a:lnSpc>
            </a:pPr>
            <a:r>
              <a:rPr lang="en-US" sz="160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绘制消息交互</a:t>
            </a:r>
            <a:endParaRPr lang="en-US" sz="160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AutoShape 10"/>
          <p:cNvSpPr/>
          <p:nvPr/>
        </p:nvSpPr>
        <p:spPr>
          <a:xfrm>
            <a:off x="3853566" y="4213236"/>
            <a:ext cx="3657600" cy="1989696"/>
          </a:xfrm>
          <a:prstGeom prst="rect">
            <a:avLst/>
          </a:prstGeom>
          <a:solidFill>
            <a:schemeClr val="accent2">
              <a:alpha val="80000"/>
            </a:schemeClr>
          </a:solidFill>
        </p:spPr>
      </p:sp>
      <p:sp>
        <p:nvSpPr>
          <p:cNvPr id="11" name="AutoShape 11"/>
          <p:cNvSpPr/>
          <p:nvPr/>
        </p:nvSpPr>
        <p:spPr>
          <a:xfrm>
            <a:off x="3853566" y="3895299"/>
            <a:ext cx="3657600" cy="719328"/>
          </a:xfrm>
          <a:prstGeom prst="roundRect">
            <a:avLst/>
          </a:prstGeom>
          <a:solidFill>
            <a:schemeClr val="accent2">
              <a:alpha val="100000"/>
            </a:schemeClr>
          </a:solidFill>
        </p:spPr>
      </p:sp>
      <p:sp>
        <p:nvSpPr>
          <p:cNvPr id="12" name="TextBox 12"/>
          <p:cNvSpPr txBox="1"/>
          <p:nvPr/>
        </p:nvSpPr>
        <p:spPr>
          <a:xfrm>
            <a:off x="4066852" y="3944067"/>
            <a:ext cx="3375812" cy="633984"/>
          </a:xfrm>
          <a:prstGeom prst="rect">
            <a:avLst/>
          </a:prstGeom>
        </p:spPr>
        <p:txBody>
          <a:bodyPr vert="horz" wrap="square" lIns="123825" tIns="123825" rIns="57150" bIns="123825" rtlCol="0" anchor="t" anchorCtr="0">
            <a:spAutoFit/>
          </a:bodyPr>
          <a:lstStyle/>
          <a:p>
            <a:pPr>
              <a:lnSpc>
                <a:spcPct val="120000"/>
              </a:lnSpc>
            </a:pPr>
            <a:r>
              <a:rPr lang="en-US" sz="160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添加时间顺序和控制结构</a:t>
            </a:r>
            <a:endParaRPr lang="en-US" sz="160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AutoShape 13"/>
          <p:cNvSpPr/>
          <p:nvPr/>
        </p:nvSpPr>
        <p:spPr>
          <a:xfrm>
            <a:off x="7873179" y="4213236"/>
            <a:ext cx="3657600" cy="1989696"/>
          </a:xfrm>
          <a:prstGeom prst="rect">
            <a:avLst/>
          </a:prstGeom>
          <a:solidFill>
            <a:schemeClr val="accent2">
              <a:alpha val="79000"/>
            </a:schemeClr>
          </a:solidFill>
        </p:spPr>
      </p:sp>
      <p:sp>
        <p:nvSpPr>
          <p:cNvPr id="14" name="AutoShape 14"/>
          <p:cNvSpPr/>
          <p:nvPr/>
        </p:nvSpPr>
        <p:spPr>
          <a:xfrm>
            <a:off x="7873179" y="3895299"/>
            <a:ext cx="3657600" cy="719328"/>
          </a:xfrm>
          <a:prstGeom prst="roundRect">
            <a:avLst/>
          </a:prstGeom>
          <a:solidFill>
            <a:schemeClr val="accent2">
              <a:alpha val="100000"/>
            </a:schemeClr>
          </a:solidFill>
        </p:spPr>
      </p:sp>
      <p:sp>
        <p:nvSpPr>
          <p:cNvPr id="15" name="TextBox 15"/>
          <p:cNvSpPr txBox="1"/>
          <p:nvPr/>
        </p:nvSpPr>
        <p:spPr>
          <a:xfrm>
            <a:off x="8086465" y="3944067"/>
            <a:ext cx="3375812" cy="633984"/>
          </a:xfrm>
          <a:prstGeom prst="rect">
            <a:avLst/>
          </a:prstGeom>
        </p:spPr>
        <p:txBody>
          <a:bodyPr vert="horz" wrap="square" lIns="123825" tIns="123825" rIns="57150" bIns="123825" rtlCol="0" anchor="t" anchorCtr="0">
            <a:spAutoFit/>
          </a:bodyPr>
          <a:lstStyle/>
          <a:p>
            <a:pPr>
              <a:lnSpc>
                <a:spcPct val="120000"/>
              </a:lnSpc>
            </a:pPr>
            <a:r>
              <a:rPr lang="en-US" sz="160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完善顺序图</a:t>
            </a:r>
            <a:endParaRPr lang="en-US" sz="160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TextBox 16"/>
          <p:cNvSpPr txBox="1"/>
          <p:nvPr/>
        </p:nvSpPr>
        <p:spPr>
          <a:xfrm>
            <a:off x="8074403" y="2081621"/>
            <a:ext cx="3255153" cy="1414272"/>
          </a:xfrm>
          <a:prstGeom prst="rect">
            <a:avLst/>
          </a:prstGeom>
        </p:spPr>
        <p:txBody>
          <a:bodyPr vert="horz" wrap="square" lIns="123825" tIns="123825" rIns="57150" bIns="123825" rtlCol="0" anchor="t" anchorCtr="0">
            <a:spAutoFit/>
          </a:bodyPr>
          <a:lstStyle/>
          <a:p>
            <a:pPr>
              <a:lnSpc>
                <a:spcPct val="120000"/>
              </a:lnSpc>
            </a:pPr>
            <a:r>
              <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根据系统需求，在对象之间绘制消息交互，包括消息类型、消息内容和消息传递方向。</a:t>
            </a:r>
            <a:endPar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17"/>
          <p:cNvSpPr txBox="1"/>
          <p:nvPr/>
        </p:nvSpPr>
        <p:spPr>
          <a:xfrm>
            <a:off x="4054790" y="4675587"/>
            <a:ext cx="3255153" cy="1414272"/>
          </a:xfrm>
          <a:prstGeom prst="rect">
            <a:avLst/>
          </a:prstGeom>
        </p:spPr>
        <p:txBody>
          <a:bodyPr vert="horz" wrap="square" lIns="123825" tIns="123825" rIns="57150" bIns="123825" rtlCol="0" anchor="t" anchorCtr="0">
            <a:spAutoFit/>
          </a:bodyPr>
          <a:lstStyle/>
          <a:p>
            <a:pPr>
              <a:lnSpc>
                <a:spcPct val="120000"/>
              </a:lnSpc>
            </a:pPr>
            <a:r>
              <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根据需要，在顺序图中添加时间顺序和控制结构，如循环、条件等。</a:t>
            </a:r>
            <a:endPar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TextBox 18"/>
          <p:cNvSpPr txBox="1"/>
          <p:nvPr/>
        </p:nvSpPr>
        <p:spPr>
          <a:xfrm>
            <a:off x="8074403" y="4679187"/>
            <a:ext cx="3255153" cy="1414272"/>
          </a:xfrm>
          <a:prstGeom prst="rect">
            <a:avLst/>
          </a:prstGeom>
        </p:spPr>
        <p:txBody>
          <a:bodyPr vert="horz" wrap="square" lIns="123825" tIns="123825" rIns="57150" bIns="123825" rtlCol="0" anchor="t" anchorCtr="0">
            <a:spAutoFit/>
          </a:bodyPr>
          <a:lstStyle/>
          <a:p>
            <a:pPr>
              <a:lnSpc>
                <a:spcPct val="120000"/>
              </a:lnSpc>
            </a:pPr>
            <a:r>
              <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对顺序图进行完善和优化，提高可读性和可维护性。</a:t>
            </a:r>
            <a:endPar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Group 19"/>
          <p:cNvGrpSpPr/>
          <p:nvPr/>
        </p:nvGrpSpPr>
        <p:grpSpPr>
          <a:xfrm rot="0">
            <a:off x="454963" y="93878"/>
            <a:ext cx="10641129" cy="914400"/>
            <a:chOff x="454963" y="93878"/>
            <a:chExt cx="10641129" cy="914400"/>
          </a:xfrm>
        </p:grpSpPr>
        <p:sp>
          <p:nvSpPr>
            <p:cNvPr id="20" name="AutoShape 20"/>
            <p:cNvSpPr/>
            <p:nvPr/>
          </p:nvSpPr>
          <p:spPr>
            <a:xfrm>
              <a:off x="454963" y="331168"/>
              <a:ext cx="84147" cy="84147"/>
            </a:xfrm>
            <a:prstGeom prst="ellipse">
              <a:avLst/>
            </a:prstGeom>
            <a:solidFill>
              <a:schemeClr val="accent1">
                <a:alpha val="100000"/>
              </a:schemeClr>
            </a:solidFill>
          </p:spPr>
        </p:sp>
        <p:sp>
          <p:nvSpPr>
            <p:cNvPr id="21" name="AutoShape 21"/>
            <p:cNvSpPr/>
            <p:nvPr/>
          </p:nvSpPr>
          <p:spPr>
            <a:xfrm>
              <a:off x="575049" y="337743"/>
              <a:ext cx="78137" cy="78137"/>
            </a:xfrm>
            <a:prstGeom prst="ellipse">
              <a:avLst/>
            </a:prstGeom>
            <a:solidFill>
              <a:schemeClr val="accent1">
                <a:alpha val="80000"/>
              </a:schemeClr>
            </a:solidFill>
          </p:spPr>
        </p:sp>
        <p:sp>
          <p:nvSpPr>
            <p:cNvPr id="22" name="AutoShape 22"/>
            <p:cNvSpPr/>
            <p:nvPr/>
          </p:nvSpPr>
          <p:spPr>
            <a:xfrm>
              <a:off x="689125" y="339460"/>
              <a:ext cx="74704" cy="74704"/>
            </a:xfrm>
            <a:prstGeom prst="ellipse">
              <a:avLst/>
            </a:prstGeom>
            <a:solidFill>
              <a:schemeClr val="accent1">
                <a:alpha val="60000"/>
              </a:schemeClr>
            </a:solidFill>
          </p:spPr>
        </p:sp>
        <p:sp>
          <p:nvSpPr>
            <p:cNvPr id="23" name="AutoShape 23"/>
            <p:cNvSpPr/>
            <p:nvPr/>
          </p:nvSpPr>
          <p:spPr>
            <a:xfrm>
              <a:off x="799768" y="348430"/>
              <a:ext cx="69238" cy="69238"/>
            </a:xfrm>
            <a:prstGeom prst="ellipse">
              <a:avLst/>
            </a:prstGeom>
            <a:solidFill>
              <a:schemeClr val="accent1">
                <a:alpha val="40000"/>
              </a:schemeClr>
            </a:solidFill>
          </p:spPr>
        </p:sp>
        <p:sp>
          <p:nvSpPr>
            <p:cNvPr id="24" name="AutoShape 24"/>
            <p:cNvSpPr/>
            <p:nvPr/>
          </p:nvSpPr>
          <p:spPr>
            <a:xfrm>
              <a:off x="904945" y="344297"/>
              <a:ext cx="65594" cy="65594"/>
            </a:xfrm>
            <a:prstGeom prst="ellipse">
              <a:avLst/>
            </a:prstGeom>
            <a:solidFill>
              <a:schemeClr val="accent1">
                <a:alpha val="20000"/>
              </a:schemeClr>
            </a:solidFill>
          </p:spPr>
        </p:sp>
        <p:sp>
          <p:nvSpPr>
            <p:cNvPr id="25" name="AutoShape 25"/>
            <p:cNvSpPr/>
            <p:nvPr/>
          </p:nvSpPr>
          <p:spPr>
            <a:xfrm>
              <a:off x="454963" y="448942"/>
              <a:ext cx="84147" cy="84147"/>
            </a:xfrm>
            <a:prstGeom prst="ellipse">
              <a:avLst/>
            </a:prstGeom>
            <a:solidFill>
              <a:schemeClr val="accent1">
                <a:alpha val="100000"/>
              </a:schemeClr>
            </a:solidFill>
          </p:spPr>
        </p:sp>
        <p:sp>
          <p:nvSpPr>
            <p:cNvPr id="26" name="AutoShape 26"/>
            <p:cNvSpPr/>
            <p:nvPr/>
          </p:nvSpPr>
          <p:spPr>
            <a:xfrm>
              <a:off x="575049" y="455517"/>
              <a:ext cx="78137" cy="78137"/>
            </a:xfrm>
            <a:prstGeom prst="ellipse">
              <a:avLst/>
            </a:prstGeom>
            <a:solidFill>
              <a:schemeClr val="accent1">
                <a:alpha val="80000"/>
              </a:schemeClr>
            </a:solidFill>
          </p:spPr>
        </p:sp>
        <p:sp>
          <p:nvSpPr>
            <p:cNvPr id="27" name="AutoShape 27"/>
            <p:cNvSpPr/>
            <p:nvPr/>
          </p:nvSpPr>
          <p:spPr>
            <a:xfrm>
              <a:off x="689125" y="457233"/>
              <a:ext cx="74704" cy="74704"/>
            </a:xfrm>
            <a:prstGeom prst="ellipse">
              <a:avLst/>
            </a:prstGeom>
            <a:solidFill>
              <a:schemeClr val="accent1">
                <a:alpha val="60000"/>
              </a:schemeClr>
            </a:solidFill>
          </p:spPr>
        </p:sp>
        <p:sp>
          <p:nvSpPr>
            <p:cNvPr id="28" name="AutoShape 28"/>
            <p:cNvSpPr/>
            <p:nvPr/>
          </p:nvSpPr>
          <p:spPr>
            <a:xfrm>
              <a:off x="799768" y="466203"/>
              <a:ext cx="69238" cy="69238"/>
            </a:xfrm>
            <a:prstGeom prst="ellipse">
              <a:avLst/>
            </a:prstGeom>
            <a:solidFill>
              <a:schemeClr val="accent1">
                <a:alpha val="40000"/>
              </a:schemeClr>
            </a:solidFill>
          </p:spPr>
        </p:sp>
        <p:sp>
          <p:nvSpPr>
            <p:cNvPr id="29" name="AutoShape 29"/>
            <p:cNvSpPr/>
            <p:nvPr/>
          </p:nvSpPr>
          <p:spPr>
            <a:xfrm>
              <a:off x="904945" y="462070"/>
              <a:ext cx="65594" cy="65594"/>
            </a:xfrm>
            <a:prstGeom prst="ellipse">
              <a:avLst/>
            </a:prstGeom>
            <a:solidFill>
              <a:schemeClr val="accent1">
                <a:alpha val="20000"/>
              </a:schemeClr>
            </a:solidFill>
          </p:spPr>
        </p:sp>
        <p:sp>
          <p:nvSpPr>
            <p:cNvPr id="30" name="AutoShape 30"/>
            <p:cNvSpPr/>
            <p:nvPr/>
          </p:nvSpPr>
          <p:spPr>
            <a:xfrm>
              <a:off x="454963" y="566715"/>
              <a:ext cx="84147" cy="84147"/>
            </a:xfrm>
            <a:prstGeom prst="ellipse">
              <a:avLst/>
            </a:prstGeom>
            <a:solidFill>
              <a:schemeClr val="accent1">
                <a:alpha val="100000"/>
              </a:schemeClr>
            </a:solidFill>
          </p:spPr>
        </p:sp>
        <p:sp>
          <p:nvSpPr>
            <p:cNvPr id="31" name="AutoShape 31"/>
            <p:cNvSpPr/>
            <p:nvPr/>
          </p:nvSpPr>
          <p:spPr>
            <a:xfrm>
              <a:off x="575049" y="573291"/>
              <a:ext cx="78137" cy="78137"/>
            </a:xfrm>
            <a:prstGeom prst="ellipse">
              <a:avLst/>
            </a:prstGeom>
            <a:solidFill>
              <a:schemeClr val="accent1">
                <a:alpha val="80000"/>
              </a:schemeClr>
            </a:solidFill>
          </p:spPr>
        </p:sp>
        <p:sp>
          <p:nvSpPr>
            <p:cNvPr id="32" name="AutoShape 32"/>
            <p:cNvSpPr/>
            <p:nvPr/>
          </p:nvSpPr>
          <p:spPr>
            <a:xfrm>
              <a:off x="689125" y="575007"/>
              <a:ext cx="74704" cy="74704"/>
            </a:xfrm>
            <a:prstGeom prst="ellipse">
              <a:avLst/>
            </a:prstGeom>
            <a:solidFill>
              <a:schemeClr val="accent1">
                <a:alpha val="60000"/>
              </a:schemeClr>
            </a:solidFill>
          </p:spPr>
        </p:sp>
        <p:sp>
          <p:nvSpPr>
            <p:cNvPr id="33" name="AutoShape 33"/>
            <p:cNvSpPr/>
            <p:nvPr/>
          </p:nvSpPr>
          <p:spPr>
            <a:xfrm>
              <a:off x="799768" y="583977"/>
              <a:ext cx="69238" cy="69238"/>
            </a:xfrm>
            <a:prstGeom prst="ellipse">
              <a:avLst/>
            </a:prstGeom>
            <a:solidFill>
              <a:schemeClr val="accent1">
                <a:alpha val="40000"/>
              </a:schemeClr>
            </a:solidFill>
          </p:spPr>
        </p:sp>
        <p:sp>
          <p:nvSpPr>
            <p:cNvPr id="34" name="AutoShape 34"/>
            <p:cNvSpPr/>
            <p:nvPr/>
          </p:nvSpPr>
          <p:spPr>
            <a:xfrm>
              <a:off x="904945" y="579844"/>
              <a:ext cx="65594" cy="65594"/>
            </a:xfrm>
            <a:prstGeom prst="ellipse">
              <a:avLst/>
            </a:prstGeom>
            <a:solidFill>
              <a:schemeClr val="accent1">
                <a:alpha val="20000"/>
              </a:schemeClr>
            </a:solidFill>
          </p:spPr>
        </p:sp>
        <p:sp>
          <p:nvSpPr>
            <p:cNvPr id="35" name="AutoShape 35"/>
            <p:cNvSpPr/>
            <p:nvPr/>
          </p:nvSpPr>
          <p:spPr>
            <a:xfrm>
              <a:off x="454963" y="684489"/>
              <a:ext cx="84147" cy="84147"/>
            </a:xfrm>
            <a:prstGeom prst="ellipse">
              <a:avLst/>
            </a:prstGeom>
            <a:solidFill>
              <a:schemeClr val="accent1">
                <a:alpha val="100000"/>
              </a:schemeClr>
            </a:solidFill>
          </p:spPr>
        </p:sp>
        <p:sp>
          <p:nvSpPr>
            <p:cNvPr id="36" name="AutoShape 36"/>
            <p:cNvSpPr/>
            <p:nvPr/>
          </p:nvSpPr>
          <p:spPr>
            <a:xfrm>
              <a:off x="575049" y="691064"/>
              <a:ext cx="78137" cy="78137"/>
            </a:xfrm>
            <a:prstGeom prst="ellipse">
              <a:avLst/>
            </a:prstGeom>
            <a:solidFill>
              <a:schemeClr val="accent1">
                <a:alpha val="80000"/>
              </a:schemeClr>
            </a:solidFill>
          </p:spPr>
        </p:sp>
        <p:sp>
          <p:nvSpPr>
            <p:cNvPr id="37" name="AutoShape 37"/>
            <p:cNvSpPr/>
            <p:nvPr/>
          </p:nvSpPr>
          <p:spPr>
            <a:xfrm>
              <a:off x="689125" y="692781"/>
              <a:ext cx="74704" cy="74704"/>
            </a:xfrm>
            <a:prstGeom prst="ellipse">
              <a:avLst/>
            </a:prstGeom>
            <a:solidFill>
              <a:schemeClr val="accent1">
                <a:alpha val="60000"/>
              </a:schemeClr>
            </a:solidFill>
          </p:spPr>
        </p:sp>
        <p:sp>
          <p:nvSpPr>
            <p:cNvPr id="38" name="AutoShape 38"/>
            <p:cNvSpPr/>
            <p:nvPr/>
          </p:nvSpPr>
          <p:spPr>
            <a:xfrm>
              <a:off x="799768" y="701751"/>
              <a:ext cx="69238" cy="69238"/>
            </a:xfrm>
            <a:prstGeom prst="ellipse">
              <a:avLst/>
            </a:prstGeom>
            <a:solidFill>
              <a:schemeClr val="accent1">
                <a:alpha val="40000"/>
              </a:schemeClr>
            </a:solidFill>
          </p:spPr>
        </p:sp>
        <p:sp>
          <p:nvSpPr>
            <p:cNvPr id="39" name="AutoShape 39"/>
            <p:cNvSpPr/>
            <p:nvPr/>
          </p:nvSpPr>
          <p:spPr>
            <a:xfrm>
              <a:off x="904945" y="697618"/>
              <a:ext cx="65594" cy="65594"/>
            </a:xfrm>
            <a:prstGeom prst="ellipse">
              <a:avLst/>
            </a:prstGeom>
            <a:solidFill>
              <a:schemeClr val="accent1">
                <a:alpha val="20000"/>
              </a:schemeClr>
            </a:solidFill>
          </p:spPr>
        </p:sp>
        <p:sp>
          <p:nvSpPr>
            <p:cNvPr id="40" name="TextBox 40"/>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顺序图绘制步骤和方法</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1" name="图片 40"/>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l="10791" r="10791"/>
          <a:stretch>
            <a:fillRect/>
          </a:stretch>
        </p:blipFill>
        <p:spPr>
          <a:xfrm>
            <a:off x="3352886" y="2055085"/>
            <a:ext cx="2476500" cy="2476500"/>
          </a:xfrm>
          <a:prstGeom prst="ellipse">
            <a:avLst/>
          </a:prstGeom>
        </p:spPr>
      </p:pic>
      <p:pic>
        <p:nvPicPr>
          <p:cNvPr id="3" name="Picture 3"/>
          <p:cNvPicPr>
            <a:picLocks noChangeAspect="1"/>
          </p:cNvPicPr>
          <p:nvPr/>
        </p:nvPicPr>
        <p:blipFill>
          <a:blip r:embed="rId2"/>
          <a:srcRect t="12500" b="12500"/>
          <a:stretch>
            <a:fillRect/>
          </a:stretch>
        </p:blipFill>
        <p:spPr>
          <a:xfrm>
            <a:off x="6374798" y="2055085"/>
            <a:ext cx="2476500" cy="2476500"/>
          </a:xfrm>
          <a:prstGeom prst="ellipse">
            <a:avLst/>
          </a:prstGeom>
        </p:spPr>
      </p:pic>
      <p:grpSp>
        <p:nvGrpSpPr>
          <p:cNvPr id="4" name="Group 4"/>
          <p:cNvGrpSpPr/>
          <p:nvPr/>
        </p:nvGrpSpPr>
        <p:grpSpPr>
          <a:xfrm rot="0">
            <a:off x="3352886" y="2107432"/>
            <a:ext cx="665795" cy="665791"/>
            <a:chOff x="3352886" y="2107432"/>
            <a:chExt cx="665795" cy="665791"/>
          </a:xfrm>
        </p:grpSpPr>
        <p:sp>
          <p:nvSpPr>
            <p:cNvPr id="5" name="AutoShape 5"/>
            <p:cNvSpPr/>
            <p:nvPr/>
          </p:nvSpPr>
          <p:spPr>
            <a:xfrm>
              <a:off x="3352886" y="2107432"/>
              <a:ext cx="665795" cy="665791"/>
            </a:xfrm>
            <a:prstGeom prst="ellipse">
              <a:avLst/>
            </a:prstGeom>
            <a:solidFill>
              <a:schemeClr val="accent1">
                <a:alpha val="100000"/>
              </a:schemeClr>
            </a:solidFill>
            <a:ln w="28575">
              <a:solidFill>
                <a:schemeClr val="accent1">
                  <a:alpha val="100000"/>
                  <a:lumMod val="60000"/>
                  <a:lumMod val="40000"/>
                </a:schemeClr>
              </a:solidFill>
              <a:prstDash val="solid"/>
            </a:ln>
          </p:spPr>
        </p:sp>
        <p:sp>
          <p:nvSpPr>
            <p:cNvPr id="6" name="Freeform 6"/>
            <p:cNvSpPr/>
            <p:nvPr/>
          </p:nvSpPr>
          <p:spPr>
            <a:xfrm>
              <a:off x="3532726" y="2292906"/>
              <a:ext cx="306115" cy="294843"/>
            </a:xfrm>
            <a:custGeom>
              <a:avLst/>
              <a:gdLst/>
              <a:ahLst/>
              <a:cxnLst/>
              <a:rect l="l" t="t"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rgbClr val="FFFFFF">
                <a:alpha val="100000"/>
              </a:srgbClr>
            </a:solidFill>
          </p:spPr>
        </p:sp>
      </p:grpSp>
      <p:grpSp>
        <p:nvGrpSpPr>
          <p:cNvPr id="7" name="Group 7"/>
          <p:cNvGrpSpPr/>
          <p:nvPr/>
        </p:nvGrpSpPr>
        <p:grpSpPr>
          <a:xfrm rot="0">
            <a:off x="8174522" y="2107432"/>
            <a:ext cx="665795" cy="665791"/>
            <a:chOff x="8174522" y="2107432"/>
            <a:chExt cx="665795" cy="665791"/>
          </a:xfrm>
        </p:grpSpPr>
        <p:sp>
          <p:nvSpPr>
            <p:cNvPr id="8" name="AutoShape 8"/>
            <p:cNvSpPr/>
            <p:nvPr/>
          </p:nvSpPr>
          <p:spPr>
            <a:xfrm>
              <a:off x="8174522" y="2107432"/>
              <a:ext cx="665795" cy="665791"/>
            </a:xfrm>
            <a:prstGeom prst="ellipse">
              <a:avLst/>
            </a:prstGeom>
            <a:solidFill>
              <a:schemeClr val="accent1">
                <a:alpha val="100000"/>
              </a:schemeClr>
            </a:solidFill>
            <a:ln w="28575">
              <a:solidFill>
                <a:schemeClr val="accent1">
                  <a:alpha val="100000"/>
                  <a:lumMod val="60000"/>
                  <a:lumMod val="40000"/>
                </a:schemeClr>
              </a:solidFill>
              <a:prstDash val="solid"/>
            </a:ln>
          </p:spPr>
        </p:sp>
        <p:sp>
          <p:nvSpPr>
            <p:cNvPr id="9" name="Freeform 9"/>
            <p:cNvSpPr/>
            <p:nvPr/>
          </p:nvSpPr>
          <p:spPr>
            <a:xfrm>
              <a:off x="8354362" y="2273856"/>
              <a:ext cx="306115" cy="294843"/>
            </a:xfrm>
            <a:custGeom>
              <a:avLst/>
              <a:gdLst/>
              <a:ahLst/>
              <a:cxnLst/>
              <a:rect l="l" t="t"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rgbClr val="FFFFFF">
                <a:alpha val="100000"/>
              </a:srgbClr>
            </a:solidFill>
          </p:spPr>
        </p:sp>
      </p:grpSp>
      <p:grpSp>
        <p:nvGrpSpPr>
          <p:cNvPr id="10" name="Group 10"/>
          <p:cNvGrpSpPr/>
          <p:nvPr/>
        </p:nvGrpSpPr>
        <p:grpSpPr>
          <a:xfrm rot="0">
            <a:off x="4252748" y="4178300"/>
            <a:ext cx="665795" cy="665791"/>
            <a:chOff x="4252748" y="4178300"/>
            <a:chExt cx="665795" cy="665791"/>
          </a:xfrm>
        </p:grpSpPr>
        <p:sp>
          <p:nvSpPr>
            <p:cNvPr id="11" name="AutoShape 11"/>
            <p:cNvSpPr/>
            <p:nvPr/>
          </p:nvSpPr>
          <p:spPr>
            <a:xfrm>
              <a:off x="4252748" y="4178300"/>
              <a:ext cx="665795" cy="665791"/>
            </a:xfrm>
            <a:prstGeom prst="ellipse">
              <a:avLst/>
            </a:prstGeom>
            <a:solidFill>
              <a:schemeClr val="accent1">
                <a:alpha val="100000"/>
              </a:schemeClr>
            </a:solidFill>
            <a:ln w="28575">
              <a:solidFill>
                <a:schemeClr val="accent1">
                  <a:alpha val="100000"/>
                  <a:lumMod val="60000"/>
                  <a:lumMod val="40000"/>
                </a:schemeClr>
              </a:solidFill>
              <a:prstDash val="solid"/>
            </a:ln>
          </p:spPr>
        </p:sp>
        <p:sp>
          <p:nvSpPr>
            <p:cNvPr id="12" name="Freeform 12"/>
            <p:cNvSpPr/>
            <p:nvPr/>
          </p:nvSpPr>
          <p:spPr>
            <a:xfrm>
              <a:off x="4432588" y="4363773"/>
              <a:ext cx="306115" cy="294843"/>
            </a:xfrm>
            <a:custGeom>
              <a:avLst/>
              <a:gdLst/>
              <a:ahLst/>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rgbClr val="FFFFFF">
                <a:alpha val="100000"/>
              </a:srgbClr>
            </a:solidFill>
          </p:spPr>
        </p:sp>
      </p:grpSp>
      <p:grpSp>
        <p:nvGrpSpPr>
          <p:cNvPr id="13" name="Group 13"/>
          <p:cNvGrpSpPr/>
          <p:nvPr/>
        </p:nvGrpSpPr>
        <p:grpSpPr>
          <a:xfrm rot="0">
            <a:off x="7274660" y="4178300"/>
            <a:ext cx="665795" cy="665791"/>
            <a:chOff x="7274660" y="4178300"/>
            <a:chExt cx="665795" cy="665791"/>
          </a:xfrm>
        </p:grpSpPr>
        <p:sp>
          <p:nvSpPr>
            <p:cNvPr id="14" name="AutoShape 14"/>
            <p:cNvSpPr/>
            <p:nvPr/>
          </p:nvSpPr>
          <p:spPr>
            <a:xfrm>
              <a:off x="7274660" y="4178300"/>
              <a:ext cx="665795" cy="665791"/>
            </a:xfrm>
            <a:prstGeom prst="ellipse">
              <a:avLst/>
            </a:prstGeom>
            <a:solidFill>
              <a:schemeClr val="accent1">
                <a:alpha val="100000"/>
              </a:schemeClr>
            </a:solidFill>
            <a:ln w="28575">
              <a:solidFill>
                <a:schemeClr val="accent1">
                  <a:alpha val="100000"/>
                  <a:lumMod val="60000"/>
                  <a:lumMod val="40000"/>
                </a:schemeClr>
              </a:solidFill>
              <a:prstDash val="solid"/>
            </a:ln>
          </p:spPr>
        </p:sp>
        <p:sp>
          <p:nvSpPr>
            <p:cNvPr id="15" name="Freeform 15"/>
            <p:cNvSpPr/>
            <p:nvPr/>
          </p:nvSpPr>
          <p:spPr>
            <a:xfrm>
              <a:off x="7469003" y="4363774"/>
              <a:ext cx="306115" cy="294843"/>
            </a:xfrm>
            <a:custGeom>
              <a:avLst/>
              <a:gdLst/>
              <a:ahLst/>
              <a:cxnLst/>
              <a:rect l="l" t="t" r="r" b="b"/>
              <a:pathLst>
                <a:path w="582235" h="606722">
                  <a:moveTo>
                    <a:pt x="0" y="404481"/>
                  </a:moveTo>
                  <a:lnTo>
                    <a:pt x="101261" y="404481"/>
                  </a:lnTo>
                  <a:lnTo>
                    <a:pt x="101261" y="606722"/>
                  </a:lnTo>
                  <a:lnTo>
                    <a:pt x="0" y="606722"/>
                  </a:lnTo>
                  <a:close/>
                  <a:moveTo>
                    <a:pt x="151927" y="328623"/>
                  </a:moveTo>
                  <a:lnTo>
                    <a:pt x="253188" y="328623"/>
                  </a:lnTo>
                  <a:lnTo>
                    <a:pt x="253188" y="606722"/>
                  </a:lnTo>
                  <a:lnTo>
                    <a:pt x="151927" y="606722"/>
                  </a:lnTo>
                  <a:close/>
                  <a:moveTo>
                    <a:pt x="303855" y="252766"/>
                  </a:moveTo>
                  <a:lnTo>
                    <a:pt x="405046" y="252766"/>
                  </a:lnTo>
                  <a:lnTo>
                    <a:pt x="405046" y="606722"/>
                  </a:lnTo>
                  <a:lnTo>
                    <a:pt x="303855" y="606722"/>
                  </a:lnTo>
                  <a:close/>
                  <a:moveTo>
                    <a:pt x="455711" y="202241"/>
                  </a:moveTo>
                  <a:lnTo>
                    <a:pt x="556972" y="202241"/>
                  </a:lnTo>
                  <a:lnTo>
                    <a:pt x="556972" y="606722"/>
                  </a:lnTo>
                  <a:lnTo>
                    <a:pt x="455711" y="606722"/>
                  </a:lnTo>
                  <a:close/>
                  <a:moveTo>
                    <a:pt x="455697" y="0"/>
                  </a:moveTo>
                  <a:lnTo>
                    <a:pt x="556785" y="0"/>
                  </a:lnTo>
                  <a:lnTo>
                    <a:pt x="556874" y="0"/>
                  </a:lnTo>
                  <a:lnTo>
                    <a:pt x="556963" y="0"/>
                  </a:lnTo>
                  <a:cubicBezTo>
                    <a:pt x="557230" y="0"/>
                    <a:pt x="557408" y="0"/>
                    <a:pt x="557675" y="0"/>
                  </a:cubicBezTo>
                  <a:cubicBezTo>
                    <a:pt x="558298" y="89"/>
                    <a:pt x="558832" y="89"/>
                    <a:pt x="559366" y="89"/>
                  </a:cubicBezTo>
                  <a:cubicBezTo>
                    <a:pt x="559811" y="178"/>
                    <a:pt x="560256" y="267"/>
                    <a:pt x="560611" y="267"/>
                  </a:cubicBezTo>
                  <a:cubicBezTo>
                    <a:pt x="561056" y="356"/>
                    <a:pt x="561412" y="444"/>
                    <a:pt x="561857" y="444"/>
                  </a:cubicBezTo>
                  <a:cubicBezTo>
                    <a:pt x="562302" y="533"/>
                    <a:pt x="562747" y="711"/>
                    <a:pt x="563192" y="800"/>
                  </a:cubicBezTo>
                  <a:cubicBezTo>
                    <a:pt x="563548" y="889"/>
                    <a:pt x="563904" y="978"/>
                    <a:pt x="564171" y="1067"/>
                  </a:cubicBezTo>
                  <a:cubicBezTo>
                    <a:pt x="564616" y="1156"/>
                    <a:pt x="565061" y="1333"/>
                    <a:pt x="565506" y="1511"/>
                  </a:cubicBezTo>
                  <a:cubicBezTo>
                    <a:pt x="565862" y="1600"/>
                    <a:pt x="566218" y="1778"/>
                    <a:pt x="566574" y="1867"/>
                  </a:cubicBezTo>
                  <a:cubicBezTo>
                    <a:pt x="566929" y="2044"/>
                    <a:pt x="567285" y="2222"/>
                    <a:pt x="567730" y="2400"/>
                  </a:cubicBezTo>
                  <a:cubicBezTo>
                    <a:pt x="568086" y="2578"/>
                    <a:pt x="568442" y="2755"/>
                    <a:pt x="568798" y="2933"/>
                  </a:cubicBezTo>
                  <a:cubicBezTo>
                    <a:pt x="569154" y="3111"/>
                    <a:pt x="569421" y="3289"/>
                    <a:pt x="569777" y="3467"/>
                  </a:cubicBezTo>
                  <a:cubicBezTo>
                    <a:pt x="570133" y="3733"/>
                    <a:pt x="570578" y="4000"/>
                    <a:pt x="570934" y="4178"/>
                  </a:cubicBezTo>
                  <a:cubicBezTo>
                    <a:pt x="571201" y="4444"/>
                    <a:pt x="571557" y="4622"/>
                    <a:pt x="571824" y="4800"/>
                  </a:cubicBezTo>
                  <a:cubicBezTo>
                    <a:pt x="572180" y="5155"/>
                    <a:pt x="572536" y="5422"/>
                    <a:pt x="572891" y="5689"/>
                  </a:cubicBezTo>
                  <a:cubicBezTo>
                    <a:pt x="573247" y="5955"/>
                    <a:pt x="573514" y="6222"/>
                    <a:pt x="573781" y="6489"/>
                  </a:cubicBezTo>
                  <a:cubicBezTo>
                    <a:pt x="574137" y="6755"/>
                    <a:pt x="574493" y="7022"/>
                    <a:pt x="574760" y="7289"/>
                  </a:cubicBezTo>
                  <a:cubicBezTo>
                    <a:pt x="575205" y="7733"/>
                    <a:pt x="575561" y="8178"/>
                    <a:pt x="575917" y="8533"/>
                  </a:cubicBezTo>
                  <a:cubicBezTo>
                    <a:pt x="576095" y="8711"/>
                    <a:pt x="576273" y="8889"/>
                    <a:pt x="576451" y="9066"/>
                  </a:cubicBezTo>
                  <a:cubicBezTo>
                    <a:pt x="576451" y="9155"/>
                    <a:pt x="576451" y="9155"/>
                    <a:pt x="576451" y="9155"/>
                  </a:cubicBezTo>
                  <a:cubicBezTo>
                    <a:pt x="576985" y="9777"/>
                    <a:pt x="577519" y="10489"/>
                    <a:pt x="577964" y="11200"/>
                  </a:cubicBezTo>
                  <a:cubicBezTo>
                    <a:pt x="577964" y="11200"/>
                    <a:pt x="578053" y="11289"/>
                    <a:pt x="578053" y="11289"/>
                  </a:cubicBezTo>
                  <a:cubicBezTo>
                    <a:pt x="578498" y="12000"/>
                    <a:pt x="578854" y="12622"/>
                    <a:pt x="579209" y="13244"/>
                  </a:cubicBezTo>
                  <a:cubicBezTo>
                    <a:pt x="579387" y="13600"/>
                    <a:pt x="579565" y="13955"/>
                    <a:pt x="579743" y="14222"/>
                  </a:cubicBezTo>
                  <a:cubicBezTo>
                    <a:pt x="579921" y="14666"/>
                    <a:pt x="580099" y="15111"/>
                    <a:pt x="580277" y="15555"/>
                  </a:cubicBezTo>
                  <a:cubicBezTo>
                    <a:pt x="580455" y="15911"/>
                    <a:pt x="580633" y="16266"/>
                    <a:pt x="580722" y="16711"/>
                  </a:cubicBezTo>
                  <a:cubicBezTo>
                    <a:pt x="580900" y="17066"/>
                    <a:pt x="581078" y="17422"/>
                    <a:pt x="581167" y="17866"/>
                  </a:cubicBezTo>
                  <a:cubicBezTo>
                    <a:pt x="581256" y="18311"/>
                    <a:pt x="581434" y="18755"/>
                    <a:pt x="581523" y="19199"/>
                  </a:cubicBezTo>
                  <a:cubicBezTo>
                    <a:pt x="581612" y="19555"/>
                    <a:pt x="581701" y="19910"/>
                    <a:pt x="581790" y="20266"/>
                  </a:cubicBezTo>
                  <a:cubicBezTo>
                    <a:pt x="581879" y="20977"/>
                    <a:pt x="582057" y="21777"/>
                    <a:pt x="582146" y="22488"/>
                  </a:cubicBezTo>
                  <a:cubicBezTo>
                    <a:pt x="582146" y="22577"/>
                    <a:pt x="582146" y="22666"/>
                    <a:pt x="582146" y="22666"/>
                  </a:cubicBezTo>
                  <a:cubicBezTo>
                    <a:pt x="582235" y="23555"/>
                    <a:pt x="582235" y="24355"/>
                    <a:pt x="582235" y="25244"/>
                  </a:cubicBezTo>
                  <a:lnTo>
                    <a:pt x="582235" y="126396"/>
                  </a:lnTo>
                  <a:cubicBezTo>
                    <a:pt x="582235" y="140351"/>
                    <a:pt x="570934" y="151728"/>
                    <a:pt x="556963" y="151728"/>
                  </a:cubicBezTo>
                  <a:cubicBezTo>
                    <a:pt x="542992" y="151728"/>
                    <a:pt x="531691" y="140351"/>
                    <a:pt x="531691" y="126396"/>
                  </a:cubicBezTo>
                  <a:lnTo>
                    <a:pt x="531691" y="79286"/>
                  </a:lnTo>
                  <a:lnTo>
                    <a:pt x="421260" y="171106"/>
                  </a:lnTo>
                  <a:cubicBezTo>
                    <a:pt x="410582" y="180083"/>
                    <a:pt x="394564" y="178572"/>
                    <a:pt x="385666" y="167906"/>
                  </a:cubicBezTo>
                  <a:cubicBezTo>
                    <a:pt x="376678" y="157150"/>
                    <a:pt x="378191" y="141240"/>
                    <a:pt x="388869" y="132262"/>
                  </a:cubicBezTo>
                  <a:lnTo>
                    <a:pt x="487020" y="50576"/>
                  </a:lnTo>
                  <a:lnTo>
                    <a:pt x="455697" y="50576"/>
                  </a:lnTo>
                  <a:cubicBezTo>
                    <a:pt x="441727" y="50576"/>
                    <a:pt x="430425" y="39288"/>
                    <a:pt x="430425" y="25244"/>
                  </a:cubicBezTo>
                  <a:cubicBezTo>
                    <a:pt x="430425" y="11289"/>
                    <a:pt x="441727" y="0"/>
                    <a:pt x="455697" y="0"/>
                  </a:cubicBezTo>
                  <a:close/>
                </a:path>
              </a:pathLst>
            </a:custGeom>
            <a:solidFill>
              <a:srgbClr val="FFFFFF">
                <a:alpha val="100000"/>
              </a:srgbClr>
            </a:solidFill>
          </p:spPr>
        </p:sp>
      </p:grpSp>
      <p:sp>
        <p:nvSpPr>
          <p:cNvPr id="16" name="AutoShape 16"/>
          <p:cNvSpPr/>
          <p:nvPr/>
        </p:nvSpPr>
        <p:spPr>
          <a:xfrm>
            <a:off x="633036" y="2037683"/>
            <a:ext cx="2553871" cy="422629"/>
          </a:xfrm>
          <a:prstGeom prst="rect">
            <a:avLst/>
          </a:prstGeom>
          <a:noFill/>
        </p:spPr>
        <p:txBody>
          <a:bodyPr vert="horz" wrap="square" lIns="91440" tIns="45720" rIns="91440" bIns="45720" rtlCol="0" anchor="t" anchorCtr="0">
            <a:noAutofit/>
          </a:bodyPr>
          <a:lstStyle/>
          <a:p>
            <a:pPr algn="r">
              <a:spcBef>
                <a:spcPts val="270"/>
              </a:spcBef>
              <a:defRPr/>
            </a:pPr>
            <a:r>
              <a:rPr lang="en-US" sz="157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确定参与协作的对象</a:t>
            </a:r>
            <a:endParaRPr lang="en-US" sz="1100"/>
          </a:p>
        </p:txBody>
      </p:sp>
      <p:sp>
        <p:nvSpPr>
          <p:cNvPr id="17" name="AutoShape 17"/>
          <p:cNvSpPr/>
          <p:nvPr/>
        </p:nvSpPr>
        <p:spPr>
          <a:xfrm>
            <a:off x="1940528" y="4661950"/>
            <a:ext cx="2084356" cy="403578"/>
          </a:xfrm>
          <a:prstGeom prst="rect">
            <a:avLst/>
          </a:prstGeom>
          <a:noFill/>
        </p:spPr>
        <p:txBody>
          <a:bodyPr vert="horz" wrap="square" lIns="91440" tIns="45720" rIns="91440" bIns="45720" rtlCol="0" anchor="t" anchorCtr="0">
            <a:noAutofit/>
          </a:bodyPr>
          <a:lstStyle/>
          <a:p>
            <a:pPr algn="l">
              <a:lnSpc>
                <a:spcPct val="120000"/>
              </a:lnSpc>
              <a:defRPr/>
            </a:pPr>
            <a:r>
              <a:rPr lang="en-US" sz="157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绘制对象之间的关系</a:t>
            </a:r>
            <a:endParaRPr lang="en-US" sz="1100"/>
          </a:p>
        </p:txBody>
      </p:sp>
      <p:sp>
        <p:nvSpPr>
          <p:cNvPr id="18" name="AutoShape 18"/>
          <p:cNvSpPr/>
          <p:nvPr/>
        </p:nvSpPr>
        <p:spPr>
          <a:xfrm>
            <a:off x="9015108" y="2037683"/>
            <a:ext cx="2569478" cy="441680"/>
          </a:xfrm>
          <a:prstGeom prst="rect">
            <a:avLst/>
          </a:prstGeom>
          <a:noFill/>
        </p:spPr>
        <p:txBody>
          <a:bodyPr vert="horz" wrap="square" lIns="91440" tIns="45720" rIns="91440" bIns="45720" rtlCol="0" anchor="t" anchorCtr="0">
            <a:noAutofit/>
          </a:bodyPr>
          <a:lstStyle/>
          <a:p>
            <a:pPr algn="l">
              <a:lnSpc>
                <a:spcPct val="120000"/>
              </a:lnSpc>
              <a:defRPr/>
            </a:pPr>
            <a:r>
              <a:rPr lang="en-US" sz="157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添加消息交互</a:t>
            </a:r>
            <a:endParaRPr lang="en-US" sz="1100"/>
          </a:p>
        </p:txBody>
      </p:sp>
      <p:sp>
        <p:nvSpPr>
          <p:cNvPr id="19" name="AutoShape 19"/>
          <p:cNvSpPr/>
          <p:nvPr/>
        </p:nvSpPr>
        <p:spPr>
          <a:xfrm>
            <a:off x="8314658" y="4661950"/>
            <a:ext cx="2084356" cy="422629"/>
          </a:xfrm>
          <a:prstGeom prst="rect">
            <a:avLst/>
          </a:prstGeom>
          <a:noFill/>
        </p:spPr>
        <p:txBody>
          <a:bodyPr vert="horz" wrap="square" lIns="91440" tIns="45720" rIns="91440" bIns="45720" rtlCol="0" anchor="t" anchorCtr="0">
            <a:noAutofit/>
          </a:bodyPr>
          <a:lstStyle/>
          <a:p>
            <a:pPr algn="r">
              <a:lnSpc>
                <a:spcPct val="120000"/>
              </a:lnSpc>
              <a:defRPr/>
            </a:pPr>
            <a:r>
              <a:rPr lang="en-US" sz="157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完善协作图</a:t>
            </a:r>
            <a:endParaRPr lang="en-US" sz="1100"/>
          </a:p>
        </p:txBody>
      </p:sp>
      <p:grpSp>
        <p:nvGrpSpPr>
          <p:cNvPr id="20" name="Group 20"/>
          <p:cNvGrpSpPr/>
          <p:nvPr/>
        </p:nvGrpSpPr>
        <p:grpSpPr>
          <a:xfrm rot="0">
            <a:off x="454963" y="93878"/>
            <a:ext cx="10641129" cy="914400"/>
            <a:chOff x="454963" y="93878"/>
            <a:chExt cx="10641129" cy="914400"/>
          </a:xfrm>
        </p:grpSpPr>
        <p:sp>
          <p:nvSpPr>
            <p:cNvPr id="21" name="AutoShape 21"/>
            <p:cNvSpPr/>
            <p:nvPr/>
          </p:nvSpPr>
          <p:spPr>
            <a:xfrm>
              <a:off x="454963" y="331168"/>
              <a:ext cx="84147" cy="84147"/>
            </a:xfrm>
            <a:prstGeom prst="ellipse">
              <a:avLst/>
            </a:prstGeom>
            <a:solidFill>
              <a:schemeClr val="accent1">
                <a:alpha val="100000"/>
              </a:schemeClr>
            </a:solidFill>
          </p:spPr>
        </p:sp>
        <p:sp>
          <p:nvSpPr>
            <p:cNvPr id="22" name="AutoShape 22"/>
            <p:cNvSpPr/>
            <p:nvPr/>
          </p:nvSpPr>
          <p:spPr>
            <a:xfrm>
              <a:off x="575049" y="337743"/>
              <a:ext cx="78137" cy="78137"/>
            </a:xfrm>
            <a:prstGeom prst="ellipse">
              <a:avLst/>
            </a:prstGeom>
            <a:solidFill>
              <a:schemeClr val="accent1">
                <a:alpha val="80000"/>
              </a:schemeClr>
            </a:solidFill>
          </p:spPr>
        </p:sp>
        <p:sp>
          <p:nvSpPr>
            <p:cNvPr id="23" name="AutoShape 23"/>
            <p:cNvSpPr/>
            <p:nvPr/>
          </p:nvSpPr>
          <p:spPr>
            <a:xfrm>
              <a:off x="689125" y="339460"/>
              <a:ext cx="74704" cy="74704"/>
            </a:xfrm>
            <a:prstGeom prst="ellipse">
              <a:avLst/>
            </a:prstGeom>
            <a:solidFill>
              <a:schemeClr val="accent1">
                <a:alpha val="60000"/>
              </a:schemeClr>
            </a:solidFill>
          </p:spPr>
        </p:sp>
        <p:sp>
          <p:nvSpPr>
            <p:cNvPr id="24" name="AutoShape 24"/>
            <p:cNvSpPr/>
            <p:nvPr/>
          </p:nvSpPr>
          <p:spPr>
            <a:xfrm>
              <a:off x="799768" y="348430"/>
              <a:ext cx="69238" cy="69238"/>
            </a:xfrm>
            <a:prstGeom prst="ellipse">
              <a:avLst/>
            </a:prstGeom>
            <a:solidFill>
              <a:schemeClr val="accent1">
                <a:alpha val="40000"/>
              </a:schemeClr>
            </a:solidFill>
          </p:spPr>
        </p:sp>
        <p:sp>
          <p:nvSpPr>
            <p:cNvPr id="25" name="AutoShape 25"/>
            <p:cNvSpPr/>
            <p:nvPr/>
          </p:nvSpPr>
          <p:spPr>
            <a:xfrm>
              <a:off x="904945" y="344297"/>
              <a:ext cx="65594" cy="65594"/>
            </a:xfrm>
            <a:prstGeom prst="ellipse">
              <a:avLst/>
            </a:prstGeom>
            <a:solidFill>
              <a:schemeClr val="accent1">
                <a:alpha val="20000"/>
              </a:schemeClr>
            </a:solidFill>
          </p:spPr>
        </p:sp>
        <p:sp>
          <p:nvSpPr>
            <p:cNvPr id="26" name="AutoShape 26"/>
            <p:cNvSpPr/>
            <p:nvPr/>
          </p:nvSpPr>
          <p:spPr>
            <a:xfrm>
              <a:off x="454963" y="448942"/>
              <a:ext cx="84147" cy="84147"/>
            </a:xfrm>
            <a:prstGeom prst="ellipse">
              <a:avLst/>
            </a:prstGeom>
            <a:solidFill>
              <a:schemeClr val="accent1">
                <a:alpha val="100000"/>
              </a:schemeClr>
            </a:solidFill>
          </p:spPr>
        </p:sp>
        <p:sp>
          <p:nvSpPr>
            <p:cNvPr id="27" name="AutoShape 27"/>
            <p:cNvSpPr/>
            <p:nvPr/>
          </p:nvSpPr>
          <p:spPr>
            <a:xfrm>
              <a:off x="575049" y="455517"/>
              <a:ext cx="78137" cy="78137"/>
            </a:xfrm>
            <a:prstGeom prst="ellipse">
              <a:avLst/>
            </a:prstGeom>
            <a:solidFill>
              <a:schemeClr val="accent1">
                <a:alpha val="80000"/>
              </a:schemeClr>
            </a:solidFill>
          </p:spPr>
        </p:sp>
        <p:sp>
          <p:nvSpPr>
            <p:cNvPr id="28" name="AutoShape 28"/>
            <p:cNvSpPr/>
            <p:nvPr/>
          </p:nvSpPr>
          <p:spPr>
            <a:xfrm>
              <a:off x="689125" y="457233"/>
              <a:ext cx="74704" cy="74704"/>
            </a:xfrm>
            <a:prstGeom prst="ellipse">
              <a:avLst/>
            </a:prstGeom>
            <a:solidFill>
              <a:schemeClr val="accent1">
                <a:alpha val="60000"/>
              </a:schemeClr>
            </a:solidFill>
          </p:spPr>
        </p:sp>
        <p:sp>
          <p:nvSpPr>
            <p:cNvPr id="29" name="AutoShape 29"/>
            <p:cNvSpPr/>
            <p:nvPr/>
          </p:nvSpPr>
          <p:spPr>
            <a:xfrm>
              <a:off x="799768" y="466203"/>
              <a:ext cx="69238" cy="69238"/>
            </a:xfrm>
            <a:prstGeom prst="ellipse">
              <a:avLst/>
            </a:prstGeom>
            <a:solidFill>
              <a:schemeClr val="accent1">
                <a:alpha val="40000"/>
              </a:schemeClr>
            </a:solidFill>
          </p:spPr>
        </p:sp>
        <p:sp>
          <p:nvSpPr>
            <p:cNvPr id="30" name="AutoShape 30"/>
            <p:cNvSpPr/>
            <p:nvPr/>
          </p:nvSpPr>
          <p:spPr>
            <a:xfrm>
              <a:off x="904945" y="462070"/>
              <a:ext cx="65594" cy="65594"/>
            </a:xfrm>
            <a:prstGeom prst="ellipse">
              <a:avLst/>
            </a:prstGeom>
            <a:solidFill>
              <a:schemeClr val="accent1">
                <a:alpha val="20000"/>
              </a:schemeClr>
            </a:solidFill>
          </p:spPr>
        </p:sp>
        <p:sp>
          <p:nvSpPr>
            <p:cNvPr id="31" name="AutoShape 31"/>
            <p:cNvSpPr/>
            <p:nvPr/>
          </p:nvSpPr>
          <p:spPr>
            <a:xfrm>
              <a:off x="454963" y="566715"/>
              <a:ext cx="84147" cy="84147"/>
            </a:xfrm>
            <a:prstGeom prst="ellipse">
              <a:avLst/>
            </a:prstGeom>
            <a:solidFill>
              <a:schemeClr val="accent1">
                <a:alpha val="100000"/>
              </a:schemeClr>
            </a:solidFill>
          </p:spPr>
        </p:sp>
        <p:sp>
          <p:nvSpPr>
            <p:cNvPr id="32" name="AutoShape 32"/>
            <p:cNvSpPr/>
            <p:nvPr/>
          </p:nvSpPr>
          <p:spPr>
            <a:xfrm>
              <a:off x="575049" y="573291"/>
              <a:ext cx="78137" cy="78137"/>
            </a:xfrm>
            <a:prstGeom prst="ellipse">
              <a:avLst/>
            </a:prstGeom>
            <a:solidFill>
              <a:schemeClr val="accent1">
                <a:alpha val="80000"/>
              </a:schemeClr>
            </a:solidFill>
          </p:spPr>
        </p:sp>
        <p:sp>
          <p:nvSpPr>
            <p:cNvPr id="33" name="AutoShape 33"/>
            <p:cNvSpPr/>
            <p:nvPr/>
          </p:nvSpPr>
          <p:spPr>
            <a:xfrm>
              <a:off x="689125" y="575007"/>
              <a:ext cx="74704" cy="74704"/>
            </a:xfrm>
            <a:prstGeom prst="ellipse">
              <a:avLst/>
            </a:prstGeom>
            <a:solidFill>
              <a:schemeClr val="accent1">
                <a:alpha val="60000"/>
              </a:schemeClr>
            </a:solidFill>
          </p:spPr>
        </p:sp>
        <p:sp>
          <p:nvSpPr>
            <p:cNvPr id="34" name="AutoShape 34"/>
            <p:cNvSpPr/>
            <p:nvPr/>
          </p:nvSpPr>
          <p:spPr>
            <a:xfrm>
              <a:off x="799768" y="583977"/>
              <a:ext cx="69238" cy="69238"/>
            </a:xfrm>
            <a:prstGeom prst="ellipse">
              <a:avLst/>
            </a:prstGeom>
            <a:solidFill>
              <a:schemeClr val="accent1">
                <a:alpha val="40000"/>
              </a:schemeClr>
            </a:solidFill>
          </p:spPr>
        </p:sp>
        <p:sp>
          <p:nvSpPr>
            <p:cNvPr id="35" name="AutoShape 35"/>
            <p:cNvSpPr/>
            <p:nvPr/>
          </p:nvSpPr>
          <p:spPr>
            <a:xfrm>
              <a:off x="904945" y="579844"/>
              <a:ext cx="65594" cy="65594"/>
            </a:xfrm>
            <a:prstGeom prst="ellipse">
              <a:avLst/>
            </a:prstGeom>
            <a:solidFill>
              <a:schemeClr val="accent1">
                <a:alpha val="20000"/>
              </a:schemeClr>
            </a:solidFill>
          </p:spPr>
        </p:sp>
        <p:sp>
          <p:nvSpPr>
            <p:cNvPr id="36" name="AutoShape 36"/>
            <p:cNvSpPr/>
            <p:nvPr/>
          </p:nvSpPr>
          <p:spPr>
            <a:xfrm>
              <a:off x="454963" y="684489"/>
              <a:ext cx="84147" cy="84147"/>
            </a:xfrm>
            <a:prstGeom prst="ellipse">
              <a:avLst/>
            </a:prstGeom>
            <a:solidFill>
              <a:schemeClr val="accent1">
                <a:alpha val="100000"/>
              </a:schemeClr>
            </a:solidFill>
          </p:spPr>
        </p:sp>
        <p:sp>
          <p:nvSpPr>
            <p:cNvPr id="37" name="AutoShape 37"/>
            <p:cNvSpPr/>
            <p:nvPr/>
          </p:nvSpPr>
          <p:spPr>
            <a:xfrm>
              <a:off x="575049" y="691064"/>
              <a:ext cx="78137" cy="78137"/>
            </a:xfrm>
            <a:prstGeom prst="ellipse">
              <a:avLst/>
            </a:prstGeom>
            <a:solidFill>
              <a:schemeClr val="accent1">
                <a:alpha val="80000"/>
              </a:schemeClr>
            </a:solidFill>
          </p:spPr>
        </p:sp>
        <p:sp>
          <p:nvSpPr>
            <p:cNvPr id="38" name="AutoShape 38"/>
            <p:cNvSpPr/>
            <p:nvPr/>
          </p:nvSpPr>
          <p:spPr>
            <a:xfrm>
              <a:off x="689125" y="692781"/>
              <a:ext cx="74704" cy="74704"/>
            </a:xfrm>
            <a:prstGeom prst="ellipse">
              <a:avLst/>
            </a:prstGeom>
            <a:solidFill>
              <a:schemeClr val="accent1">
                <a:alpha val="60000"/>
              </a:schemeClr>
            </a:solidFill>
          </p:spPr>
        </p:sp>
        <p:sp>
          <p:nvSpPr>
            <p:cNvPr id="39" name="AutoShape 39"/>
            <p:cNvSpPr/>
            <p:nvPr/>
          </p:nvSpPr>
          <p:spPr>
            <a:xfrm>
              <a:off x="799768" y="701751"/>
              <a:ext cx="69238" cy="69238"/>
            </a:xfrm>
            <a:prstGeom prst="ellipse">
              <a:avLst/>
            </a:prstGeom>
            <a:solidFill>
              <a:schemeClr val="accent1">
                <a:alpha val="40000"/>
              </a:schemeClr>
            </a:solidFill>
          </p:spPr>
        </p:sp>
        <p:sp>
          <p:nvSpPr>
            <p:cNvPr id="40" name="AutoShape 40"/>
            <p:cNvSpPr/>
            <p:nvPr/>
          </p:nvSpPr>
          <p:spPr>
            <a:xfrm>
              <a:off x="904945" y="697618"/>
              <a:ext cx="65594" cy="65594"/>
            </a:xfrm>
            <a:prstGeom prst="ellipse">
              <a:avLst/>
            </a:prstGeom>
            <a:solidFill>
              <a:schemeClr val="accent1">
                <a:alpha val="20000"/>
              </a:schemeClr>
            </a:solidFill>
          </p:spPr>
        </p:sp>
        <p:sp>
          <p:nvSpPr>
            <p:cNvPr id="41" name="TextBox 4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协作图绘制技巧</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42" name="TextBox 42"/>
          <p:cNvSpPr txBox="1"/>
          <p:nvPr/>
        </p:nvSpPr>
        <p:spPr>
          <a:xfrm>
            <a:off x="633255" y="2402205"/>
            <a:ext cx="2553653" cy="1082789"/>
          </a:xfrm>
          <a:prstGeom prst="rect">
            <a:avLst/>
          </a:prstGeom>
        </p:spPr>
        <p:txBody>
          <a:bodyPr vert="horz" wrap="square" lIns="91440" tIns="45720" rIns="91440" bIns="45720" rtlCol="0" anchor="t" anchorCtr="0">
            <a:normAutofit/>
          </a:bodyPr>
          <a:lstStyle/>
          <a:p>
            <a:pPr algn="r">
              <a:lnSpc>
                <a:spcPct val="150000"/>
              </a:lnSpc>
              <a:spcBef>
                <a:spcPts val="375"/>
              </a:spcBef>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与顺序图类似，首先需要确定参与协作的对象。</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 name="TextBox 43"/>
          <p:cNvSpPr txBox="1"/>
          <p:nvPr/>
        </p:nvSpPr>
        <p:spPr>
          <a:xfrm>
            <a:off x="9015108" y="2402205"/>
            <a:ext cx="2553653" cy="1082789"/>
          </a:xfrm>
          <a:prstGeom prst="rect">
            <a:avLst/>
          </a:prstGeom>
        </p:spPr>
        <p:txBody>
          <a:bodyPr vert="horz" wrap="square" lIns="91440" tIns="45720" rIns="91440" bIns="45720" rtlCol="0" anchor="t" anchorCtr="0">
            <a:normAutofit/>
          </a:bodyPr>
          <a:lstStyle/>
          <a:p>
            <a:pPr algn="l">
              <a:lnSpc>
                <a:spcPct val="150000"/>
              </a:lnSpc>
              <a:spcBef>
                <a:spcPts val="375"/>
              </a:spcBef>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在对象之间添加消息交互，表示对象之间的协作过程。</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TextBox 44"/>
          <p:cNvSpPr txBox="1"/>
          <p:nvPr/>
        </p:nvSpPr>
        <p:spPr>
          <a:xfrm>
            <a:off x="1940528" y="5112856"/>
            <a:ext cx="2553653" cy="1082789"/>
          </a:xfrm>
          <a:prstGeom prst="rect">
            <a:avLst/>
          </a:prstGeom>
        </p:spPr>
        <p:txBody>
          <a:bodyPr vert="horz" wrap="square" lIns="91440" tIns="45720" rIns="91440" bIns="45720" rtlCol="0" anchor="t" anchorCtr="0">
            <a:normAutofit/>
          </a:bodyPr>
          <a:lstStyle/>
          <a:p>
            <a:pPr algn="l">
              <a:lnSpc>
                <a:spcPct val="150000"/>
              </a:lnSpc>
              <a:spcBef>
                <a:spcPts val="375"/>
              </a:spcBef>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在协作图中，需要绘制对象之间的关系，如关联、聚合等。</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TextBox 45"/>
          <p:cNvSpPr txBox="1"/>
          <p:nvPr/>
        </p:nvSpPr>
        <p:spPr>
          <a:xfrm>
            <a:off x="7845361" y="5065527"/>
            <a:ext cx="2553653" cy="1082789"/>
          </a:xfrm>
          <a:prstGeom prst="rect">
            <a:avLst/>
          </a:prstGeom>
        </p:spPr>
        <p:txBody>
          <a:bodyPr vert="horz" wrap="square" lIns="91440" tIns="45720" rIns="91440" bIns="45720" rtlCol="0" anchor="t" anchorCtr="0">
            <a:normAutofit/>
          </a:bodyPr>
          <a:lstStyle/>
          <a:p>
            <a:pPr algn="r">
              <a:lnSpc>
                <a:spcPct val="150000"/>
              </a:lnSpc>
              <a:spcBef>
                <a:spcPts val="375"/>
              </a:spcBef>
            </a:pPr>
            <a:r>
              <a:rPr lang="en-US" sz="127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对协作图进行完善和优化，提高可读性和可维护性。同时，注意与顺序图保持一致性和对应性。</a:t>
            </a:r>
            <a:endParaRPr lang="en-US" sz="127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6" name="图片 45"/>
          <p:cNvPicPr>
            <a:picLocks noChangeAspect="1"/>
          </p:cNvPicPr>
          <p:nvPr/>
        </p:nvPicPr>
        <p:blipFill>
          <a:blip r:embed="rId3"/>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custDataLst>
              <p:tags r:id="rId1"/>
            </p:custDataLst>
          </p:nvPr>
        </p:nvSpPr>
        <p:spPr>
          <a:xfrm>
            <a:off x="5269578" y="3104315"/>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alpha val="100000"/>
            </a:schemeClr>
          </a:solidFill>
        </p:spPr>
      </p:sp>
      <p:sp>
        <p:nvSpPr>
          <p:cNvPr id="3" name="Freeform 3"/>
          <p:cNvSpPr/>
          <p:nvPr>
            <p:custDataLst>
              <p:tags r:id="rId2"/>
            </p:custDataLst>
          </p:nvPr>
        </p:nvSpPr>
        <p:spPr>
          <a:xfrm>
            <a:off x="4406217" y="2240953"/>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lumMod val="75000"/>
              <a:alpha val="100000"/>
            </a:schemeClr>
          </a:solidFill>
        </p:spPr>
      </p:sp>
      <p:sp>
        <p:nvSpPr>
          <p:cNvPr id="4" name="Freeform 4"/>
          <p:cNvSpPr/>
          <p:nvPr>
            <p:custDataLst>
              <p:tags r:id="rId3"/>
            </p:custDataLst>
          </p:nvPr>
        </p:nvSpPr>
        <p:spPr>
          <a:xfrm>
            <a:off x="6131145" y="3965882"/>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lumMod val="75000"/>
              <a:alpha val="100000"/>
            </a:schemeClr>
          </a:solidFill>
        </p:spPr>
      </p:sp>
      <p:sp>
        <p:nvSpPr>
          <p:cNvPr id="5" name="Freeform 5"/>
          <p:cNvSpPr/>
          <p:nvPr>
            <p:custDataLst>
              <p:tags r:id="rId4"/>
            </p:custDataLst>
          </p:nvPr>
        </p:nvSpPr>
        <p:spPr>
          <a:xfrm>
            <a:off x="6131145" y="2240953"/>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alpha val="100000"/>
            </a:schemeClr>
          </a:solidFill>
        </p:spPr>
      </p:sp>
      <p:sp>
        <p:nvSpPr>
          <p:cNvPr id="6" name="Freeform 6"/>
          <p:cNvSpPr/>
          <p:nvPr>
            <p:custDataLst>
              <p:tags r:id="rId5"/>
            </p:custDataLst>
          </p:nvPr>
        </p:nvSpPr>
        <p:spPr>
          <a:xfrm>
            <a:off x="4406217" y="3965882"/>
            <a:ext cx="1597488" cy="1597488"/>
          </a:xfrm>
          <a:custGeom>
            <a:avLst/>
            <a:gdLst/>
            <a:ahLst/>
            <a:cxnLst/>
            <a:rect l="l" t="t" r="r" b="b"/>
            <a:pathLst>
              <a:path w="890" h="890">
                <a:moveTo>
                  <a:pt x="0" y="445"/>
                </a:moveTo>
                <a:lnTo>
                  <a:pt x="445" y="0"/>
                </a:lnTo>
                <a:lnTo>
                  <a:pt x="890" y="445"/>
                </a:lnTo>
                <a:lnTo>
                  <a:pt x="445" y="890"/>
                </a:lnTo>
                <a:lnTo>
                  <a:pt x="0" y="445"/>
                </a:lnTo>
                <a:close/>
              </a:path>
            </a:pathLst>
          </a:custGeom>
          <a:solidFill>
            <a:schemeClr val="accent1">
              <a:alpha val="100000"/>
            </a:schemeClr>
          </a:solidFill>
        </p:spPr>
      </p:sp>
      <p:sp>
        <p:nvSpPr>
          <p:cNvPr id="7" name="TextBox 7"/>
          <p:cNvSpPr txBox="1"/>
          <p:nvPr>
            <p:custDataLst>
              <p:tags r:id="rId6"/>
            </p:custDataLst>
          </p:nvPr>
        </p:nvSpPr>
        <p:spPr>
          <a:xfrm>
            <a:off x="591125" y="2215669"/>
            <a:ext cx="3280773" cy="1622772"/>
          </a:xfrm>
          <a:prstGeom prst="rect">
            <a:avLst/>
          </a:prstGeom>
          <a:noFill/>
        </p:spPr>
        <p:txBody>
          <a:bodyPr vert="horz" wrap="square" lIns="91440" tIns="45720" rIns="91440" bIns="45720" rtlCol="0" anchor="t" anchorCtr="1">
            <a:normAutofit/>
          </a:bodyPr>
          <a:lstStyle/>
          <a:p>
            <a:pPr algn="ctr">
              <a:lnSpc>
                <a:spcPct val="14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以某电商平台的购物流程为例，分析顺序图和协作图在需求分析中的应用。</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8"/>
          <p:cNvSpPr txBox="1"/>
          <p:nvPr>
            <p:custDataLst>
              <p:tags r:id="rId7"/>
            </p:custDataLst>
          </p:nvPr>
        </p:nvSpPr>
        <p:spPr>
          <a:xfrm>
            <a:off x="607698" y="1707297"/>
            <a:ext cx="3280773" cy="560841"/>
          </a:xfrm>
          <a:prstGeom prst="rect">
            <a:avLst/>
          </a:prstGeom>
          <a:noFill/>
        </p:spPr>
        <p:txBody>
          <a:bodyPr vert="horz" wrap="square" lIns="91440" tIns="45720" rIns="91440" bIns="45720" rtlCol="0" anchor="ctr" anchorCtr="1">
            <a:normAutofit/>
          </a:bodyPr>
          <a:lstStyle/>
          <a:p>
            <a:pPr algn="ctr">
              <a:lnSpc>
                <a:spcPct val="120000"/>
              </a:lnSpc>
            </a:pPr>
            <a:r>
              <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案例描述</a:t>
            </a:r>
            <a:endPar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Freeform 9"/>
          <p:cNvSpPr/>
          <p:nvPr>
            <p:custDataLst>
              <p:tags r:id="rId8"/>
            </p:custDataLst>
          </p:nvPr>
        </p:nvSpPr>
        <p:spPr>
          <a:xfrm>
            <a:off x="4935056" y="4494721"/>
            <a:ext cx="539810" cy="539810"/>
          </a:xfrm>
          <a:custGeom>
            <a:avLst/>
            <a:gdLst/>
            <a:ahLst/>
            <a:cxnLst/>
            <a:rect l="l" t="t" r="r" b="b"/>
            <a:pathLst>
              <a:path w="304800" h="304800">
                <a:moveTo>
                  <a:pt x="0" y="209550"/>
                </a:moveTo>
                <a:lnTo>
                  <a:pt x="152410" y="247650"/>
                </a:lnTo>
                <a:lnTo>
                  <a:pt x="304800" y="209550"/>
                </a:lnTo>
                <a:lnTo>
                  <a:pt x="304800" y="247650"/>
                </a:lnTo>
                <a:lnTo>
                  <a:pt x="152410" y="285750"/>
                </a:lnTo>
                <a:lnTo>
                  <a:pt x="0" y="247650"/>
                </a:lnTo>
                <a:close/>
                <a:moveTo>
                  <a:pt x="0" y="133350"/>
                </a:moveTo>
                <a:lnTo>
                  <a:pt x="152410" y="171450"/>
                </a:lnTo>
                <a:lnTo>
                  <a:pt x="304800" y="133350"/>
                </a:lnTo>
                <a:lnTo>
                  <a:pt x="304800" y="171450"/>
                </a:lnTo>
                <a:lnTo>
                  <a:pt x="152410" y="209550"/>
                </a:lnTo>
                <a:lnTo>
                  <a:pt x="0" y="171450"/>
                </a:lnTo>
                <a:close/>
                <a:moveTo>
                  <a:pt x="0" y="57150"/>
                </a:moveTo>
                <a:lnTo>
                  <a:pt x="152410" y="19050"/>
                </a:lnTo>
                <a:lnTo>
                  <a:pt x="304800" y="57150"/>
                </a:lnTo>
                <a:lnTo>
                  <a:pt x="304800" y="95250"/>
                </a:lnTo>
                <a:lnTo>
                  <a:pt x="152410" y="133350"/>
                </a:lnTo>
                <a:lnTo>
                  <a:pt x="0" y="95250"/>
                </a:lnTo>
                <a:close/>
              </a:path>
            </a:pathLst>
          </a:custGeom>
          <a:solidFill>
            <a:srgbClr val="FDFCFC">
              <a:alpha val="100000"/>
            </a:srgbClr>
          </a:solidFill>
        </p:spPr>
      </p:sp>
      <p:sp>
        <p:nvSpPr>
          <p:cNvPr id="10" name="Freeform 10"/>
          <p:cNvSpPr/>
          <p:nvPr>
            <p:custDataLst>
              <p:tags r:id="rId9"/>
            </p:custDataLst>
          </p:nvPr>
        </p:nvSpPr>
        <p:spPr>
          <a:xfrm>
            <a:off x="6659855" y="2769663"/>
            <a:ext cx="540068" cy="540068"/>
          </a:xfrm>
          <a:custGeom>
            <a:avLst/>
            <a:gdLst/>
            <a:ahLst/>
            <a:cxnLst/>
            <a:rect l="l" t="t" r="r" b="b"/>
            <a:pathLst>
              <a:path w="304800" h="304800">
                <a:moveTo>
                  <a:pt x="304800" y="171155"/>
                </a:moveTo>
                <a:lnTo>
                  <a:pt x="304800" y="133055"/>
                </a:lnTo>
                <a:lnTo>
                  <a:pt x="259261" y="114081"/>
                </a:lnTo>
                <a:cubicBezTo>
                  <a:pt x="257994" y="110509"/>
                  <a:pt x="256661" y="107051"/>
                  <a:pt x="255022" y="103661"/>
                </a:cubicBezTo>
                <a:lnTo>
                  <a:pt x="273406" y="57893"/>
                </a:lnTo>
                <a:lnTo>
                  <a:pt x="246459" y="30956"/>
                </a:lnTo>
                <a:lnTo>
                  <a:pt x="201101" y="49635"/>
                </a:lnTo>
                <a:cubicBezTo>
                  <a:pt x="197644" y="47958"/>
                  <a:pt x="194110" y="46549"/>
                  <a:pt x="190462" y="45244"/>
                </a:cubicBezTo>
                <a:lnTo>
                  <a:pt x="171155" y="0"/>
                </a:lnTo>
                <a:lnTo>
                  <a:pt x="133055" y="0"/>
                </a:lnTo>
                <a:lnTo>
                  <a:pt x="114224" y="45091"/>
                </a:lnTo>
                <a:cubicBezTo>
                  <a:pt x="110433" y="46434"/>
                  <a:pt x="106785" y="47844"/>
                  <a:pt x="103175" y="49559"/>
                </a:cubicBezTo>
                <a:lnTo>
                  <a:pt x="57893" y="31366"/>
                </a:lnTo>
                <a:lnTo>
                  <a:pt x="30956" y="58303"/>
                </a:lnTo>
                <a:lnTo>
                  <a:pt x="49416" y="103175"/>
                </a:lnTo>
                <a:cubicBezTo>
                  <a:pt x="47625" y="106861"/>
                  <a:pt x="46177" y="110614"/>
                  <a:pt x="44796" y="114491"/>
                </a:cubicBezTo>
                <a:lnTo>
                  <a:pt x="0" y="133645"/>
                </a:lnTo>
                <a:lnTo>
                  <a:pt x="0" y="171745"/>
                </a:lnTo>
                <a:lnTo>
                  <a:pt x="44834" y="190424"/>
                </a:lnTo>
                <a:cubicBezTo>
                  <a:pt x="46215" y="194291"/>
                  <a:pt x="47701" y="198053"/>
                  <a:pt x="49482" y="201740"/>
                </a:cubicBezTo>
                <a:lnTo>
                  <a:pt x="31366" y="246907"/>
                </a:lnTo>
                <a:lnTo>
                  <a:pt x="58303" y="273844"/>
                </a:lnTo>
                <a:lnTo>
                  <a:pt x="103289" y="255318"/>
                </a:lnTo>
                <a:cubicBezTo>
                  <a:pt x="106899" y="257032"/>
                  <a:pt x="110585" y="258404"/>
                  <a:pt x="114376" y="259709"/>
                </a:cubicBezTo>
                <a:lnTo>
                  <a:pt x="133645" y="304800"/>
                </a:lnTo>
                <a:lnTo>
                  <a:pt x="171745" y="304800"/>
                </a:lnTo>
                <a:lnTo>
                  <a:pt x="190605" y="259480"/>
                </a:lnTo>
                <a:cubicBezTo>
                  <a:pt x="194215" y="258137"/>
                  <a:pt x="197787" y="256727"/>
                  <a:pt x="201206" y="255089"/>
                </a:cubicBezTo>
                <a:lnTo>
                  <a:pt x="246898" y="273396"/>
                </a:lnTo>
                <a:lnTo>
                  <a:pt x="273834" y="246459"/>
                </a:lnTo>
                <a:lnTo>
                  <a:pt x="255079" y="200997"/>
                </a:lnTo>
                <a:cubicBezTo>
                  <a:pt x="256680" y="197577"/>
                  <a:pt x="257985" y="194110"/>
                  <a:pt x="259251" y="190576"/>
                </a:cubicBezTo>
                <a:lnTo>
                  <a:pt x="304800" y="171155"/>
                </a:lnTo>
                <a:close/>
                <a:moveTo>
                  <a:pt x="152105" y="209550"/>
                </a:moveTo>
                <a:cubicBezTo>
                  <a:pt x="120558" y="209550"/>
                  <a:pt x="94955" y="183947"/>
                  <a:pt x="94955" y="152400"/>
                </a:cubicBezTo>
                <a:cubicBezTo>
                  <a:pt x="94955" y="120853"/>
                  <a:pt x="120558" y="95250"/>
                  <a:pt x="152105" y="95250"/>
                </a:cubicBezTo>
                <a:cubicBezTo>
                  <a:pt x="183652" y="95250"/>
                  <a:pt x="209255" y="120853"/>
                  <a:pt x="209255" y="152400"/>
                </a:cubicBezTo>
                <a:cubicBezTo>
                  <a:pt x="209255" y="183947"/>
                  <a:pt x="183652" y="209550"/>
                  <a:pt x="152105" y="209550"/>
                </a:cubicBezTo>
                <a:close/>
              </a:path>
            </a:pathLst>
          </a:custGeom>
          <a:solidFill>
            <a:srgbClr val="FDFCFC">
              <a:alpha val="100000"/>
            </a:srgbClr>
          </a:solidFill>
        </p:spPr>
      </p:sp>
      <p:sp>
        <p:nvSpPr>
          <p:cNvPr id="11" name="Freeform 11"/>
          <p:cNvSpPr/>
          <p:nvPr>
            <p:custDataLst>
              <p:tags r:id="rId10"/>
            </p:custDataLst>
          </p:nvPr>
        </p:nvSpPr>
        <p:spPr>
          <a:xfrm>
            <a:off x="4934927" y="2769663"/>
            <a:ext cx="540068" cy="540068"/>
          </a:xfrm>
          <a:custGeom>
            <a:avLst/>
            <a:gdLst/>
            <a:ahLst/>
            <a:cxnLst/>
            <a:rect l="l" t="t" r="r" b="b"/>
            <a:pathLst>
              <a:path w="304800" h="304800">
                <a:moveTo>
                  <a:pt x="152362" y="147228"/>
                </a:moveTo>
                <a:lnTo>
                  <a:pt x="304800" y="75419"/>
                </a:lnTo>
                <a:lnTo>
                  <a:pt x="304800" y="38100"/>
                </a:lnTo>
                <a:lnTo>
                  <a:pt x="0" y="38100"/>
                </a:lnTo>
                <a:lnTo>
                  <a:pt x="0" y="75305"/>
                </a:lnTo>
                <a:close/>
                <a:moveTo>
                  <a:pt x="152438" y="189347"/>
                </a:moveTo>
                <a:lnTo>
                  <a:pt x="0" y="117348"/>
                </a:lnTo>
                <a:lnTo>
                  <a:pt x="0" y="266700"/>
                </a:lnTo>
                <a:lnTo>
                  <a:pt x="304800" y="266700"/>
                </a:lnTo>
                <a:lnTo>
                  <a:pt x="304800" y="117577"/>
                </a:lnTo>
                <a:close/>
              </a:path>
            </a:pathLst>
          </a:custGeom>
          <a:solidFill>
            <a:srgbClr val="FDFCFC">
              <a:alpha val="100000"/>
            </a:srgbClr>
          </a:solidFill>
        </p:spPr>
      </p:sp>
      <p:sp>
        <p:nvSpPr>
          <p:cNvPr id="12" name="Freeform 12"/>
          <p:cNvSpPr/>
          <p:nvPr>
            <p:custDataLst>
              <p:tags r:id="rId11"/>
            </p:custDataLst>
          </p:nvPr>
        </p:nvSpPr>
        <p:spPr>
          <a:xfrm>
            <a:off x="6659855" y="4494592"/>
            <a:ext cx="540068" cy="540068"/>
          </a:xfrm>
          <a:custGeom>
            <a:avLst/>
            <a:gdLst/>
            <a:ahLst/>
            <a:cxnLst/>
            <a:rect l="l" t="t" r="r" b="b"/>
            <a:pathLst>
              <a:path w="304800" h="304800">
                <a:moveTo>
                  <a:pt x="106680" y="259080"/>
                </a:moveTo>
                <a:lnTo>
                  <a:pt x="30480" y="259080"/>
                </a:lnTo>
                <a:cubicBezTo>
                  <a:pt x="13649" y="259080"/>
                  <a:pt x="0" y="245431"/>
                  <a:pt x="0" y="228600"/>
                </a:cubicBezTo>
                <a:lnTo>
                  <a:pt x="0" y="228600"/>
                </a:lnTo>
                <a:lnTo>
                  <a:pt x="0" y="30480"/>
                </a:lnTo>
                <a:cubicBezTo>
                  <a:pt x="0" y="13716"/>
                  <a:pt x="13716" y="0"/>
                  <a:pt x="30480" y="0"/>
                </a:cubicBezTo>
                <a:lnTo>
                  <a:pt x="274320" y="0"/>
                </a:lnTo>
                <a:cubicBezTo>
                  <a:pt x="291151" y="0"/>
                  <a:pt x="304800" y="13649"/>
                  <a:pt x="304800" y="30480"/>
                </a:cubicBezTo>
                <a:lnTo>
                  <a:pt x="304800" y="30480"/>
                </a:lnTo>
                <a:lnTo>
                  <a:pt x="304800" y="228600"/>
                </a:lnTo>
                <a:cubicBezTo>
                  <a:pt x="304800" y="245431"/>
                  <a:pt x="291151" y="259080"/>
                  <a:pt x="274320" y="259080"/>
                </a:cubicBezTo>
                <a:lnTo>
                  <a:pt x="274320" y="259080"/>
                </a:lnTo>
                <a:lnTo>
                  <a:pt x="198120" y="259080"/>
                </a:lnTo>
                <a:lnTo>
                  <a:pt x="259080" y="289560"/>
                </a:lnTo>
                <a:lnTo>
                  <a:pt x="259080" y="304800"/>
                </a:lnTo>
                <a:lnTo>
                  <a:pt x="45720" y="304800"/>
                </a:lnTo>
                <a:lnTo>
                  <a:pt x="45720" y="289560"/>
                </a:lnTo>
                <a:lnTo>
                  <a:pt x="106680" y="259080"/>
                </a:lnTo>
                <a:close/>
                <a:moveTo>
                  <a:pt x="30480" y="30480"/>
                </a:moveTo>
                <a:lnTo>
                  <a:pt x="30480" y="198120"/>
                </a:lnTo>
                <a:lnTo>
                  <a:pt x="274320" y="198120"/>
                </a:lnTo>
                <a:lnTo>
                  <a:pt x="274320" y="30480"/>
                </a:lnTo>
                <a:lnTo>
                  <a:pt x="30480" y="30480"/>
                </a:lnTo>
                <a:close/>
              </a:path>
            </a:pathLst>
          </a:custGeom>
          <a:solidFill>
            <a:srgbClr val="FDFCFC">
              <a:alpha val="100000"/>
            </a:srgbClr>
          </a:solidFill>
        </p:spPr>
      </p:sp>
      <p:sp>
        <p:nvSpPr>
          <p:cNvPr id="13" name="TextBox 13"/>
          <p:cNvSpPr txBox="1"/>
          <p:nvPr>
            <p:custDataLst>
              <p:tags r:id="rId12"/>
            </p:custDataLst>
          </p:nvPr>
        </p:nvSpPr>
        <p:spPr>
          <a:xfrm>
            <a:off x="563125" y="4474254"/>
            <a:ext cx="3280773" cy="1622772"/>
          </a:xfrm>
          <a:prstGeom prst="rect">
            <a:avLst/>
          </a:prstGeom>
          <a:noFill/>
        </p:spPr>
        <p:txBody>
          <a:bodyPr vert="horz" wrap="square" lIns="91440" tIns="45720" rIns="91440" bIns="45720" rtlCol="0" anchor="t" anchorCtr="1">
            <a:normAutofit/>
          </a:bodyPr>
          <a:lstStyle/>
          <a:p>
            <a:pPr algn="ctr">
              <a:lnSpc>
                <a:spcPct val="14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通过绘制购物流程的顺序图，可以清晰地展示用户、购物车、订单等对象之间的消息交互过程，帮助开发人员理解系统需求。</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14"/>
          <p:cNvSpPr txBox="1"/>
          <p:nvPr>
            <p:custDataLst>
              <p:tags r:id="rId13"/>
            </p:custDataLst>
          </p:nvPr>
        </p:nvSpPr>
        <p:spPr>
          <a:xfrm>
            <a:off x="579698" y="3965882"/>
            <a:ext cx="3280773" cy="560841"/>
          </a:xfrm>
          <a:prstGeom prst="rect">
            <a:avLst/>
          </a:prstGeom>
          <a:noFill/>
        </p:spPr>
        <p:txBody>
          <a:bodyPr vert="horz" wrap="square" lIns="91440" tIns="45720" rIns="91440" bIns="45720" rtlCol="0" anchor="ctr" anchorCtr="1">
            <a:normAutofit/>
          </a:bodyPr>
          <a:lstStyle/>
          <a:p>
            <a:pPr algn="ctr">
              <a:lnSpc>
                <a:spcPct val="120000"/>
              </a:lnSpc>
            </a:pPr>
            <a:r>
              <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顺序图应用</a:t>
            </a:r>
            <a:endPar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TextBox 15"/>
          <p:cNvSpPr txBox="1"/>
          <p:nvPr>
            <p:custDataLst>
              <p:tags r:id="rId14"/>
            </p:custDataLst>
          </p:nvPr>
        </p:nvSpPr>
        <p:spPr>
          <a:xfrm>
            <a:off x="8269424" y="2215669"/>
            <a:ext cx="3280773" cy="1622772"/>
          </a:xfrm>
          <a:prstGeom prst="rect">
            <a:avLst/>
          </a:prstGeom>
          <a:noFill/>
        </p:spPr>
        <p:txBody>
          <a:bodyPr vert="horz" wrap="square" lIns="91440" tIns="45720" rIns="91440" bIns="45720" rtlCol="0" anchor="t" anchorCtr="1">
            <a:normAutofit/>
          </a:bodyPr>
          <a:lstStyle/>
          <a:p>
            <a:pPr algn="ctr">
              <a:lnSpc>
                <a:spcPct val="14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通过绘制购物流程的协作图，可以展示用户、购物车、订单等对象之间的协作关系，进一步帮助开发人员分析系统的结构和行为。</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TextBox 16"/>
          <p:cNvSpPr txBox="1"/>
          <p:nvPr>
            <p:custDataLst>
              <p:tags r:id="rId15"/>
            </p:custDataLst>
          </p:nvPr>
        </p:nvSpPr>
        <p:spPr>
          <a:xfrm>
            <a:off x="8285997" y="1707297"/>
            <a:ext cx="3280773" cy="560841"/>
          </a:xfrm>
          <a:prstGeom prst="rect">
            <a:avLst/>
          </a:prstGeom>
          <a:noFill/>
        </p:spPr>
        <p:txBody>
          <a:bodyPr vert="horz" wrap="square" lIns="91440" tIns="45720" rIns="91440" bIns="45720" rtlCol="0" anchor="ctr" anchorCtr="1">
            <a:normAutofit/>
          </a:bodyPr>
          <a:lstStyle/>
          <a:p>
            <a:pPr algn="ctr">
              <a:lnSpc>
                <a:spcPct val="120000"/>
              </a:lnSpc>
            </a:pPr>
            <a:r>
              <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协作图应用</a:t>
            </a:r>
            <a:endPar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17"/>
          <p:cNvSpPr txBox="1"/>
          <p:nvPr>
            <p:custDataLst>
              <p:tags r:id="rId16"/>
            </p:custDataLst>
          </p:nvPr>
        </p:nvSpPr>
        <p:spPr>
          <a:xfrm>
            <a:off x="8241424" y="4474254"/>
            <a:ext cx="3280773" cy="1622772"/>
          </a:xfrm>
          <a:prstGeom prst="rect">
            <a:avLst/>
          </a:prstGeom>
          <a:noFill/>
        </p:spPr>
        <p:txBody>
          <a:bodyPr vert="horz" wrap="square" lIns="91440" tIns="45720" rIns="91440" bIns="45720" rtlCol="0" anchor="t" anchorCtr="1">
            <a:normAutofit/>
          </a:bodyPr>
          <a:lstStyle/>
          <a:p>
            <a:pPr algn="ctr">
              <a:lnSpc>
                <a:spcPct val="14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顺序图和协作图在需求分析中具有重要的应用价值，能够帮助开发人员更好地理解系统需求和分析系统动态行为。</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TextBox 18"/>
          <p:cNvSpPr txBox="1"/>
          <p:nvPr>
            <p:custDataLst>
              <p:tags r:id="rId17"/>
            </p:custDataLst>
          </p:nvPr>
        </p:nvSpPr>
        <p:spPr>
          <a:xfrm>
            <a:off x="8257997" y="3965882"/>
            <a:ext cx="3280773" cy="560841"/>
          </a:xfrm>
          <a:prstGeom prst="rect">
            <a:avLst/>
          </a:prstGeom>
          <a:noFill/>
        </p:spPr>
        <p:txBody>
          <a:bodyPr vert="horz" wrap="square" lIns="91440" tIns="45720" rIns="91440" bIns="45720" rtlCol="0" anchor="ctr" anchorCtr="1">
            <a:normAutofit/>
          </a:bodyPr>
          <a:lstStyle/>
          <a:p>
            <a:pPr algn="ctr">
              <a:lnSpc>
                <a:spcPct val="120000"/>
              </a:lnSpc>
            </a:pPr>
            <a:r>
              <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案例分析结论</a:t>
            </a:r>
            <a:endParaRPr lang="en-US" sz="2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Freeform 19"/>
          <p:cNvSpPr/>
          <p:nvPr>
            <p:custDataLst>
              <p:tags r:id="rId18"/>
            </p:custDataLst>
          </p:nvPr>
        </p:nvSpPr>
        <p:spPr>
          <a:xfrm>
            <a:off x="5797858" y="3605801"/>
            <a:ext cx="518508" cy="518508"/>
          </a:xfrm>
          <a:custGeom>
            <a:avLst/>
            <a:gdLst/>
            <a:ahLst/>
            <a:cxnLst/>
            <a:rect l="l" t="t" r="r" b="b"/>
            <a:pathLst>
              <a:path w="304800" h="304800">
                <a:moveTo>
                  <a:pt x="57150" y="114300"/>
                </a:moveTo>
                <a:lnTo>
                  <a:pt x="0" y="171450"/>
                </a:lnTo>
                <a:lnTo>
                  <a:pt x="114300" y="285750"/>
                </a:lnTo>
                <a:lnTo>
                  <a:pt x="304800" y="95250"/>
                </a:lnTo>
                <a:lnTo>
                  <a:pt x="247650" y="38100"/>
                </a:lnTo>
                <a:lnTo>
                  <a:pt x="114300" y="171450"/>
                </a:lnTo>
                <a:close/>
              </a:path>
            </a:pathLst>
          </a:custGeom>
          <a:solidFill>
            <a:srgbClr val="FFFFFF">
              <a:alpha val="100000"/>
            </a:srgbClr>
          </a:solidFill>
        </p:spPr>
      </p:sp>
      <p:grpSp>
        <p:nvGrpSpPr>
          <p:cNvPr id="20" name="Group 20"/>
          <p:cNvGrpSpPr/>
          <p:nvPr/>
        </p:nvGrpSpPr>
        <p:grpSpPr>
          <a:xfrm rot="0">
            <a:off x="454963" y="93878"/>
            <a:ext cx="10641129" cy="914400"/>
            <a:chOff x="454963" y="93878"/>
            <a:chExt cx="10641129" cy="914400"/>
          </a:xfrm>
        </p:grpSpPr>
        <p:sp>
          <p:nvSpPr>
            <p:cNvPr id="21" name="AutoShape 21"/>
            <p:cNvSpPr/>
            <p:nvPr/>
          </p:nvSpPr>
          <p:spPr>
            <a:xfrm>
              <a:off x="454963" y="331168"/>
              <a:ext cx="84147" cy="84147"/>
            </a:xfrm>
            <a:prstGeom prst="ellipse">
              <a:avLst/>
            </a:prstGeom>
            <a:solidFill>
              <a:schemeClr val="accent1">
                <a:alpha val="100000"/>
              </a:schemeClr>
            </a:solidFill>
          </p:spPr>
        </p:sp>
        <p:sp>
          <p:nvSpPr>
            <p:cNvPr id="22" name="AutoShape 22"/>
            <p:cNvSpPr/>
            <p:nvPr/>
          </p:nvSpPr>
          <p:spPr>
            <a:xfrm>
              <a:off x="575049" y="337743"/>
              <a:ext cx="78137" cy="78137"/>
            </a:xfrm>
            <a:prstGeom prst="ellipse">
              <a:avLst/>
            </a:prstGeom>
            <a:solidFill>
              <a:schemeClr val="accent1">
                <a:alpha val="80000"/>
              </a:schemeClr>
            </a:solidFill>
          </p:spPr>
        </p:sp>
        <p:sp>
          <p:nvSpPr>
            <p:cNvPr id="23" name="AutoShape 23"/>
            <p:cNvSpPr/>
            <p:nvPr/>
          </p:nvSpPr>
          <p:spPr>
            <a:xfrm>
              <a:off x="689125" y="339460"/>
              <a:ext cx="74704" cy="74704"/>
            </a:xfrm>
            <a:prstGeom prst="ellipse">
              <a:avLst/>
            </a:prstGeom>
            <a:solidFill>
              <a:schemeClr val="accent1">
                <a:alpha val="60000"/>
              </a:schemeClr>
            </a:solidFill>
          </p:spPr>
        </p:sp>
        <p:sp>
          <p:nvSpPr>
            <p:cNvPr id="24" name="AutoShape 24"/>
            <p:cNvSpPr/>
            <p:nvPr/>
          </p:nvSpPr>
          <p:spPr>
            <a:xfrm>
              <a:off x="799768" y="348430"/>
              <a:ext cx="69238" cy="69238"/>
            </a:xfrm>
            <a:prstGeom prst="ellipse">
              <a:avLst/>
            </a:prstGeom>
            <a:solidFill>
              <a:schemeClr val="accent1">
                <a:alpha val="40000"/>
              </a:schemeClr>
            </a:solidFill>
          </p:spPr>
        </p:sp>
        <p:sp>
          <p:nvSpPr>
            <p:cNvPr id="25" name="AutoShape 25"/>
            <p:cNvSpPr/>
            <p:nvPr/>
          </p:nvSpPr>
          <p:spPr>
            <a:xfrm>
              <a:off x="904945" y="344297"/>
              <a:ext cx="65594" cy="65594"/>
            </a:xfrm>
            <a:prstGeom prst="ellipse">
              <a:avLst/>
            </a:prstGeom>
            <a:solidFill>
              <a:schemeClr val="accent1">
                <a:alpha val="20000"/>
              </a:schemeClr>
            </a:solidFill>
          </p:spPr>
        </p:sp>
        <p:sp>
          <p:nvSpPr>
            <p:cNvPr id="26" name="AutoShape 26"/>
            <p:cNvSpPr/>
            <p:nvPr/>
          </p:nvSpPr>
          <p:spPr>
            <a:xfrm>
              <a:off x="454963" y="448942"/>
              <a:ext cx="84147" cy="84147"/>
            </a:xfrm>
            <a:prstGeom prst="ellipse">
              <a:avLst/>
            </a:prstGeom>
            <a:solidFill>
              <a:schemeClr val="accent1">
                <a:alpha val="100000"/>
              </a:schemeClr>
            </a:solidFill>
          </p:spPr>
        </p:sp>
        <p:sp>
          <p:nvSpPr>
            <p:cNvPr id="27" name="AutoShape 27"/>
            <p:cNvSpPr/>
            <p:nvPr/>
          </p:nvSpPr>
          <p:spPr>
            <a:xfrm>
              <a:off x="575049" y="455517"/>
              <a:ext cx="78137" cy="78137"/>
            </a:xfrm>
            <a:prstGeom prst="ellipse">
              <a:avLst/>
            </a:prstGeom>
            <a:solidFill>
              <a:schemeClr val="accent1">
                <a:alpha val="80000"/>
              </a:schemeClr>
            </a:solidFill>
          </p:spPr>
        </p:sp>
        <p:sp>
          <p:nvSpPr>
            <p:cNvPr id="28" name="AutoShape 28"/>
            <p:cNvSpPr/>
            <p:nvPr/>
          </p:nvSpPr>
          <p:spPr>
            <a:xfrm>
              <a:off x="689125" y="457233"/>
              <a:ext cx="74704" cy="74704"/>
            </a:xfrm>
            <a:prstGeom prst="ellipse">
              <a:avLst/>
            </a:prstGeom>
            <a:solidFill>
              <a:schemeClr val="accent1">
                <a:alpha val="60000"/>
              </a:schemeClr>
            </a:solidFill>
          </p:spPr>
        </p:sp>
        <p:sp>
          <p:nvSpPr>
            <p:cNvPr id="29" name="AutoShape 29"/>
            <p:cNvSpPr/>
            <p:nvPr/>
          </p:nvSpPr>
          <p:spPr>
            <a:xfrm>
              <a:off x="799768" y="466203"/>
              <a:ext cx="69238" cy="69238"/>
            </a:xfrm>
            <a:prstGeom prst="ellipse">
              <a:avLst/>
            </a:prstGeom>
            <a:solidFill>
              <a:schemeClr val="accent1">
                <a:alpha val="40000"/>
              </a:schemeClr>
            </a:solidFill>
          </p:spPr>
        </p:sp>
        <p:sp>
          <p:nvSpPr>
            <p:cNvPr id="30" name="AutoShape 30"/>
            <p:cNvSpPr/>
            <p:nvPr/>
          </p:nvSpPr>
          <p:spPr>
            <a:xfrm>
              <a:off x="904945" y="462070"/>
              <a:ext cx="65594" cy="65594"/>
            </a:xfrm>
            <a:prstGeom prst="ellipse">
              <a:avLst/>
            </a:prstGeom>
            <a:solidFill>
              <a:schemeClr val="accent1">
                <a:alpha val="20000"/>
              </a:schemeClr>
            </a:solidFill>
          </p:spPr>
        </p:sp>
        <p:sp>
          <p:nvSpPr>
            <p:cNvPr id="31" name="AutoShape 31"/>
            <p:cNvSpPr/>
            <p:nvPr/>
          </p:nvSpPr>
          <p:spPr>
            <a:xfrm>
              <a:off x="454963" y="566715"/>
              <a:ext cx="84147" cy="84147"/>
            </a:xfrm>
            <a:prstGeom prst="ellipse">
              <a:avLst/>
            </a:prstGeom>
            <a:solidFill>
              <a:schemeClr val="accent1">
                <a:alpha val="100000"/>
              </a:schemeClr>
            </a:solidFill>
          </p:spPr>
        </p:sp>
        <p:sp>
          <p:nvSpPr>
            <p:cNvPr id="32" name="AutoShape 32"/>
            <p:cNvSpPr/>
            <p:nvPr/>
          </p:nvSpPr>
          <p:spPr>
            <a:xfrm>
              <a:off x="575049" y="573291"/>
              <a:ext cx="78137" cy="78137"/>
            </a:xfrm>
            <a:prstGeom prst="ellipse">
              <a:avLst/>
            </a:prstGeom>
            <a:solidFill>
              <a:schemeClr val="accent1">
                <a:alpha val="80000"/>
              </a:schemeClr>
            </a:solidFill>
          </p:spPr>
        </p:sp>
        <p:sp>
          <p:nvSpPr>
            <p:cNvPr id="33" name="AutoShape 33"/>
            <p:cNvSpPr/>
            <p:nvPr/>
          </p:nvSpPr>
          <p:spPr>
            <a:xfrm>
              <a:off x="689125" y="575007"/>
              <a:ext cx="74704" cy="74704"/>
            </a:xfrm>
            <a:prstGeom prst="ellipse">
              <a:avLst/>
            </a:prstGeom>
            <a:solidFill>
              <a:schemeClr val="accent1">
                <a:alpha val="60000"/>
              </a:schemeClr>
            </a:solidFill>
          </p:spPr>
        </p:sp>
        <p:sp>
          <p:nvSpPr>
            <p:cNvPr id="34" name="AutoShape 34"/>
            <p:cNvSpPr/>
            <p:nvPr/>
          </p:nvSpPr>
          <p:spPr>
            <a:xfrm>
              <a:off x="799768" y="583977"/>
              <a:ext cx="69238" cy="69238"/>
            </a:xfrm>
            <a:prstGeom prst="ellipse">
              <a:avLst/>
            </a:prstGeom>
            <a:solidFill>
              <a:schemeClr val="accent1">
                <a:alpha val="40000"/>
              </a:schemeClr>
            </a:solidFill>
          </p:spPr>
        </p:sp>
        <p:sp>
          <p:nvSpPr>
            <p:cNvPr id="35" name="AutoShape 35"/>
            <p:cNvSpPr/>
            <p:nvPr/>
          </p:nvSpPr>
          <p:spPr>
            <a:xfrm>
              <a:off x="904945" y="579844"/>
              <a:ext cx="65594" cy="65594"/>
            </a:xfrm>
            <a:prstGeom prst="ellipse">
              <a:avLst/>
            </a:prstGeom>
            <a:solidFill>
              <a:schemeClr val="accent1">
                <a:alpha val="20000"/>
              </a:schemeClr>
            </a:solidFill>
          </p:spPr>
        </p:sp>
        <p:sp>
          <p:nvSpPr>
            <p:cNvPr id="36" name="AutoShape 36"/>
            <p:cNvSpPr/>
            <p:nvPr/>
          </p:nvSpPr>
          <p:spPr>
            <a:xfrm>
              <a:off x="454963" y="684489"/>
              <a:ext cx="84147" cy="84147"/>
            </a:xfrm>
            <a:prstGeom prst="ellipse">
              <a:avLst/>
            </a:prstGeom>
            <a:solidFill>
              <a:schemeClr val="accent1">
                <a:alpha val="100000"/>
              </a:schemeClr>
            </a:solidFill>
          </p:spPr>
        </p:sp>
        <p:sp>
          <p:nvSpPr>
            <p:cNvPr id="37" name="AutoShape 37"/>
            <p:cNvSpPr/>
            <p:nvPr/>
          </p:nvSpPr>
          <p:spPr>
            <a:xfrm>
              <a:off x="575049" y="691064"/>
              <a:ext cx="78137" cy="78137"/>
            </a:xfrm>
            <a:prstGeom prst="ellipse">
              <a:avLst/>
            </a:prstGeom>
            <a:solidFill>
              <a:schemeClr val="accent1">
                <a:alpha val="80000"/>
              </a:schemeClr>
            </a:solidFill>
          </p:spPr>
        </p:sp>
        <p:sp>
          <p:nvSpPr>
            <p:cNvPr id="38" name="AutoShape 38"/>
            <p:cNvSpPr/>
            <p:nvPr/>
          </p:nvSpPr>
          <p:spPr>
            <a:xfrm>
              <a:off x="689125" y="692781"/>
              <a:ext cx="74704" cy="74704"/>
            </a:xfrm>
            <a:prstGeom prst="ellipse">
              <a:avLst/>
            </a:prstGeom>
            <a:solidFill>
              <a:schemeClr val="accent1">
                <a:alpha val="60000"/>
              </a:schemeClr>
            </a:solidFill>
          </p:spPr>
        </p:sp>
        <p:sp>
          <p:nvSpPr>
            <p:cNvPr id="39" name="AutoShape 39"/>
            <p:cNvSpPr/>
            <p:nvPr/>
          </p:nvSpPr>
          <p:spPr>
            <a:xfrm>
              <a:off x="799768" y="701751"/>
              <a:ext cx="69238" cy="69238"/>
            </a:xfrm>
            <a:prstGeom prst="ellipse">
              <a:avLst/>
            </a:prstGeom>
            <a:solidFill>
              <a:schemeClr val="accent1">
                <a:alpha val="40000"/>
              </a:schemeClr>
            </a:solidFill>
          </p:spPr>
        </p:sp>
        <p:sp>
          <p:nvSpPr>
            <p:cNvPr id="40" name="AutoShape 40"/>
            <p:cNvSpPr/>
            <p:nvPr/>
          </p:nvSpPr>
          <p:spPr>
            <a:xfrm>
              <a:off x="904945" y="697618"/>
              <a:ext cx="65594" cy="65594"/>
            </a:xfrm>
            <a:prstGeom prst="ellipse">
              <a:avLst/>
            </a:prstGeom>
            <a:solidFill>
              <a:schemeClr val="accent1">
                <a:alpha val="20000"/>
              </a:schemeClr>
            </a:solidFill>
          </p:spPr>
        </p:sp>
        <p:sp>
          <p:nvSpPr>
            <p:cNvPr id="41" name="TextBox 4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案例分析：顺序图与协作图在需求分析中应用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2" name="图片 41"/>
          <p:cNvPicPr>
            <a:picLocks noChangeAspect="1"/>
          </p:cNvPicPr>
          <p:nvPr/>
        </p:nvPicPr>
        <p:blipFill>
          <a:blip r:embed="rId19"/>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08</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1834515" y="3416935"/>
            <a:ext cx="8933180"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状态图与活动图</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4963" y="1766626"/>
            <a:ext cx="4577476" cy="1438656"/>
          </a:xfrm>
          <a:prstGeom prst="rect">
            <a:avLst/>
          </a:prstGeom>
        </p:spPr>
        <p:txBody>
          <a:bodyPr vert="horz" wrap="square" lIns="123825" tIns="123825" rIns="57150" bIns="123825" rtlCol="0" anchor="t" anchorCtr="0">
            <a:spAutoFit/>
          </a:bodyPr>
          <a:lstStyle/>
          <a:p>
            <a:pPr>
              <a:lnSpc>
                <a:spcPct val="14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状态机图（State Machine Diagram）是一种用于描述系统或对象在其生命周期内所经历的状态序列，以及状态之间的转换和触发事件的图形化表示法。</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TextBox 3"/>
          <p:cNvSpPr txBox="1"/>
          <p:nvPr/>
        </p:nvSpPr>
        <p:spPr>
          <a:xfrm>
            <a:off x="689593" y="4439331"/>
            <a:ext cx="4519030" cy="1438656"/>
          </a:xfrm>
          <a:prstGeom prst="rect">
            <a:avLst/>
          </a:prstGeom>
        </p:spPr>
        <p:txBody>
          <a:bodyPr vert="horz" wrap="square" lIns="123825" tIns="123825" rIns="57150" bIns="123825" rtlCol="0" anchor="t" anchorCtr="0">
            <a:spAutoFit/>
          </a:bodyPr>
          <a:lstStyle/>
          <a:p>
            <a:pPr>
              <a:lnSpc>
                <a:spcPct val="14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状态机图的主要作用包括：帮助开发人员清晰地理解系统或对象的行为，有效地捕捉和描述状态转换的逻辑，以及辅助进行系统设计和开发等。</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AutoShape 4"/>
          <p:cNvSpPr/>
          <p:nvPr/>
        </p:nvSpPr>
        <p:spPr>
          <a:xfrm>
            <a:off x="617602" y="3306002"/>
            <a:ext cx="701468" cy="122998"/>
          </a:xfrm>
          <a:prstGeom prst="rect">
            <a:avLst/>
          </a:prstGeom>
          <a:solidFill>
            <a:schemeClr val="accent2">
              <a:lumMod val="60000"/>
              <a:lumOff val="40000"/>
              <a:alpha val="100000"/>
            </a:schemeClr>
          </a:solidFill>
        </p:spPr>
        <p:txBody>
          <a:bodyPr vert="horz" wrap="square" rtlCol="0" anchor="ctr" anchorCtr="0">
            <a:noAutofit/>
          </a:bodyPr>
          <a:lstStyle/>
          <a:p>
            <a:pPr algn="ctr">
              <a:spcBef>
                <a:spcPts val="450"/>
              </a:spcBef>
              <a:defRPr/>
            </a:pPr>
            <a:endParaRPr lang="en-US" sz="1100"/>
          </a:p>
        </p:txBody>
      </p:sp>
      <p:sp>
        <p:nvSpPr>
          <p:cNvPr id="5" name="AutoShape 5"/>
          <p:cNvSpPr/>
          <p:nvPr/>
        </p:nvSpPr>
        <p:spPr>
          <a:xfrm>
            <a:off x="564691" y="3306002"/>
            <a:ext cx="122998" cy="122998"/>
          </a:xfrm>
          <a:prstGeom prst="ellipse">
            <a:avLst/>
          </a:prstGeom>
          <a:solidFill>
            <a:schemeClr val="accent2">
              <a:lumMod val="60000"/>
              <a:lumOff val="40000"/>
              <a:alpha val="100000"/>
            </a:schemeClr>
          </a:solidFill>
        </p:spPr>
      </p:sp>
      <p:sp>
        <p:nvSpPr>
          <p:cNvPr id="6" name="AutoShape 6"/>
          <p:cNvSpPr/>
          <p:nvPr/>
        </p:nvSpPr>
        <p:spPr>
          <a:xfrm>
            <a:off x="1247443" y="3306002"/>
            <a:ext cx="122998" cy="122998"/>
          </a:xfrm>
          <a:prstGeom prst="ellipse">
            <a:avLst/>
          </a:prstGeom>
          <a:solidFill>
            <a:schemeClr val="accent2">
              <a:lumMod val="60000"/>
              <a:lumOff val="40000"/>
              <a:alpha val="100000"/>
            </a:schemeClr>
          </a:solidFill>
        </p:spPr>
      </p:sp>
      <p:cxnSp>
        <p:nvCxnSpPr>
          <p:cNvPr id="7" name="Connector 7"/>
          <p:cNvCxnSpPr/>
          <p:nvPr/>
        </p:nvCxnSpPr>
        <p:spPr>
          <a:xfrm>
            <a:off x="1319071" y="3368040"/>
            <a:ext cx="6434912" cy="0"/>
          </a:xfrm>
          <a:prstGeom prst="line">
            <a:avLst/>
          </a:prstGeom>
          <a:ln w="14288">
            <a:solidFill>
              <a:schemeClr val="accent2">
                <a:lumMod val="60000"/>
                <a:lumOff val="40000"/>
              </a:schemeClr>
            </a:solidFill>
            <a:prstDash val="dash"/>
            <a:headEnd type="none"/>
            <a:tailEnd type="none"/>
          </a:ln>
        </p:spPr>
        <p:style>
          <a:lnRef idx="0">
            <a:schemeClr val="accent2"/>
          </a:lnRef>
          <a:fillRef idx="1">
            <a:schemeClr val="accent2"/>
          </a:fillRef>
          <a:effectRef idx="0">
            <a:schemeClr val="accent2"/>
          </a:effectRef>
          <a:fontRef idx="minor">
            <a:schemeClr val="lt1"/>
          </a:fontRef>
        </p:style>
      </p:cxnSp>
      <p:sp>
        <p:nvSpPr>
          <p:cNvPr id="8" name="AutoShape 8"/>
          <p:cNvSpPr/>
          <p:nvPr/>
        </p:nvSpPr>
        <p:spPr>
          <a:xfrm>
            <a:off x="884406" y="5955116"/>
            <a:ext cx="701468" cy="122998"/>
          </a:xfrm>
          <a:prstGeom prst="rect">
            <a:avLst/>
          </a:prstGeom>
          <a:solidFill>
            <a:schemeClr val="accent1">
              <a:alpha val="100000"/>
            </a:schemeClr>
          </a:solidFill>
        </p:spPr>
      </p:sp>
      <p:sp>
        <p:nvSpPr>
          <p:cNvPr id="9" name="AutoShape 9"/>
          <p:cNvSpPr/>
          <p:nvPr/>
        </p:nvSpPr>
        <p:spPr>
          <a:xfrm>
            <a:off x="831494" y="5955116"/>
            <a:ext cx="122998" cy="122998"/>
          </a:xfrm>
          <a:prstGeom prst="ellipse">
            <a:avLst/>
          </a:prstGeom>
          <a:solidFill>
            <a:schemeClr val="accent1">
              <a:alpha val="100000"/>
            </a:schemeClr>
          </a:solidFill>
        </p:spPr>
      </p:sp>
      <p:sp>
        <p:nvSpPr>
          <p:cNvPr id="10" name="AutoShape 10"/>
          <p:cNvSpPr/>
          <p:nvPr/>
        </p:nvSpPr>
        <p:spPr>
          <a:xfrm>
            <a:off x="1514246" y="5955116"/>
            <a:ext cx="122998" cy="122998"/>
          </a:xfrm>
          <a:prstGeom prst="ellipse">
            <a:avLst/>
          </a:prstGeom>
          <a:solidFill>
            <a:schemeClr val="accent1">
              <a:alpha val="100000"/>
            </a:schemeClr>
          </a:solidFill>
        </p:spPr>
      </p:sp>
      <p:cxnSp>
        <p:nvCxnSpPr>
          <p:cNvPr id="11" name="Connector 11"/>
          <p:cNvCxnSpPr/>
          <p:nvPr/>
        </p:nvCxnSpPr>
        <p:spPr>
          <a:xfrm>
            <a:off x="1585874" y="6029346"/>
            <a:ext cx="6153656" cy="0"/>
          </a:xfrm>
          <a:prstGeom prst="line">
            <a:avLst/>
          </a:prstGeom>
          <a:ln w="14288">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pic>
        <p:nvPicPr>
          <p:cNvPr id="12" name="Picture 12"/>
          <p:cNvPicPr>
            <a:picLocks noChangeAspect="1"/>
          </p:cNvPicPr>
          <p:nvPr/>
        </p:nvPicPr>
        <p:blipFill>
          <a:blip r:embed="rId1">
            <a:alphaModFix amt="70000"/>
          </a:blip>
          <a:srcRect l="12500" r="12500"/>
          <a:stretch>
            <a:fillRect/>
          </a:stretch>
        </p:blipFill>
        <p:spPr>
          <a:xfrm>
            <a:off x="7803289" y="1299241"/>
            <a:ext cx="3679824" cy="4906431"/>
          </a:xfrm>
          <a:prstGeom prst="rect">
            <a:avLst/>
          </a:prstGeom>
        </p:spPr>
      </p:pic>
      <p:grpSp>
        <p:nvGrpSpPr>
          <p:cNvPr id="13" name="Group 13"/>
          <p:cNvGrpSpPr/>
          <p:nvPr/>
        </p:nvGrpSpPr>
        <p:grpSpPr>
          <a:xfrm rot="0">
            <a:off x="454963" y="93878"/>
            <a:ext cx="10641129" cy="893445"/>
            <a:chOff x="454963" y="93878"/>
            <a:chExt cx="10641129" cy="893445"/>
          </a:xfrm>
        </p:grpSpPr>
        <p:sp>
          <p:nvSpPr>
            <p:cNvPr id="14" name="AutoShape 14"/>
            <p:cNvSpPr/>
            <p:nvPr/>
          </p:nvSpPr>
          <p:spPr>
            <a:xfrm>
              <a:off x="454963" y="331168"/>
              <a:ext cx="84147" cy="84147"/>
            </a:xfrm>
            <a:prstGeom prst="ellipse">
              <a:avLst/>
            </a:prstGeom>
            <a:solidFill>
              <a:schemeClr val="accent1">
                <a:alpha val="100000"/>
              </a:schemeClr>
            </a:solidFill>
          </p:spPr>
        </p:sp>
        <p:sp>
          <p:nvSpPr>
            <p:cNvPr id="15" name="AutoShape 15"/>
            <p:cNvSpPr/>
            <p:nvPr/>
          </p:nvSpPr>
          <p:spPr>
            <a:xfrm>
              <a:off x="575049" y="337743"/>
              <a:ext cx="78137" cy="78137"/>
            </a:xfrm>
            <a:prstGeom prst="ellipse">
              <a:avLst/>
            </a:prstGeom>
            <a:solidFill>
              <a:schemeClr val="accent1">
                <a:alpha val="80000"/>
              </a:schemeClr>
            </a:solidFill>
          </p:spPr>
        </p:sp>
        <p:sp>
          <p:nvSpPr>
            <p:cNvPr id="16" name="AutoShape 16"/>
            <p:cNvSpPr/>
            <p:nvPr/>
          </p:nvSpPr>
          <p:spPr>
            <a:xfrm>
              <a:off x="689125" y="339460"/>
              <a:ext cx="74704" cy="74704"/>
            </a:xfrm>
            <a:prstGeom prst="ellipse">
              <a:avLst/>
            </a:prstGeom>
            <a:solidFill>
              <a:schemeClr val="accent1">
                <a:alpha val="60000"/>
              </a:schemeClr>
            </a:solidFill>
          </p:spPr>
        </p:sp>
        <p:sp>
          <p:nvSpPr>
            <p:cNvPr id="17" name="AutoShape 17"/>
            <p:cNvSpPr/>
            <p:nvPr/>
          </p:nvSpPr>
          <p:spPr>
            <a:xfrm>
              <a:off x="799768" y="348430"/>
              <a:ext cx="69238" cy="69238"/>
            </a:xfrm>
            <a:prstGeom prst="ellipse">
              <a:avLst/>
            </a:prstGeom>
            <a:solidFill>
              <a:schemeClr val="accent1">
                <a:alpha val="40000"/>
              </a:schemeClr>
            </a:solidFill>
          </p:spPr>
        </p:sp>
        <p:sp>
          <p:nvSpPr>
            <p:cNvPr id="18" name="AutoShape 18"/>
            <p:cNvSpPr/>
            <p:nvPr/>
          </p:nvSpPr>
          <p:spPr>
            <a:xfrm>
              <a:off x="904945" y="344297"/>
              <a:ext cx="65594" cy="65594"/>
            </a:xfrm>
            <a:prstGeom prst="ellipse">
              <a:avLst/>
            </a:prstGeom>
            <a:solidFill>
              <a:schemeClr val="accent1">
                <a:alpha val="20000"/>
              </a:schemeClr>
            </a:solidFill>
          </p:spPr>
        </p:sp>
        <p:sp>
          <p:nvSpPr>
            <p:cNvPr id="19" name="AutoShape 19"/>
            <p:cNvSpPr/>
            <p:nvPr/>
          </p:nvSpPr>
          <p:spPr>
            <a:xfrm>
              <a:off x="454963" y="448942"/>
              <a:ext cx="84147" cy="84147"/>
            </a:xfrm>
            <a:prstGeom prst="ellipse">
              <a:avLst/>
            </a:prstGeom>
            <a:solidFill>
              <a:schemeClr val="accent1">
                <a:alpha val="100000"/>
              </a:schemeClr>
            </a:solidFill>
          </p:spPr>
        </p:sp>
        <p:sp>
          <p:nvSpPr>
            <p:cNvPr id="20" name="AutoShape 20"/>
            <p:cNvSpPr/>
            <p:nvPr/>
          </p:nvSpPr>
          <p:spPr>
            <a:xfrm>
              <a:off x="575049" y="455517"/>
              <a:ext cx="78137" cy="78137"/>
            </a:xfrm>
            <a:prstGeom prst="ellipse">
              <a:avLst/>
            </a:prstGeom>
            <a:solidFill>
              <a:schemeClr val="accent1">
                <a:alpha val="80000"/>
              </a:schemeClr>
            </a:solidFill>
          </p:spPr>
        </p:sp>
        <p:sp>
          <p:nvSpPr>
            <p:cNvPr id="21" name="AutoShape 21"/>
            <p:cNvSpPr/>
            <p:nvPr/>
          </p:nvSpPr>
          <p:spPr>
            <a:xfrm>
              <a:off x="689125" y="457233"/>
              <a:ext cx="74704" cy="74704"/>
            </a:xfrm>
            <a:prstGeom prst="ellipse">
              <a:avLst/>
            </a:prstGeom>
            <a:solidFill>
              <a:schemeClr val="accent1">
                <a:alpha val="60000"/>
              </a:schemeClr>
            </a:solidFill>
          </p:spPr>
        </p:sp>
        <p:sp>
          <p:nvSpPr>
            <p:cNvPr id="22" name="AutoShape 22"/>
            <p:cNvSpPr/>
            <p:nvPr/>
          </p:nvSpPr>
          <p:spPr>
            <a:xfrm>
              <a:off x="799768" y="466203"/>
              <a:ext cx="69238" cy="69238"/>
            </a:xfrm>
            <a:prstGeom prst="ellipse">
              <a:avLst/>
            </a:prstGeom>
            <a:solidFill>
              <a:schemeClr val="accent1">
                <a:alpha val="40000"/>
              </a:schemeClr>
            </a:solidFill>
          </p:spPr>
        </p:sp>
        <p:sp>
          <p:nvSpPr>
            <p:cNvPr id="23" name="AutoShape 23"/>
            <p:cNvSpPr/>
            <p:nvPr/>
          </p:nvSpPr>
          <p:spPr>
            <a:xfrm>
              <a:off x="904945" y="462070"/>
              <a:ext cx="65594" cy="65594"/>
            </a:xfrm>
            <a:prstGeom prst="ellipse">
              <a:avLst/>
            </a:prstGeom>
            <a:solidFill>
              <a:schemeClr val="accent1">
                <a:alpha val="20000"/>
              </a:schemeClr>
            </a:solidFill>
          </p:spPr>
        </p:sp>
        <p:sp>
          <p:nvSpPr>
            <p:cNvPr id="24" name="AutoShape 24"/>
            <p:cNvSpPr/>
            <p:nvPr/>
          </p:nvSpPr>
          <p:spPr>
            <a:xfrm>
              <a:off x="454963" y="566715"/>
              <a:ext cx="84147" cy="84147"/>
            </a:xfrm>
            <a:prstGeom prst="ellipse">
              <a:avLst/>
            </a:prstGeom>
            <a:solidFill>
              <a:schemeClr val="accent1">
                <a:alpha val="100000"/>
              </a:schemeClr>
            </a:solidFill>
          </p:spPr>
        </p:sp>
        <p:sp>
          <p:nvSpPr>
            <p:cNvPr id="25" name="AutoShape 25"/>
            <p:cNvSpPr/>
            <p:nvPr/>
          </p:nvSpPr>
          <p:spPr>
            <a:xfrm>
              <a:off x="575049" y="573291"/>
              <a:ext cx="78137" cy="78137"/>
            </a:xfrm>
            <a:prstGeom prst="ellipse">
              <a:avLst/>
            </a:prstGeom>
            <a:solidFill>
              <a:schemeClr val="accent1">
                <a:alpha val="80000"/>
              </a:schemeClr>
            </a:solidFill>
          </p:spPr>
        </p:sp>
        <p:sp>
          <p:nvSpPr>
            <p:cNvPr id="26" name="AutoShape 26"/>
            <p:cNvSpPr/>
            <p:nvPr/>
          </p:nvSpPr>
          <p:spPr>
            <a:xfrm>
              <a:off x="689125" y="575007"/>
              <a:ext cx="74704" cy="74704"/>
            </a:xfrm>
            <a:prstGeom prst="ellipse">
              <a:avLst/>
            </a:prstGeom>
            <a:solidFill>
              <a:schemeClr val="accent1">
                <a:alpha val="60000"/>
              </a:schemeClr>
            </a:solidFill>
          </p:spPr>
        </p:sp>
        <p:sp>
          <p:nvSpPr>
            <p:cNvPr id="27" name="AutoShape 27"/>
            <p:cNvSpPr/>
            <p:nvPr/>
          </p:nvSpPr>
          <p:spPr>
            <a:xfrm>
              <a:off x="799768" y="583977"/>
              <a:ext cx="69238" cy="69238"/>
            </a:xfrm>
            <a:prstGeom prst="ellipse">
              <a:avLst/>
            </a:prstGeom>
            <a:solidFill>
              <a:schemeClr val="accent1">
                <a:alpha val="40000"/>
              </a:schemeClr>
            </a:solidFill>
          </p:spPr>
        </p:sp>
        <p:sp>
          <p:nvSpPr>
            <p:cNvPr id="28" name="AutoShape 28"/>
            <p:cNvSpPr/>
            <p:nvPr/>
          </p:nvSpPr>
          <p:spPr>
            <a:xfrm>
              <a:off x="904945" y="579844"/>
              <a:ext cx="65594" cy="65594"/>
            </a:xfrm>
            <a:prstGeom prst="ellipse">
              <a:avLst/>
            </a:prstGeom>
            <a:solidFill>
              <a:schemeClr val="accent1">
                <a:alpha val="20000"/>
              </a:schemeClr>
            </a:solidFill>
          </p:spPr>
        </p:sp>
        <p:sp>
          <p:nvSpPr>
            <p:cNvPr id="29" name="AutoShape 29"/>
            <p:cNvSpPr/>
            <p:nvPr/>
          </p:nvSpPr>
          <p:spPr>
            <a:xfrm>
              <a:off x="454963" y="684489"/>
              <a:ext cx="84147" cy="84147"/>
            </a:xfrm>
            <a:prstGeom prst="ellipse">
              <a:avLst/>
            </a:prstGeom>
            <a:solidFill>
              <a:schemeClr val="accent1">
                <a:alpha val="100000"/>
              </a:schemeClr>
            </a:solidFill>
          </p:spPr>
        </p:sp>
        <p:sp>
          <p:nvSpPr>
            <p:cNvPr id="30" name="AutoShape 30"/>
            <p:cNvSpPr/>
            <p:nvPr/>
          </p:nvSpPr>
          <p:spPr>
            <a:xfrm>
              <a:off x="575049" y="691064"/>
              <a:ext cx="78137" cy="78137"/>
            </a:xfrm>
            <a:prstGeom prst="ellipse">
              <a:avLst/>
            </a:prstGeom>
            <a:solidFill>
              <a:schemeClr val="accent1">
                <a:alpha val="80000"/>
              </a:schemeClr>
            </a:solidFill>
          </p:spPr>
        </p:sp>
        <p:sp>
          <p:nvSpPr>
            <p:cNvPr id="31" name="AutoShape 31"/>
            <p:cNvSpPr/>
            <p:nvPr/>
          </p:nvSpPr>
          <p:spPr>
            <a:xfrm>
              <a:off x="689125" y="692781"/>
              <a:ext cx="74704" cy="74704"/>
            </a:xfrm>
            <a:prstGeom prst="ellipse">
              <a:avLst/>
            </a:prstGeom>
            <a:solidFill>
              <a:schemeClr val="accent1">
                <a:alpha val="60000"/>
              </a:schemeClr>
            </a:solidFill>
          </p:spPr>
        </p:sp>
        <p:sp>
          <p:nvSpPr>
            <p:cNvPr id="32" name="AutoShape 32"/>
            <p:cNvSpPr/>
            <p:nvPr/>
          </p:nvSpPr>
          <p:spPr>
            <a:xfrm>
              <a:off x="799768" y="701751"/>
              <a:ext cx="69238" cy="69238"/>
            </a:xfrm>
            <a:prstGeom prst="ellipse">
              <a:avLst/>
            </a:prstGeom>
            <a:solidFill>
              <a:schemeClr val="accent1">
                <a:alpha val="40000"/>
              </a:schemeClr>
            </a:solidFill>
          </p:spPr>
        </p:sp>
        <p:sp>
          <p:nvSpPr>
            <p:cNvPr id="33" name="AutoShape 33"/>
            <p:cNvSpPr/>
            <p:nvPr/>
          </p:nvSpPr>
          <p:spPr>
            <a:xfrm>
              <a:off x="904945" y="697618"/>
              <a:ext cx="65594" cy="65594"/>
            </a:xfrm>
            <a:prstGeom prst="ellipse">
              <a:avLst/>
            </a:prstGeom>
            <a:solidFill>
              <a:schemeClr val="accent1">
                <a:alpha val="20000"/>
              </a:schemeClr>
            </a:solidFill>
          </p:spPr>
        </p:sp>
        <p:sp>
          <p:nvSpPr>
            <p:cNvPr id="34" name="TextBox 34"/>
            <p:cNvSpPr txBox="1"/>
            <p:nvPr/>
          </p:nvSpPr>
          <p:spPr>
            <a:xfrm>
              <a:off x="1094842" y="93878"/>
              <a:ext cx="10001250" cy="893445"/>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状态图基本概念及作用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5" name="图片 34"/>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状态</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307975" y="1054735"/>
            <a:ext cx="4143375"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试题代码：1.1.3</a:t>
            </a:r>
            <a:endParaRPr lang="en-US" altLang="zh-CN">
              <a:ln w="22225">
                <a:solidFill>
                  <a:schemeClr val="accent2"/>
                </a:solidFill>
                <a:prstDash val="solid"/>
              </a:ln>
              <a:solidFill>
                <a:schemeClr val="accent2">
                  <a:lumMod val="40000"/>
                  <a:lumOff val="60000"/>
                </a:schemeClr>
              </a:solidFill>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170180" y="1351915"/>
            <a:ext cx="9914890" cy="1577975"/>
          </a:xfrm>
          <a:prstGeom prst="rect">
            <a:avLst/>
          </a:prstGeom>
          <a:noFill/>
        </p:spPr>
        <p:txBody>
          <a:bodyPr wrap="square" rtlCol="0">
            <a:noAutofit/>
          </a:bodyPr>
          <a:p>
            <a:r>
              <a:rPr lang="zh-CN" altLang="en-US" sz="2000"/>
              <a:t>现需要开发动态二维码支付系统，该系统设计采用动态二维码技术，实现二维码每30秒自动刷新一次，以确保支付安全。在实际支付过程中，扫描动态二维码后，系统会首先进行支付码有效性验证，只有验证通过的支付码才能继续完成支付。如果支付码验证失败，系统会提示支付异常，无法完成支付。根据上述需求设计出的系统状态图如下所示：</a:t>
            </a:r>
            <a:endParaRPr lang="zh-CN" altLang="en-US" sz="2000"/>
          </a:p>
        </p:txBody>
      </p:sp>
      <p:pic>
        <p:nvPicPr>
          <p:cNvPr id="5" name="图片 4"/>
          <p:cNvPicPr>
            <a:picLocks noChangeAspect="1"/>
          </p:cNvPicPr>
          <p:nvPr/>
        </p:nvPicPr>
        <p:blipFill>
          <a:blip r:embed="rId1"/>
          <a:stretch>
            <a:fillRect/>
          </a:stretch>
        </p:blipFill>
        <p:spPr>
          <a:xfrm>
            <a:off x="2785110" y="2703830"/>
            <a:ext cx="7155180" cy="3955415"/>
          </a:xfrm>
          <a:prstGeom prst="rect">
            <a:avLst/>
          </a:prstGeom>
        </p:spPr>
      </p:pic>
      <p:sp>
        <p:nvSpPr>
          <p:cNvPr id="6" name="文本框 5"/>
          <p:cNvSpPr txBox="1"/>
          <p:nvPr/>
        </p:nvSpPr>
        <p:spPr>
          <a:xfrm>
            <a:off x="76200" y="3048000"/>
            <a:ext cx="2311400" cy="2584450"/>
          </a:xfrm>
          <a:prstGeom prst="rect">
            <a:avLst/>
          </a:prstGeom>
          <a:noFill/>
        </p:spPr>
        <p:txBody>
          <a:bodyPr wrap="square" rtlCol="0">
            <a:spAutoFit/>
          </a:bodyPr>
          <a:p>
            <a:r>
              <a:rPr lang="zh-CN" altLang="en-US"/>
              <a:t>在状态图中初始态（Initial State）用实心圆点表示，终止态（Final State）用圆形内嵌圆点表示。状态（States）指在对象的生命周期中的某个条件或者状况，用圆角矩形表示。</a:t>
            </a:r>
            <a:endParaRPr lang="zh-CN" altLang="en-US"/>
          </a:p>
        </p:txBody>
      </p:sp>
      <p:pic>
        <p:nvPicPr>
          <p:cNvPr id="35" name="图片 34"/>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状态</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71120" y="919480"/>
            <a:ext cx="473456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试题代码：1.1.3</a:t>
            </a:r>
            <a:endParaRPr lang="en-US" altLang="zh-CN">
              <a:ln w="22225">
                <a:solidFill>
                  <a:schemeClr val="accent2"/>
                </a:solidFill>
                <a:prstDash val="solid"/>
              </a:ln>
              <a:solidFill>
                <a:schemeClr val="accent2">
                  <a:lumMod val="40000"/>
                  <a:lumOff val="60000"/>
                </a:schemeClr>
              </a:solidFill>
              <a:effectLst/>
            </a:endParaRPr>
          </a:p>
        </p:txBody>
      </p:sp>
      <p:sp>
        <p:nvSpPr>
          <p:cNvPr id="6" name="文本框 5"/>
          <p:cNvSpPr txBox="1"/>
          <p:nvPr/>
        </p:nvSpPr>
        <p:spPr>
          <a:xfrm>
            <a:off x="5793740" y="1562735"/>
            <a:ext cx="1947545" cy="3314065"/>
          </a:xfrm>
          <a:prstGeom prst="rect">
            <a:avLst/>
          </a:prstGeom>
          <a:noFill/>
        </p:spPr>
        <p:txBody>
          <a:bodyPr wrap="square" rtlCol="0">
            <a:noAutofit/>
          </a:bodyPr>
          <a:p>
            <a:r>
              <a:rPr lang="zh-CN" altLang="en-US"/>
              <a:t>要创建状态图，从</a:t>
            </a:r>
            <a:r>
              <a:rPr lang="en-US" altLang="zh-CN"/>
              <a:t> model </a:t>
            </a:r>
            <a:r>
              <a:rPr lang="zh-CN" altLang="en-US"/>
              <a:t>选项卡选择</a:t>
            </a:r>
            <a:r>
              <a:rPr lang="en-US" altLang="zh-CN"/>
              <a:t> Add Diagram</a:t>
            </a:r>
            <a:r>
              <a:rPr lang="zh-CN" altLang="en-US"/>
              <a:t>，然后选择</a:t>
            </a:r>
            <a:r>
              <a:rPr lang="en-US" altLang="zh-CN"/>
              <a:t>  Statechart </a:t>
            </a:r>
            <a:r>
              <a:rPr lang="en-US" altLang="zh-CN">
                <a:sym typeface="+mn-ea"/>
              </a:rPr>
              <a:t>Diagram</a:t>
            </a:r>
            <a:endParaRPr lang="en-US" altLang="zh-CN"/>
          </a:p>
        </p:txBody>
      </p:sp>
      <p:sp>
        <p:nvSpPr>
          <p:cNvPr id="32" name="文本框 31"/>
          <p:cNvSpPr txBox="1"/>
          <p:nvPr/>
        </p:nvSpPr>
        <p:spPr>
          <a:xfrm>
            <a:off x="7620000" y="5486400"/>
            <a:ext cx="4064000" cy="922020"/>
          </a:xfrm>
          <a:prstGeom prst="rect">
            <a:avLst/>
          </a:prstGeom>
          <a:noFill/>
        </p:spPr>
        <p:txBody>
          <a:bodyPr wrap="square" rtlCol="0">
            <a:spAutoFit/>
          </a:bodyPr>
          <a:p>
            <a:r>
              <a:rPr lang="zh-CN" altLang="en-US"/>
              <a:t>状态图的工具箱比较复杂，常用的是</a:t>
            </a:r>
            <a:r>
              <a:rPr lang="en-US" altLang="zh-CN"/>
              <a:t> Simple State</a:t>
            </a:r>
            <a:r>
              <a:rPr lang="zh-CN" altLang="en-US"/>
              <a:t>、</a:t>
            </a:r>
            <a:r>
              <a:rPr lang="en-US" altLang="zh-CN"/>
              <a:t>Choice </a:t>
            </a:r>
            <a:r>
              <a:rPr lang="zh-CN" altLang="en-US"/>
              <a:t>和</a:t>
            </a:r>
            <a:r>
              <a:rPr lang="en-US" altLang="zh-CN"/>
              <a:t> Final State </a:t>
            </a:r>
            <a:r>
              <a:rPr lang="zh-CN" altLang="en-US"/>
              <a:t>、</a:t>
            </a:r>
            <a:r>
              <a:rPr lang="en-US" altLang="zh-CN">
                <a:sym typeface="+mn-ea"/>
              </a:rPr>
              <a:t>Initial State </a:t>
            </a:r>
            <a:endParaRPr lang="zh-CN" altLang="en-US"/>
          </a:p>
        </p:txBody>
      </p:sp>
      <p:pic>
        <p:nvPicPr>
          <p:cNvPr id="3" name="图片 2" descr="Screenshot 2024-05-01 111713"/>
          <p:cNvPicPr>
            <a:picLocks noChangeAspect="1"/>
          </p:cNvPicPr>
          <p:nvPr/>
        </p:nvPicPr>
        <p:blipFill>
          <a:blip r:embed="rId1"/>
          <a:stretch>
            <a:fillRect/>
          </a:stretch>
        </p:blipFill>
        <p:spPr>
          <a:xfrm>
            <a:off x="1094740" y="1436370"/>
            <a:ext cx="4500880" cy="5146040"/>
          </a:xfrm>
          <a:prstGeom prst="rect">
            <a:avLst/>
          </a:prstGeom>
        </p:spPr>
      </p:pic>
      <p:pic>
        <p:nvPicPr>
          <p:cNvPr id="4" name="图片 3"/>
          <p:cNvPicPr>
            <a:picLocks noChangeAspect="1"/>
          </p:cNvPicPr>
          <p:nvPr/>
        </p:nvPicPr>
        <p:blipFill>
          <a:blip r:embed="rId2"/>
          <a:stretch>
            <a:fillRect/>
          </a:stretch>
        </p:blipFill>
        <p:spPr>
          <a:xfrm>
            <a:off x="8885555" y="810260"/>
            <a:ext cx="2300605" cy="4420870"/>
          </a:xfrm>
          <a:prstGeom prst="rect">
            <a:avLst/>
          </a:prstGeom>
        </p:spPr>
      </p:pic>
      <p:pic>
        <p:nvPicPr>
          <p:cNvPr id="5" name="图片 4"/>
          <p:cNvPicPr>
            <a:picLocks noChangeAspect="1"/>
          </p:cNvPicPr>
          <p:nvPr/>
        </p:nvPicPr>
        <p:blipFill>
          <a:blip r:embed="rId3"/>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ER 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文本框 4"/>
          <p:cNvSpPr txBox="1"/>
          <p:nvPr/>
        </p:nvSpPr>
        <p:spPr>
          <a:xfrm>
            <a:off x="8719820" y="584200"/>
            <a:ext cx="3472180" cy="3400425"/>
          </a:xfrm>
          <a:prstGeom prst="rect">
            <a:avLst/>
          </a:prstGeom>
          <a:noFill/>
        </p:spPr>
        <p:txBody>
          <a:bodyPr wrap="square" rtlCol="0">
            <a:noAutofit/>
          </a:bodyPr>
          <a:p/>
          <a:p>
            <a:r>
              <a:t>1.分析系统正常完成支付的所有状态（States）</a:t>
            </a:r>
          </a:p>
          <a:p/>
          <a:p>
            <a:r>
              <a:t>初始态</a:t>
            </a:r>
          </a:p>
          <a:p>
            <a:r>
              <a:t>扫描支付二维码</a:t>
            </a:r>
          </a:p>
          <a:p>
            <a:r>
              <a:t>验证支付码有效性</a:t>
            </a:r>
          </a:p>
          <a:p>
            <a:r>
              <a:t>发起支付请求</a:t>
            </a:r>
          </a:p>
          <a:p>
            <a:r>
              <a:t>支付完成</a:t>
            </a:r>
          </a:p>
          <a:p>
            <a:r>
              <a:t>返回支付结果</a:t>
            </a:r>
          </a:p>
          <a:p>
            <a:r>
              <a:t>终止态</a:t>
            </a:r>
          </a:p>
          <a:p/>
          <a:p>
            <a:r>
              <a:t>2.分析系统异常支付的所有状态（States）</a:t>
            </a:r>
          </a:p>
          <a:p/>
          <a:p>
            <a:r>
              <a:t>初始态</a:t>
            </a:r>
          </a:p>
          <a:p>
            <a:r>
              <a:t>扫描支付二维码</a:t>
            </a:r>
          </a:p>
          <a:p>
            <a:r>
              <a:t>验证支付码有效性</a:t>
            </a:r>
          </a:p>
          <a:p>
            <a:r>
              <a:t>支付失败</a:t>
            </a:r>
          </a:p>
          <a:p>
            <a:r>
              <a:t>终止态</a:t>
            </a:r>
          </a:p>
        </p:txBody>
      </p:sp>
      <p:sp>
        <p:nvSpPr>
          <p:cNvPr id="32" name="文本框 31"/>
          <p:cNvSpPr txBox="1"/>
          <p:nvPr/>
        </p:nvSpPr>
        <p:spPr>
          <a:xfrm>
            <a:off x="314960" y="1143000"/>
            <a:ext cx="3861435"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试题代码：1.1.3</a:t>
            </a:r>
            <a:endParaRPr lang="en-US" altLang="zh-CN">
              <a:ln w="22225">
                <a:solidFill>
                  <a:schemeClr val="accent2"/>
                </a:solidFill>
                <a:prstDash val="solid"/>
              </a:ln>
              <a:solidFill>
                <a:schemeClr val="accent2">
                  <a:lumMod val="40000"/>
                  <a:lumOff val="60000"/>
                </a:schemeClr>
              </a:solidFill>
              <a:effectLst/>
            </a:endParaRPr>
          </a:p>
        </p:txBody>
      </p:sp>
      <p:pic>
        <p:nvPicPr>
          <p:cNvPr id="2" name="图片 1"/>
          <p:cNvPicPr>
            <a:picLocks noChangeAspect="1"/>
          </p:cNvPicPr>
          <p:nvPr/>
        </p:nvPicPr>
        <p:blipFill>
          <a:blip r:embed="rId1"/>
          <a:stretch>
            <a:fillRect/>
          </a:stretch>
        </p:blipFill>
        <p:spPr>
          <a:xfrm>
            <a:off x="187960" y="1732280"/>
            <a:ext cx="7868285" cy="4591050"/>
          </a:xfrm>
          <a:prstGeom prst="rect">
            <a:avLst/>
          </a:prstGeom>
        </p:spPr>
      </p:pic>
      <p:pic>
        <p:nvPicPr>
          <p:cNvPr id="3" name="图片 2"/>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15756" y="2976816"/>
            <a:ext cx="2043577" cy="266384"/>
          </a:xfrm>
          <a:custGeom>
            <a:avLst/>
            <a:gdLst/>
            <a:ahLst/>
            <a:cxnLst/>
            <a:rect l="l" t="t" r="r" b="b"/>
            <a:pathLst>
              <a:path w="7631" h="997">
                <a:moveTo>
                  <a:pt x="0" y="374"/>
                </a:moveTo>
                <a:lnTo>
                  <a:pt x="6883" y="374"/>
                </a:lnTo>
                <a:lnTo>
                  <a:pt x="6765" y="0"/>
                </a:lnTo>
                <a:lnTo>
                  <a:pt x="7631" y="498"/>
                </a:lnTo>
                <a:lnTo>
                  <a:pt x="6765" y="997"/>
                </a:lnTo>
                <a:lnTo>
                  <a:pt x="6883" y="622"/>
                </a:lnTo>
                <a:lnTo>
                  <a:pt x="0" y="622"/>
                </a:lnTo>
                <a:lnTo>
                  <a:pt x="0" y="374"/>
                </a:lnTo>
                <a:close/>
              </a:path>
            </a:pathLst>
          </a:custGeom>
          <a:solidFill>
            <a:schemeClr val="accent1">
              <a:alpha val="100000"/>
            </a:schemeClr>
          </a:solidFill>
        </p:spPr>
      </p:sp>
      <p:sp>
        <p:nvSpPr>
          <p:cNvPr id="3" name="Freeform 3"/>
          <p:cNvSpPr/>
          <p:nvPr/>
        </p:nvSpPr>
        <p:spPr>
          <a:xfrm>
            <a:off x="2215756" y="4343931"/>
            <a:ext cx="2043577" cy="268329"/>
          </a:xfrm>
          <a:custGeom>
            <a:avLst/>
            <a:gdLst/>
            <a:ahLst/>
            <a:cxnLst/>
            <a:rect l="l" t="t" r="r" b="b"/>
            <a:pathLst>
              <a:path w="7631" h="997">
                <a:moveTo>
                  <a:pt x="6883" y="375"/>
                </a:moveTo>
                <a:lnTo>
                  <a:pt x="6765" y="0"/>
                </a:lnTo>
                <a:lnTo>
                  <a:pt x="7631" y="499"/>
                </a:lnTo>
                <a:lnTo>
                  <a:pt x="6765" y="997"/>
                </a:lnTo>
                <a:lnTo>
                  <a:pt x="6883" y="623"/>
                </a:lnTo>
                <a:lnTo>
                  <a:pt x="0" y="623"/>
                </a:lnTo>
                <a:lnTo>
                  <a:pt x="0" y="375"/>
                </a:lnTo>
                <a:lnTo>
                  <a:pt x="6883" y="375"/>
                </a:lnTo>
                <a:close/>
              </a:path>
            </a:pathLst>
          </a:custGeom>
          <a:solidFill>
            <a:schemeClr val="accent1">
              <a:alpha val="100000"/>
            </a:schemeClr>
          </a:solidFill>
        </p:spPr>
      </p:sp>
      <p:grpSp>
        <p:nvGrpSpPr>
          <p:cNvPr id="4" name="Group 4"/>
          <p:cNvGrpSpPr/>
          <p:nvPr/>
        </p:nvGrpSpPr>
        <p:grpSpPr>
          <a:xfrm rot="0">
            <a:off x="2215756" y="1566343"/>
            <a:ext cx="2043574" cy="4455417"/>
            <a:chOff x="2215756" y="1566343"/>
            <a:chExt cx="2043574" cy="4455417"/>
          </a:xfrm>
        </p:grpSpPr>
        <p:sp>
          <p:nvSpPr>
            <p:cNvPr id="5" name="Freeform 5"/>
            <p:cNvSpPr/>
            <p:nvPr/>
          </p:nvSpPr>
          <p:spPr>
            <a:xfrm>
              <a:off x="2215756" y="1789944"/>
              <a:ext cx="178886" cy="1425253"/>
            </a:xfrm>
            <a:custGeom>
              <a:avLst/>
              <a:gdLst/>
              <a:ahLst/>
              <a:cxnLst/>
              <a:rect l="l" t="t" r="r" b="b"/>
              <a:pathLst>
                <a:path w="669" h="5308">
                  <a:moveTo>
                    <a:pt x="669" y="182"/>
                  </a:moveTo>
                  <a:cubicBezTo>
                    <a:pt x="415" y="431"/>
                    <a:pt x="256" y="778"/>
                    <a:pt x="256" y="1160"/>
                  </a:cubicBezTo>
                  <a:lnTo>
                    <a:pt x="256" y="5308"/>
                  </a:lnTo>
                  <a:lnTo>
                    <a:pt x="0" y="5308"/>
                  </a:lnTo>
                  <a:lnTo>
                    <a:pt x="0" y="1148"/>
                  </a:lnTo>
                  <a:cubicBezTo>
                    <a:pt x="0" y="699"/>
                    <a:pt x="187" y="292"/>
                    <a:pt x="486" y="0"/>
                  </a:cubicBezTo>
                  <a:lnTo>
                    <a:pt x="669" y="182"/>
                  </a:lnTo>
                  <a:close/>
                </a:path>
              </a:pathLst>
            </a:custGeom>
            <a:solidFill>
              <a:schemeClr val="accent1">
                <a:alpha val="100000"/>
              </a:schemeClr>
            </a:solidFill>
          </p:spPr>
        </p:sp>
        <p:sp>
          <p:nvSpPr>
            <p:cNvPr id="6" name="Freeform 6"/>
            <p:cNvSpPr/>
            <p:nvPr/>
          </p:nvSpPr>
          <p:spPr>
            <a:xfrm>
              <a:off x="2346029" y="1566343"/>
              <a:ext cx="1913301" cy="272217"/>
            </a:xfrm>
            <a:custGeom>
              <a:avLst/>
              <a:gdLst/>
              <a:ahLst/>
              <a:cxnLst/>
              <a:rect l="l" t="t" r="r" b="b"/>
              <a:pathLst>
                <a:path w="7145" h="1015">
                  <a:moveTo>
                    <a:pt x="6397" y="375"/>
                  </a:moveTo>
                  <a:lnTo>
                    <a:pt x="6279" y="0"/>
                  </a:lnTo>
                  <a:lnTo>
                    <a:pt x="7145" y="499"/>
                  </a:lnTo>
                  <a:lnTo>
                    <a:pt x="6279" y="997"/>
                  </a:lnTo>
                  <a:lnTo>
                    <a:pt x="6397" y="623"/>
                  </a:lnTo>
                  <a:lnTo>
                    <a:pt x="1140" y="623"/>
                  </a:lnTo>
                  <a:cubicBezTo>
                    <a:pt x="769" y="623"/>
                    <a:pt x="430" y="773"/>
                    <a:pt x="183" y="1015"/>
                  </a:cubicBezTo>
                  <a:lnTo>
                    <a:pt x="0" y="833"/>
                  </a:lnTo>
                  <a:cubicBezTo>
                    <a:pt x="290" y="550"/>
                    <a:pt x="686" y="375"/>
                    <a:pt x="1120" y="375"/>
                  </a:cubicBezTo>
                  <a:lnTo>
                    <a:pt x="6397" y="375"/>
                  </a:lnTo>
                  <a:close/>
                </a:path>
              </a:pathLst>
            </a:custGeom>
            <a:solidFill>
              <a:schemeClr val="accent1">
                <a:alpha val="100000"/>
              </a:schemeClr>
            </a:solidFill>
          </p:spPr>
        </p:sp>
        <p:sp>
          <p:nvSpPr>
            <p:cNvPr id="7" name="Freeform 7"/>
            <p:cNvSpPr/>
            <p:nvPr/>
          </p:nvSpPr>
          <p:spPr>
            <a:xfrm>
              <a:off x="2215756" y="4372893"/>
              <a:ext cx="178886" cy="1425253"/>
            </a:xfrm>
            <a:custGeom>
              <a:avLst/>
              <a:gdLst/>
              <a:ahLst/>
              <a:cxnLst/>
              <a:rect l="l" t="t" r="r" b="b"/>
              <a:pathLst>
                <a:path w="669" h="5309">
                  <a:moveTo>
                    <a:pt x="256" y="0"/>
                  </a:moveTo>
                  <a:lnTo>
                    <a:pt x="256" y="4149"/>
                  </a:lnTo>
                  <a:cubicBezTo>
                    <a:pt x="256" y="4531"/>
                    <a:pt x="415" y="4878"/>
                    <a:pt x="669" y="5127"/>
                  </a:cubicBezTo>
                  <a:lnTo>
                    <a:pt x="486" y="5309"/>
                  </a:lnTo>
                  <a:cubicBezTo>
                    <a:pt x="187" y="5017"/>
                    <a:pt x="0" y="4610"/>
                    <a:pt x="0" y="4161"/>
                  </a:cubicBezTo>
                  <a:lnTo>
                    <a:pt x="0" y="0"/>
                  </a:lnTo>
                  <a:lnTo>
                    <a:pt x="256" y="0"/>
                  </a:lnTo>
                  <a:close/>
                </a:path>
              </a:pathLst>
            </a:custGeom>
            <a:solidFill>
              <a:schemeClr val="accent1">
                <a:alpha val="100000"/>
              </a:schemeClr>
            </a:solidFill>
          </p:spPr>
        </p:sp>
        <p:sp>
          <p:nvSpPr>
            <p:cNvPr id="8" name="Freeform 8"/>
            <p:cNvSpPr/>
            <p:nvPr/>
          </p:nvSpPr>
          <p:spPr>
            <a:xfrm>
              <a:off x="2346029" y="5747599"/>
              <a:ext cx="1913301" cy="274161"/>
            </a:xfrm>
            <a:custGeom>
              <a:avLst/>
              <a:gdLst/>
              <a:ahLst/>
              <a:cxnLst/>
              <a:rect l="l" t="t" r="r" b="b"/>
              <a:pathLst>
                <a:path w="7145" h="1015">
                  <a:moveTo>
                    <a:pt x="6397" y="392"/>
                  </a:moveTo>
                  <a:lnTo>
                    <a:pt x="6279" y="18"/>
                  </a:lnTo>
                  <a:lnTo>
                    <a:pt x="7145" y="516"/>
                  </a:lnTo>
                  <a:lnTo>
                    <a:pt x="6279" y="1015"/>
                  </a:lnTo>
                  <a:lnTo>
                    <a:pt x="6397" y="640"/>
                  </a:lnTo>
                  <a:lnTo>
                    <a:pt x="1120" y="640"/>
                  </a:lnTo>
                  <a:cubicBezTo>
                    <a:pt x="686" y="640"/>
                    <a:pt x="290" y="465"/>
                    <a:pt x="0" y="182"/>
                  </a:cubicBezTo>
                  <a:lnTo>
                    <a:pt x="183" y="0"/>
                  </a:lnTo>
                  <a:cubicBezTo>
                    <a:pt x="430" y="242"/>
                    <a:pt x="769" y="392"/>
                    <a:pt x="1140" y="392"/>
                  </a:cubicBezTo>
                  <a:lnTo>
                    <a:pt x="6397" y="392"/>
                  </a:lnTo>
                  <a:close/>
                </a:path>
              </a:pathLst>
            </a:custGeom>
            <a:solidFill>
              <a:schemeClr val="accent1">
                <a:alpha val="100000"/>
              </a:schemeClr>
            </a:solidFill>
          </p:spPr>
        </p:sp>
      </p:grpSp>
      <p:sp>
        <p:nvSpPr>
          <p:cNvPr id="9" name="AutoShape 9"/>
          <p:cNvSpPr/>
          <p:nvPr/>
        </p:nvSpPr>
        <p:spPr>
          <a:xfrm>
            <a:off x="1171292" y="2749588"/>
            <a:ext cx="2088928" cy="2088928"/>
          </a:xfrm>
          <a:prstGeom prst="ellipse">
            <a:avLst/>
          </a:prstGeom>
          <a:solidFill>
            <a:schemeClr val="accent1">
              <a:lumMod val="40000"/>
              <a:lumOff val="60000"/>
              <a:alpha val="100000"/>
            </a:schemeClr>
          </a:solidFill>
        </p:spPr>
      </p:sp>
      <p:grpSp>
        <p:nvGrpSpPr>
          <p:cNvPr id="10" name="Group 10"/>
          <p:cNvGrpSpPr/>
          <p:nvPr/>
        </p:nvGrpSpPr>
        <p:grpSpPr>
          <a:xfrm rot="0">
            <a:off x="1797656" y="3303419"/>
            <a:ext cx="931450" cy="924116"/>
            <a:chOff x="1797656" y="3303419"/>
            <a:chExt cx="931450" cy="924116"/>
          </a:xfrm>
        </p:grpSpPr>
        <p:sp>
          <p:nvSpPr>
            <p:cNvPr id="11" name="Freeform 11"/>
            <p:cNvSpPr/>
            <p:nvPr/>
          </p:nvSpPr>
          <p:spPr>
            <a:xfrm>
              <a:off x="1978060" y="3564785"/>
              <a:ext cx="482346" cy="478631"/>
            </a:xfrm>
            <a:custGeom>
              <a:avLst/>
              <a:gdLst/>
              <a:ahLst/>
              <a:cxnLst/>
              <a:rect l="l" t="t" r="r" b="b"/>
              <a:pathLst>
                <a:path w="55" h="55">
                  <a:moveTo>
                    <a:pt x="47" y="27"/>
                  </a:moveTo>
                  <a:cubicBezTo>
                    <a:pt x="47" y="38"/>
                    <a:pt x="38" y="46"/>
                    <a:pt x="28" y="46"/>
                  </a:cubicBezTo>
                  <a:cubicBezTo>
                    <a:pt x="18" y="46"/>
                    <a:pt x="9" y="38"/>
                    <a:pt x="9" y="27"/>
                  </a:cubicBezTo>
                  <a:cubicBezTo>
                    <a:pt x="9" y="17"/>
                    <a:pt x="18" y="9"/>
                    <a:pt x="28" y="9"/>
                  </a:cubicBezTo>
                  <a:cubicBezTo>
                    <a:pt x="31" y="9"/>
                    <a:pt x="35" y="10"/>
                    <a:pt x="38" y="11"/>
                  </a:cubicBezTo>
                  <a:cubicBezTo>
                    <a:pt x="44" y="5"/>
                    <a:pt x="44" y="5"/>
                    <a:pt x="44" y="5"/>
                  </a:cubicBezTo>
                  <a:cubicBezTo>
                    <a:pt x="39" y="2"/>
                    <a:pt x="34" y="0"/>
                    <a:pt x="28" y="0"/>
                  </a:cubicBezTo>
                  <a:cubicBezTo>
                    <a:pt x="13" y="0"/>
                    <a:pt x="0" y="12"/>
                    <a:pt x="0" y="27"/>
                  </a:cubicBezTo>
                  <a:cubicBezTo>
                    <a:pt x="0" y="43"/>
                    <a:pt x="13" y="55"/>
                    <a:pt x="28" y="55"/>
                  </a:cubicBezTo>
                  <a:cubicBezTo>
                    <a:pt x="43" y="55"/>
                    <a:pt x="55" y="43"/>
                    <a:pt x="55" y="27"/>
                  </a:cubicBezTo>
                  <a:cubicBezTo>
                    <a:pt x="55" y="21"/>
                    <a:pt x="53" y="16"/>
                    <a:pt x="50" y="11"/>
                  </a:cubicBezTo>
                  <a:cubicBezTo>
                    <a:pt x="44" y="18"/>
                    <a:pt x="44" y="18"/>
                    <a:pt x="44" y="18"/>
                  </a:cubicBezTo>
                  <a:cubicBezTo>
                    <a:pt x="46" y="21"/>
                    <a:pt x="47" y="24"/>
                    <a:pt x="47" y="27"/>
                  </a:cubicBezTo>
                  <a:close/>
                </a:path>
              </a:pathLst>
            </a:custGeom>
            <a:solidFill>
              <a:schemeClr val="accent1">
                <a:alpha val="100000"/>
              </a:schemeClr>
            </a:solidFill>
          </p:spPr>
        </p:sp>
        <p:sp>
          <p:nvSpPr>
            <p:cNvPr id="12" name="Freeform 12"/>
            <p:cNvSpPr/>
            <p:nvPr/>
          </p:nvSpPr>
          <p:spPr>
            <a:xfrm>
              <a:off x="2147414" y="3730520"/>
              <a:ext cx="154591" cy="147257"/>
            </a:xfrm>
            <a:custGeom>
              <a:avLst/>
              <a:gdLst/>
              <a:ahLst/>
              <a:cxnLst/>
              <a:rect l="l" t="t" r="r" b="b"/>
              <a:pathLst>
                <a:path w="18" h="17">
                  <a:moveTo>
                    <a:pt x="12" y="0"/>
                  </a:moveTo>
                  <a:cubicBezTo>
                    <a:pt x="11" y="0"/>
                    <a:pt x="10" y="0"/>
                    <a:pt x="9" y="0"/>
                  </a:cubicBezTo>
                  <a:cubicBezTo>
                    <a:pt x="4" y="0"/>
                    <a:pt x="0" y="4"/>
                    <a:pt x="0" y="8"/>
                  </a:cubicBezTo>
                  <a:cubicBezTo>
                    <a:pt x="0" y="13"/>
                    <a:pt x="4" y="17"/>
                    <a:pt x="9" y="17"/>
                  </a:cubicBezTo>
                  <a:cubicBezTo>
                    <a:pt x="14" y="17"/>
                    <a:pt x="18" y="13"/>
                    <a:pt x="18" y="8"/>
                  </a:cubicBezTo>
                  <a:cubicBezTo>
                    <a:pt x="18" y="7"/>
                    <a:pt x="17" y="6"/>
                    <a:pt x="17" y="5"/>
                  </a:cubicBezTo>
                  <a:cubicBezTo>
                    <a:pt x="9" y="9"/>
                    <a:pt x="9" y="9"/>
                    <a:pt x="9" y="9"/>
                  </a:cubicBezTo>
                  <a:lnTo>
                    <a:pt x="12" y="0"/>
                  </a:lnTo>
                  <a:close/>
                </a:path>
              </a:pathLst>
            </a:custGeom>
            <a:solidFill>
              <a:schemeClr val="accent1">
                <a:alpha val="100000"/>
              </a:schemeClr>
            </a:solidFill>
          </p:spPr>
        </p:sp>
        <p:sp>
          <p:nvSpPr>
            <p:cNvPr id="13" name="Freeform 13"/>
            <p:cNvSpPr/>
            <p:nvPr/>
          </p:nvSpPr>
          <p:spPr>
            <a:xfrm>
              <a:off x="1797656" y="3380762"/>
              <a:ext cx="854202" cy="846773"/>
            </a:xfrm>
            <a:custGeom>
              <a:avLst/>
              <a:gdLst/>
              <a:ahLst/>
              <a:cxnLst/>
              <a:rect l="l" t="t" r="r" b="b"/>
              <a:pathLst>
                <a:path w="98" h="97">
                  <a:moveTo>
                    <a:pt x="82" y="22"/>
                  </a:moveTo>
                  <a:cubicBezTo>
                    <a:pt x="80" y="23"/>
                    <a:pt x="80" y="23"/>
                    <a:pt x="80" y="23"/>
                  </a:cubicBezTo>
                  <a:cubicBezTo>
                    <a:pt x="86" y="30"/>
                    <a:pt x="89" y="39"/>
                    <a:pt x="89" y="48"/>
                  </a:cubicBezTo>
                  <a:cubicBezTo>
                    <a:pt x="89" y="71"/>
                    <a:pt x="71" y="88"/>
                    <a:pt x="49" y="88"/>
                  </a:cubicBezTo>
                  <a:cubicBezTo>
                    <a:pt x="27" y="88"/>
                    <a:pt x="9" y="71"/>
                    <a:pt x="9" y="48"/>
                  </a:cubicBezTo>
                  <a:cubicBezTo>
                    <a:pt x="9" y="26"/>
                    <a:pt x="27" y="8"/>
                    <a:pt x="49" y="8"/>
                  </a:cubicBezTo>
                  <a:cubicBezTo>
                    <a:pt x="58" y="8"/>
                    <a:pt x="67" y="12"/>
                    <a:pt x="74" y="17"/>
                  </a:cubicBezTo>
                  <a:cubicBezTo>
                    <a:pt x="76" y="15"/>
                    <a:pt x="76" y="15"/>
                    <a:pt x="76" y="15"/>
                  </a:cubicBezTo>
                  <a:cubicBezTo>
                    <a:pt x="76" y="8"/>
                    <a:pt x="76" y="8"/>
                    <a:pt x="76" y="8"/>
                  </a:cubicBezTo>
                  <a:cubicBezTo>
                    <a:pt x="68" y="3"/>
                    <a:pt x="59" y="0"/>
                    <a:pt x="49" y="0"/>
                  </a:cubicBezTo>
                  <a:cubicBezTo>
                    <a:pt x="22" y="0"/>
                    <a:pt x="0" y="22"/>
                    <a:pt x="0" y="48"/>
                  </a:cubicBezTo>
                  <a:cubicBezTo>
                    <a:pt x="0" y="75"/>
                    <a:pt x="22" y="97"/>
                    <a:pt x="49" y="97"/>
                  </a:cubicBezTo>
                  <a:cubicBezTo>
                    <a:pt x="76" y="97"/>
                    <a:pt x="98" y="75"/>
                    <a:pt x="98" y="48"/>
                  </a:cubicBezTo>
                  <a:cubicBezTo>
                    <a:pt x="98" y="38"/>
                    <a:pt x="95" y="29"/>
                    <a:pt x="89" y="21"/>
                  </a:cubicBezTo>
                  <a:lnTo>
                    <a:pt x="82" y="22"/>
                  </a:lnTo>
                  <a:close/>
                </a:path>
              </a:pathLst>
            </a:custGeom>
            <a:solidFill>
              <a:schemeClr val="accent1">
                <a:alpha val="100000"/>
              </a:schemeClr>
            </a:solidFill>
          </p:spPr>
        </p:sp>
        <p:sp>
          <p:nvSpPr>
            <p:cNvPr id="14" name="Freeform 14"/>
            <p:cNvSpPr/>
            <p:nvPr/>
          </p:nvSpPr>
          <p:spPr>
            <a:xfrm>
              <a:off x="2224757" y="3303419"/>
              <a:ext cx="504349" cy="497015"/>
            </a:xfrm>
            <a:custGeom>
              <a:avLst/>
              <a:gdLst/>
              <a:ahLst/>
              <a:cxnLst/>
              <a:rect l="l" t="t" r="r" b="b"/>
              <a:pathLst>
                <a:path w="137" h="135">
                  <a:moveTo>
                    <a:pt x="104" y="30"/>
                  </a:moveTo>
                  <a:lnTo>
                    <a:pt x="106" y="0"/>
                  </a:lnTo>
                  <a:lnTo>
                    <a:pt x="87" y="16"/>
                  </a:lnTo>
                  <a:lnTo>
                    <a:pt x="71" y="35"/>
                  </a:lnTo>
                  <a:lnTo>
                    <a:pt x="69" y="59"/>
                  </a:lnTo>
                  <a:lnTo>
                    <a:pt x="40" y="90"/>
                  </a:lnTo>
                  <a:lnTo>
                    <a:pt x="14" y="116"/>
                  </a:lnTo>
                  <a:lnTo>
                    <a:pt x="0" y="135"/>
                  </a:lnTo>
                  <a:lnTo>
                    <a:pt x="19" y="123"/>
                  </a:lnTo>
                  <a:lnTo>
                    <a:pt x="45" y="97"/>
                  </a:lnTo>
                  <a:lnTo>
                    <a:pt x="76" y="66"/>
                  </a:lnTo>
                  <a:lnTo>
                    <a:pt x="102" y="66"/>
                  </a:lnTo>
                  <a:lnTo>
                    <a:pt x="118" y="47"/>
                  </a:lnTo>
                  <a:lnTo>
                    <a:pt x="137" y="30"/>
                  </a:lnTo>
                  <a:lnTo>
                    <a:pt x="104" y="30"/>
                  </a:lnTo>
                  <a:close/>
                </a:path>
              </a:pathLst>
            </a:custGeom>
            <a:solidFill>
              <a:schemeClr val="accent1">
                <a:alpha val="100000"/>
              </a:schemeClr>
            </a:solidFill>
          </p:spPr>
        </p:sp>
      </p:grpSp>
      <p:grpSp>
        <p:nvGrpSpPr>
          <p:cNvPr id="15" name="Group 15"/>
          <p:cNvGrpSpPr/>
          <p:nvPr/>
        </p:nvGrpSpPr>
        <p:grpSpPr>
          <a:xfrm rot="0">
            <a:off x="454963" y="93878"/>
            <a:ext cx="10641129" cy="914400"/>
            <a:chOff x="454963" y="93878"/>
            <a:chExt cx="10641129" cy="914400"/>
          </a:xfrm>
        </p:grpSpPr>
        <p:sp>
          <p:nvSpPr>
            <p:cNvPr id="16" name="AutoShape 16"/>
            <p:cNvSpPr/>
            <p:nvPr/>
          </p:nvSpPr>
          <p:spPr>
            <a:xfrm>
              <a:off x="454963" y="331168"/>
              <a:ext cx="84147" cy="84147"/>
            </a:xfrm>
            <a:prstGeom prst="ellipse">
              <a:avLst/>
            </a:prstGeom>
            <a:solidFill>
              <a:schemeClr val="accent1">
                <a:alpha val="100000"/>
              </a:schemeClr>
            </a:solidFill>
          </p:spPr>
        </p:sp>
        <p:sp>
          <p:nvSpPr>
            <p:cNvPr id="17" name="AutoShape 17"/>
            <p:cNvSpPr/>
            <p:nvPr/>
          </p:nvSpPr>
          <p:spPr>
            <a:xfrm>
              <a:off x="575049" y="337743"/>
              <a:ext cx="78137" cy="78137"/>
            </a:xfrm>
            <a:prstGeom prst="ellipse">
              <a:avLst/>
            </a:prstGeom>
            <a:solidFill>
              <a:schemeClr val="accent1">
                <a:alpha val="80000"/>
              </a:schemeClr>
            </a:solidFill>
          </p:spPr>
        </p:sp>
        <p:sp>
          <p:nvSpPr>
            <p:cNvPr id="18" name="AutoShape 18"/>
            <p:cNvSpPr/>
            <p:nvPr/>
          </p:nvSpPr>
          <p:spPr>
            <a:xfrm>
              <a:off x="689125" y="339460"/>
              <a:ext cx="74704" cy="74704"/>
            </a:xfrm>
            <a:prstGeom prst="ellipse">
              <a:avLst/>
            </a:prstGeom>
            <a:solidFill>
              <a:schemeClr val="accent1">
                <a:alpha val="60000"/>
              </a:schemeClr>
            </a:solidFill>
          </p:spPr>
        </p:sp>
        <p:sp>
          <p:nvSpPr>
            <p:cNvPr id="19" name="AutoShape 19"/>
            <p:cNvSpPr/>
            <p:nvPr/>
          </p:nvSpPr>
          <p:spPr>
            <a:xfrm>
              <a:off x="799768" y="348430"/>
              <a:ext cx="69238" cy="69238"/>
            </a:xfrm>
            <a:prstGeom prst="ellipse">
              <a:avLst/>
            </a:prstGeom>
            <a:solidFill>
              <a:schemeClr val="accent1">
                <a:alpha val="40000"/>
              </a:schemeClr>
            </a:solidFill>
          </p:spPr>
        </p:sp>
        <p:sp>
          <p:nvSpPr>
            <p:cNvPr id="20" name="AutoShape 20"/>
            <p:cNvSpPr/>
            <p:nvPr/>
          </p:nvSpPr>
          <p:spPr>
            <a:xfrm>
              <a:off x="904945" y="344297"/>
              <a:ext cx="65594" cy="65594"/>
            </a:xfrm>
            <a:prstGeom prst="ellipse">
              <a:avLst/>
            </a:prstGeom>
            <a:solidFill>
              <a:schemeClr val="accent1">
                <a:alpha val="20000"/>
              </a:schemeClr>
            </a:solidFill>
          </p:spPr>
        </p:sp>
        <p:sp>
          <p:nvSpPr>
            <p:cNvPr id="21" name="AutoShape 21"/>
            <p:cNvSpPr/>
            <p:nvPr/>
          </p:nvSpPr>
          <p:spPr>
            <a:xfrm>
              <a:off x="454963" y="448942"/>
              <a:ext cx="84147" cy="84147"/>
            </a:xfrm>
            <a:prstGeom prst="ellipse">
              <a:avLst/>
            </a:prstGeom>
            <a:solidFill>
              <a:schemeClr val="accent1">
                <a:alpha val="100000"/>
              </a:schemeClr>
            </a:solidFill>
          </p:spPr>
        </p:sp>
        <p:sp>
          <p:nvSpPr>
            <p:cNvPr id="22" name="AutoShape 22"/>
            <p:cNvSpPr/>
            <p:nvPr/>
          </p:nvSpPr>
          <p:spPr>
            <a:xfrm>
              <a:off x="575049" y="455517"/>
              <a:ext cx="78137" cy="78137"/>
            </a:xfrm>
            <a:prstGeom prst="ellipse">
              <a:avLst/>
            </a:prstGeom>
            <a:solidFill>
              <a:schemeClr val="accent1">
                <a:alpha val="80000"/>
              </a:schemeClr>
            </a:solidFill>
          </p:spPr>
        </p:sp>
        <p:sp>
          <p:nvSpPr>
            <p:cNvPr id="23" name="AutoShape 23"/>
            <p:cNvSpPr/>
            <p:nvPr/>
          </p:nvSpPr>
          <p:spPr>
            <a:xfrm>
              <a:off x="689125" y="457233"/>
              <a:ext cx="74704" cy="74704"/>
            </a:xfrm>
            <a:prstGeom prst="ellipse">
              <a:avLst/>
            </a:prstGeom>
            <a:solidFill>
              <a:schemeClr val="accent1">
                <a:alpha val="60000"/>
              </a:schemeClr>
            </a:solidFill>
          </p:spPr>
        </p:sp>
        <p:sp>
          <p:nvSpPr>
            <p:cNvPr id="24" name="AutoShape 24"/>
            <p:cNvSpPr/>
            <p:nvPr/>
          </p:nvSpPr>
          <p:spPr>
            <a:xfrm>
              <a:off x="799768" y="466203"/>
              <a:ext cx="69238" cy="69238"/>
            </a:xfrm>
            <a:prstGeom prst="ellipse">
              <a:avLst/>
            </a:prstGeom>
            <a:solidFill>
              <a:schemeClr val="accent1">
                <a:alpha val="40000"/>
              </a:schemeClr>
            </a:solidFill>
          </p:spPr>
        </p:sp>
        <p:sp>
          <p:nvSpPr>
            <p:cNvPr id="25" name="AutoShape 25"/>
            <p:cNvSpPr/>
            <p:nvPr/>
          </p:nvSpPr>
          <p:spPr>
            <a:xfrm>
              <a:off x="904945" y="462070"/>
              <a:ext cx="65594" cy="65594"/>
            </a:xfrm>
            <a:prstGeom prst="ellipse">
              <a:avLst/>
            </a:prstGeom>
            <a:solidFill>
              <a:schemeClr val="accent1">
                <a:alpha val="20000"/>
              </a:schemeClr>
            </a:solidFill>
          </p:spPr>
        </p:sp>
        <p:sp>
          <p:nvSpPr>
            <p:cNvPr id="26" name="AutoShape 26"/>
            <p:cNvSpPr/>
            <p:nvPr/>
          </p:nvSpPr>
          <p:spPr>
            <a:xfrm>
              <a:off x="454963" y="566715"/>
              <a:ext cx="84147" cy="84147"/>
            </a:xfrm>
            <a:prstGeom prst="ellipse">
              <a:avLst/>
            </a:prstGeom>
            <a:solidFill>
              <a:schemeClr val="accent1">
                <a:alpha val="100000"/>
              </a:schemeClr>
            </a:solidFill>
          </p:spPr>
        </p:sp>
        <p:sp>
          <p:nvSpPr>
            <p:cNvPr id="27" name="AutoShape 27"/>
            <p:cNvSpPr/>
            <p:nvPr/>
          </p:nvSpPr>
          <p:spPr>
            <a:xfrm>
              <a:off x="575049" y="573291"/>
              <a:ext cx="78137" cy="78137"/>
            </a:xfrm>
            <a:prstGeom prst="ellipse">
              <a:avLst/>
            </a:prstGeom>
            <a:solidFill>
              <a:schemeClr val="accent1">
                <a:alpha val="80000"/>
              </a:schemeClr>
            </a:solidFill>
          </p:spPr>
        </p:sp>
        <p:sp>
          <p:nvSpPr>
            <p:cNvPr id="28" name="AutoShape 28"/>
            <p:cNvSpPr/>
            <p:nvPr/>
          </p:nvSpPr>
          <p:spPr>
            <a:xfrm>
              <a:off x="689125" y="575007"/>
              <a:ext cx="74704" cy="74704"/>
            </a:xfrm>
            <a:prstGeom prst="ellipse">
              <a:avLst/>
            </a:prstGeom>
            <a:solidFill>
              <a:schemeClr val="accent1">
                <a:alpha val="60000"/>
              </a:schemeClr>
            </a:solidFill>
          </p:spPr>
        </p:sp>
        <p:sp>
          <p:nvSpPr>
            <p:cNvPr id="29" name="AutoShape 29"/>
            <p:cNvSpPr/>
            <p:nvPr/>
          </p:nvSpPr>
          <p:spPr>
            <a:xfrm>
              <a:off x="799768" y="583977"/>
              <a:ext cx="69238" cy="69238"/>
            </a:xfrm>
            <a:prstGeom prst="ellipse">
              <a:avLst/>
            </a:prstGeom>
            <a:solidFill>
              <a:schemeClr val="accent1">
                <a:alpha val="40000"/>
              </a:schemeClr>
            </a:solidFill>
          </p:spPr>
        </p:sp>
        <p:sp>
          <p:nvSpPr>
            <p:cNvPr id="30" name="AutoShape 30"/>
            <p:cNvSpPr/>
            <p:nvPr/>
          </p:nvSpPr>
          <p:spPr>
            <a:xfrm>
              <a:off x="904945" y="579844"/>
              <a:ext cx="65594" cy="65594"/>
            </a:xfrm>
            <a:prstGeom prst="ellipse">
              <a:avLst/>
            </a:prstGeom>
            <a:solidFill>
              <a:schemeClr val="accent1">
                <a:alpha val="20000"/>
              </a:schemeClr>
            </a:solidFill>
          </p:spPr>
        </p:sp>
        <p:sp>
          <p:nvSpPr>
            <p:cNvPr id="31" name="AutoShape 31"/>
            <p:cNvSpPr/>
            <p:nvPr/>
          </p:nvSpPr>
          <p:spPr>
            <a:xfrm>
              <a:off x="454963" y="684489"/>
              <a:ext cx="84147" cy="84147"/>
            </a:xfrm>
            <a:prstGeom prst="ellipse">
              <a:avLst/>
            </a:prstGeom>
            <a:solidFill>
              <a:schemeClr val="accent1">
                <a:alpha val="100000"/>
              </a:schemeClr>
            </a:solidFill>
          </p:spPr>
        </p:sp>
        <p:sp>
          <p:nvSpPr>
            <p:cNvPr id="32" name="AutoShape 32"/>
            <p:cNvSpPr/>
            <p:nvPr/>
          </p:nvSpPr>
          <p:spPr>
            <a:xfrm>
              <a:off x="575049" y="691064"/>
              <a:ext cx="78137" cy="78137"/>
            </a:xfrm>
            <a:prstGeom prst="ellipse">
              <a:avLst/>
            </a:prstGeom>
            <a:solidFill>
              <a:schemeClr val="accent1">
                <a:alpha val="80000"/>
              </a:schemeClr>
            </a:solidFill>
          </p:spPr>
        </p:sp>
        <p:sp>
          <p:nvSpPr>
            <p:cNvPr id="33" name="AutoShape 33"/>
            <p:cNvSpPr/>
            <p:nvPr/>
          </p:nvSpPr>
          <p:spPr>
            <a:xfrm>
              <a:off x="689125" y="692781"/>
              <a:ext cx="74704" cy="74704"/>
            </a:xfrm>
            <a:prstGeom prst="ellipse">
              <a:avLst/>
            </a:prstGeom>
            <a:solidFill>
              <a:schemeClr val="accent1">
                <a:alpha val="60000"/>
              </a:schemeClr>
            </a:solidFill>
          </p:spPr>
        </p:sp>
        <p:sp>
          <p:nvSpPr>
            <p:cNvPr id="34" name="AutoShape 34"/>
            <p:cNvSpPr/>
            <p:nvPr/>
          </p:nvSpPr>
          <p:spPr>
            <a:xfrm>
              <a:off x="799768" y="701751"/>
              <a:ext cx="69238" cy="69238"/>
            </a:xfrm>
            <a:prstGeom prst="ellipse">
              <a:avLst/>
            </a:prstGeom>
            <a:solidFill>
              <a:schemeClr val="accent1">
                <a:alpha val="40000"/>
              </a:schemeClr>
            </a:solidFill>
          </p:spPr>
        </p:sp>
        <p:sp>
          <p:nvSpPr>
            <p:cNvPr id="35" name="AutoShape 35"/>
            <p:cNvSpPr/>
            <p:nvPr/>
          </p:nvSpPr>
          <p:spPr>
            <a:xfrm>
              <a:off x="904945" y="697618"/>
              <a:ext cx="65594" cy="65594"/>
            </a:xfrm>
            <a:prstGeom prst="ellipse">
              <a:avLst/>
            </a:prstGeom>
            <a:solidFill>
              <a:schemeClr val="accent1">
                <a:alpha val="20000"/>
              </a:schemeClr>
            </a:solidFill>
          </p:spPr>
        </p:sp>
        <p:sp>
          <p:nvSpPr>
            <p:cNvPr id="36" name="TextBox 36"/>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活动图绘制技巧</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7" name="AutoShape 37"/>
          <p:cNvSpPr/>
          <p:nvPr/>
        </p:nvSpPr>
        <p:spPr>
          <a:xfrm>
            <a:off x="4435504" y="1548259"/>
            <a:ext cx="6293068" cy="826777"/>
          </a:xfrm>
          <a:prstGeom prst="rect">
            <a:avLst/>
          </a:prstGeom>
          <a:solidFill>
            <a:schemeClr val="accent1">
              <a:lumMod val="20000"/>
              <a:lumOff val="80000"/>
              <a:alpha val="100000"/>
            </a:schemeClr>
          </a:solidFill>
        </p:spPr>
      </p:sp>
      <p:sp>
        <p:nvSpPr>
          <p:cNvPr id="38" name="AutoShape 38"/>
          <p:cNvSpPr/>
          <p:nvPr/>
        </p:nvSpPr>
        <p:spPr>
          <a:xfrm>
            <a:off x="4435504" y="1110481"/>
            <a:ext cx="6293068" cy="488655"/>
          </a:xfrm>
          <a:prstGeom prst="rect">
            <a:avLst/>
          </a:prstGeom>
          <a:solidFill>
            <a:schemeClr val="accent1">
              <a:lumMod val="40000"/>
              <a:lumOff val="60000"/>
              <a:alpha val="100000"/>
            </a:schemeClr>
          </a:solidFill>
        </p:spPr>
      </p:sp>
      <p:sp>
        <p:nvSpPr>
          <p:cNvPr id="39" name="TextBox 39"/>
          <p:cNvSpPr txBox="1"/>
          <p:nvPr/>
        </p:nvSpPr>
        <p:spPr>
          <a:xfrm>
            <a:off x="4594260" y="1108803"/>
            <a:ext cx="5820489" cy="490334"/>
          </a:xfrm>
          <a:prstGeom prst="rect">
            <a:avLst/>
          </a:prstGeom>
        </p:spPr>
        <p:txBody>
          <a:bodyPr vert="horz" wrap="square" lIns="66008" tIns="33052" rIns="66008" bIns="33052" rtlCol="0" anchor="t" anchorCtr="0">
            <a:normAutofit/>
          </a:bodyPr>
          <a:lstStyle/>
          <a:p>
            <a:pPr algn="l">
              <a:lnSpc>
                <a:spcPct val="120000"/>
              </a:lnSpc>
            </a:pPr>
            <a:r>
              <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明确活动流程</a:t>
            </a:r>
            <a:endPar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TextBox 40"/>
          <p:cNvSpPr txBox="1"/>
          <p:nvPr/>
        </p:nvSpPr>
        <p:spPr>
          <a:xfrm>
            <a:off x="4594260" y="1548259"/>
            <a:ext cx="5909681" cy="802744"/>
          </a:xfrm>
          <a:prstGeom prst="rect">
            <a:avLst/>
          </a:prstGeom>
        </p:spPr>
        <p:txBody>
          <a:bodyPr vert="horz" wrap="square" lIns="66008" tIns="33052" rIns="66008" bIns="33052" rtlCol="0" anchor="ctr" anchorCtr="1">
            <a:normAutofit/>
          </a:bodyPr>
          <a:lstStyle/>
          <a:p>
            <a:pPr algn="l">
              <a:lnSpc>
                <a:spcPct val="120000"/>
              </a:lnSpc>
            </a:pPr>
            <a:r>
              <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在绘制活动图之前，先明确要描述的活动流程，包括活动的先后顺序、并行关系以及循环结构等。</a:t>
            </a:r>
            <a:endPar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AutoShape 41"/>
          <p:cNvSpPr/>
          <p:nvPr/>
        </p:nvSpPr>
        <p:spPr>
          <a:xfrm>
            <a:off x="4435504" y="2916347"/>
            <a:ext cx="6293068" cy="826777"/>
          </a:xfrm>
          <a:prstGeom prst="rect">
            <a:avLst/>
          </a:prstGeom>
          <a:solidFill>
            <a:schemeClr val="accent1">
              <a:lumMod val="20000"/>
              <a:lumOff val="80000"/>
              <a:alpha val="100000"/>
            </a:schemeClr>
          </a:solidFill>
        </p:spPr>
      </p:sp>
      <p:sp>
        <p:nvSpPr>
          <p:cNvPr id="42" name="AutoShape 42"/>
          <p:cNvSpPr/>
          <p:nvPr/>
        </p:nvSpPr>
        <p:spPr>
          <a:xfrm>
            <a:off x="4435504" y="2478570"/>
            <a:ext cx="6293068" cy="488655"/>
          </a:xfrm>
          <a:prstGeom prst="rect">
            <a:avLst/>
          </a:prstGeom>
          <a:solidFill>
            <a:schemeClr val="accent1">
              <a:lumMod val="40000"/>
              <a:lumOff val="60000"/>
              <a:alpha val="100000"/>
            </a:schemeClr>
          </a:solidFill>
        </p:spPr>
      </p:sp>
      <p:sp>
        <p:nvSpPr>
          <p:cNvPr id="43" name="TextBox 43"/>
          <p:cNvSpPr txBox="1"/>
          <p:nvPr/>
        </p:nvSpPr>
        <p:spPr>
          <a:xfrm>
            <a:off x="4594260" y="2476892"/>
            <a:ext cx="5820489" cy="490334"/>
          </a:xfrm>
          <a:prstGeom prst="rect">
            <a:avLst/>
          </a:prstGeom>
        </p:spPr>
        <p:txBody>
          <a:bodyPr vert="horz" wrap="square" lIns="66008" tIns="33052" rIns="66008" bIns="33052" rtlCol="0" anchor="t" anchorCtr="0">
            <a:normAutofit/>
          </a:bodyPr>
          <a:lstStyle/>
          <a:p>
            <a:pPr algn="l">
              <a:lnSpc>
                <a:spcPct val="120000"/>
              </a:lnSpc>
            </a:pPr>
            <a:r>
              <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合理使用泳道和分区</a:t>
            </a:r>
            <a:endPar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4" name="TextBox 44"/>
          <p:cNvSpPr txBox="1"/>
          <p:nvPr/>
        </p:nvSpPr>
        <p:spPr>
          <a:xfrm>
            <a:off x="4594260" y="2916347"/>
            <a:ext cx="5909681" cy="802744"/>
          </a:xfrm>
          <a:prstGeom prst="rect">
            <a:avLst/>
          </a:prstGeom>
        </p:spPr>
        <p:txBody>
          <a:bodyPr vert="horz" wrap="square" lIns="66008" tIns="33052" rIns="66008" bIns="33052" rtlCol="0" anchor="ctr" anchorCtr="1">
            <a:normAutofit/>
          </a:bodyPr>
          <a:lstStyle/>
          <a:p>
            <a:pPr algn="l">
              <a:lnSpc>
                <a:spcPct val="120000"/>
              </a:lnSpc>
            </a:pPr>
            <a:r>
              <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对于复杂的活动流程，可以使用泳道和分区将不同角色或责任的活动进行分组，提高活动图的可读性和易理解性。</a:t>
            </a:r>
            <a:endPar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AutoShape 45"/>
          <p:cNvSpPr/>
          <p:nvPr/>
        </p:nvSpPr>
        <p:spPr>
          <a:xfrm>
            <a:off x="4435504" y="4284435"/>
            <a:ext cx="6293068" cy="826777"/>
          </a:xfrm>
          <a:prstGeom prst="rect">
            <a:avLst/>
          </a:prstGeom>
          <a:solidFill>
            <a:schemeClr val="accent1">
              <a:lumMod val="20000"/>
              <a:lumOff val="80000"/>
              <a:alpha val="100000"/>
            </a:schemeClr>
          </a:solidFill>
        </p:spPr>
      </p:sp>
      <p:sp>
        <p:nvSpPr>
          <p:cNvPr id="46" name="AutoShape 46"/>
          <p:cNvSpPr/>
          <p:nvPr/>
        </p:nvSpPr>
        <p:spPr>
          <a:xfrm>
            <a:off x="4435504" y="3846658"/>
            <a:ext cx="6293068" cy="488655"/>
          </a:xfrm>
          <a:prstGeom prst="rect">
            <a:avLst/>
          </a:prstGeom>
          <a:solidFill>
            <a:schemeClr val="accent1">
              <a:lumMod val="40000"/>
              <a:lumOff val="60000"/>
              <a:alpha val="100000"/>
            </a:schemeClr>
          </a:solidFill>
        </p:spPr>
      </p:sp>
      <p:sp>
        <p:nvSpPr>
          <p:cNvPr id="47" name="TextBox 47"/>
          <p:cNvSpPr txBox="1"/>
          <p:nvPr/>
        </p:nvSpPr>
        <p:spPr>
          <a:xfrm>
            <a:off x="4594260" y="3844980"/>
            <a:ext cx="5820489" cy="490334"/>
          </a:xfrm>
          <a:prstGeom prst="rect">
            <a:avLst/>
          </a:prstGeom>
        </p:spPr>
        <p:txBody>
          <a:bodyPr vert="horz" wrap="square" lIns="66008" tIns="33052" rIns="66008" bIns="33052" rtlCol="0" anchor="t" anchorCtr="0">
            <a:normAutofit/>
          </a:bodyPr>
          <a:lstStyle/>
          <a:p>
            <a:pPr algn="l">
              <a:lnSpc>
                <a:spcPct val="120000"/>
              </a:lnSpc>
            </a:pPr>
            <a:r>
              <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添加判断和分支</a:t>
            </a:r>
            <a:endPar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8" name="TextBox 48"/>
          <p:cNvSpPr txBox="1"/>
          <p:nvPr/>
        </p:nvSpPr>
        <p:spPr>
          <a:xfrm>
            <a:off x="4594260" y="4284435"/>
            <a:ext cx="5909681" cy="802744"/>
          </a:xfrm>
          <a:prstGeom prst="rect">
            <a:avLst/>
          </a:prstGeom>
        </p:spPr>
        <p:txBody>
          <a:bodyPr vert="horz" wrap="square" lIns="66008" tIns="33052" rIns="66008" bIns="33052" rtlCol="0" anchor="ctr" anchorCtr="1">
            <a:normAutofit/>
          </a:bodyPr>
          <a:lstStyle/>
          <a:p>
            <a:pPr algn="l">
              <a:lnSpc>
                <a:spcPct val="120000"/>
              </a:lnSpc>
            </a:pPr>
            <a:r>
              <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在活动图中添加判断和分支结构，以描述活动流程中的条件分支和决策点。</a:t>
            </a:r>
            <a:endPar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AutoShape 49"/>
          <p:cNvSpPr/>
          <p:nvPr/>
        </p:nvSpPr>
        <p:spPr>
          <a:xfrm>
            <a:off x="4435504" y="5652523"/>
            <a:ext cx="6293068" cy="826777"/>
          </a:xfrm>
          <a:prstGeom prst="rect">
            <a:avLst/>
          </a:prstGeom>
          <a:solidFill>
            <a:schemeClr val="accent1">
              <a:lumMod val="20000"/>
              <a:lumOff val="80000"/>
              <a:alpha val="100000"/>
            </a:schemeClr>
          </a:solidFill>
        </p:spPr>
      </p:sp>
      <p:sp>
        <p:nvSpPr>
          <p:cNvPr id="50" name="AutoShape 50"/>
          <p:cNvSpPr/>
          <p:nvPr/>
        </p:nvSpPr>
        <p:spPr>
          <a:xfrm>
            <a:off x="4435504" y="5214746"/>
            <a:ext cx="6293068" cy="488655"/>
          </a:xfrm>
          <a:prstGeom prst="rect">
            <a:avLst/>
          </a:prstGeom>
          <a:solidFill>
            <a:schemeClr val="accent1">
              <a:lumMod val="40000"/>
              <a:lumOff val="60000"/>
              <a:alpha val="100000"/>
            </a:schemeClr>
          </a:solidFill>
        </p:spPr>
      </p:sp>
      <p:sp>
        <p:nvSpPr>
          <p:cNvPr id="51" name="TextBox 51"/>
          <p:cNvSpPr txBox="1"/>
          <p:nvPr/>
        </p:nvSpPr>
        <p:spPr>
          <a:xfrm>
            <a:off x="4594260" y="5213068"/>
            <a:ext cx="5820489" cy="490334"/>
          </a:xfrm>
          <a:prstGeom prst="rect">
            <a:avLst/>
          </a:prstGeom>
        </p:spPr>
        <p:txBody>
          <a:bodyPr vert="horz" wrap="square" lIns="66008" tIns="33052" rIns="66008" bIns="33052" rtlCol="0" anchor="t" anchorCtr="0">
            <a:normAutofit/>
          </a:bodyPr>
          <a:lstStyle/>
          <a:p>
            <a:pPr algn="l">
              <a:lnSpc>
                <a:spcPct val="120000"/>
              </a:lnSpc>
            </a:pPr>
            <a:r>
              <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使用合适的图形化表示法</a:t>
            </a:r>
            <a:endParaRPr lang="en-US" sz="20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TextBox 52"/>
          <p:cNvSpPr txBox="1"/>
          <p:nvPr/>
        </p:nvSpPr>
        <p:spPr>
          <a:xfrm>
            <a:off x="4594260" y="5652523"/>
            <a:ext cx="5909681" cy="802744"/>
          </a:xfrm>
          <a:prstGeom prst="rect">
            <a:avLst/>
          </a:prstGeom>
        </p:spPr>
        <p:txBody>
          <a:bodyPr vert="horz" wrap="square" lIns="66008" tIns="33052" rIns="66008" bIns="33052" rtlCol="0" anchor="ctr" anchorCtr="1">
            <a:normAutofit/>
          </a:bodyPr>
          <a:lstStyle/>
          <a:p>
            <a:pPr algn="l">
              <a:lnSpc>
                <a:spcPct val="120000"/>
              </a:lnSpc>
            </a:pPr>
            <a:r>
              <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根据活动图的具体需求，选择合适的图形化表示法，如流程图、UML活动图等。</a:t>
            </a:r>
            <a:endParaRPr lang="en-US" sz="1500">
              <a:solidFill>
                <a:srgbClr val="060001">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3" name="图片 52"/>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a:off x="464695" y="1671422"/>
            <a:ext cx="8592913" cy="2001332"/>
          </a:xfrm>
          <a:prstGeom prst="rect">
            <a:avLst/>
          </a:prstGeom>
          <a:solidFill>
            <a:schemeClr val="accent1">
              <a:lumMod val="75000"/>
              <a:alpha val="100000"/>
            </a:schemeClr>
          </a:solidFill>
        </p:spPr>
      </p:sp>
      <p:sp>
        <p:nvSpPr>
          <p:cNvPr id="3" name="AutoShape 3"/>
          <p:cNvSpPr/>
          <p:nvPr/>
        </p:nvSpPr>
        <p:spPr>
          <a:xfrm flipH="1">
            <a:off x="3049571" y="3932178"/>
            <a:ext cx="8591670" cy="2001332"/>
          </a:xfrm>
          <a:prstGeom prst="rect">
            <a:avLst/>
          </a:prstGeom>
          <a:solidFill>
            <a:schemeClr val="accent1">
              <a:lumMod val="75000"/>
              <a:alpha val="100000"/>
            </a:schemeClr>
          </a:solidFill>
        </p:spPr>
      </p:sp>
      <p:sp>
        <p:nvSpPr>
          <p:cNvPr id="4" name="AutoShape 4"/>
          <p:cNvSpPr/>
          <p:nvPr/>
        </p:nvSpPr>
        <p:spPr>
          <a:xfrm>
            <a:off x="9419558" y="1717072"/>
            <a:ext cx="1872615" cy="1872615"/>
          </a:xfrm>
          <a:prstGeom prst="ellipse">
            <a:avLst/>
          </a:prstGeom>
          <a:solidFill>
            <a:schemeClr val="accent1">
              <a:alpha val="100000"/>
            </a:schemeClr>
          </a:solidFill>
          <a:ln w="82550">
            <a:solidFill>
              <a:schemeClr val="accent1">
                <a:alpha val="100000"/>
              </a:schemeClr>
            </a:solidFill>
            <a:prstDash val="solid"/>
          </a:ln>
        </p:spPr>
      </p:sp>
      <p:sp>
        <p:nvSpPr>
          <p:cNvPr id="5" name="AutoShape 5"/>
          <p:cNvSpPr/>
          <p:nvPr/>
        </p:nvSpPr>
        <p:spPr>
          <a:xfrm>
            <a:off x="777240" y="3996690"/>
            <a:ext cx="1872615" cy="1872615"/>
          </a:xfrm>
          <a:prstGeom prst="ellipse">
            <a:avLst/>
          </a:prstGeom>
          <a:solidFill>
            <a:schemeClr val="accent1">
              <a:alpha val="100000"/>
            </a:schemeClr>
          </a:solidFill>
          <a:ln w="82550">
            <a:solidFill>
              <a:schemeClr val="accent1">
                <a:alpha val="100000"/>
              </a:schemeClr>
            </a:solidFill>
            <a:prstDash val="solid"/>
          </a:ln>
        </p:spPr>
      </p:sp>
      <p:sp>
        <p:nvSpPr>
          <p:cNvPr id="6" name="TextBox 6"/>
          <p:cNvSpPr txBox="1"/>
          <p:nvPr/>
        </p:nvSpPr>
        <p:spPr>
          <a:xfrm>
            <a:off x="784375" y="1989454"/>
            <a:ext cx="8089073" cy="1327168"/>
          </a:xfrm>
          <a:prstGeom prst="rect">
            <a:avLst/>
          </a:prstGeom>
        </p:spPr>
        <p:txBody>
          <a:bodyPr vert="horz" wrap="square" lIns="66008" tIns="33052" rIns="66008" bIns="33052" rtlCol="0" anchor="ctr" anchorCtr="0">
            <a:normAutofit/>
          </a:bodyPr>
          <a:lstStyle/>
          <a:p>
            <a:pPr algn="l">
              <a:lnSpc>
                <a:spcPct val="140000"/>
              </a:lnSpc>
            </a:pPr>
            <a:r>
              <a:rPr lang="en-US" sz="1425">
                <a:solidFill>
                  <a:srgbClr val="FDFCFC">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在软件开发中，使用状态图描述用户登录状态转换逻辑，包括登录成功、登录失败、注销等状态及其转换条件。通过状态图，开发人员可以清晰地理解登录模块的行为，并据此进行系统设计和开发。</a:t>
            </a:r>
            <a:endParaRPr lang="en-US" sz="1425">
              <a:solidFill>
                <a:srgbClr val="FDFCFC">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7"/>
          <p:cNvSpPr txBox="1"/>
          <p:nvPr/>
        </p:nvSpPr>
        <p:spPr>
          <a:xfrm>
            <a:off x="3321624" y="4269260"/>
            <a:ext cx="8089073" cy="1327168"/>
          </a:xfrm>
          <a:prstGeom prst="rect">
            <a:avLst/>
          </a:prstGeom>
        </p:spPr>
        <p:txBody>
          <a:bodyPr vert="horz" wrap="square" lIns="66008" tIns="33052" rIns="66008" bIns="33052" rtlCol="0" anchor="ctr" anchorCtr="0">
            <a:normAutofit/>
          </a:bodyPr>
          <a:lstStyle/>
          <a:p>
            <a:pPr algn="l">
              <a:lnSpc>
                <a:spcPct val="140000"/>
              </a:lnSpc>
            </a:pPr>
            <a:r>
              <a:rPr lang="en-US" sz="1350">
                <a:solidFill>
                  <a:srgbClr val="FDFCFC">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在业务流程设计中，使用活动图描述订单处理流程，包括接收订单、验证订单、处理订单、发货等各个活动环节。通过活动图，业务人员可以直观地了解订单处理的整个流程，发现潜在的问题并进行优化。同时，活动图还可以作为与开发人员进行沟通的重要工具，确保双方对业务流程的理解保持一致。</a:t>
            </a:r>
            <a:endParaRPr lang="en-US" sz="1350">
              <a:solidFill>
                <a:srgbClr val="FDFCFC">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8"/>
          <p:cNvSpPr txBox="1"/>
          <p:nvPr/>
        </p:nvSpPr>
        <p:spPr>
          <a:xfrm>
            <a:off x="9419558" y="2364660"/>
            <a:ext cx="1821725" cy="490334"/>
          </a:xfrm>
          <a:prstGeom prst="rect">
            <a:avLst/>
          </a:prstGeom>
        </p:spPr>
        <p:txBody>
          <a:bodyPr vert="horz" wrap="square" lIns="66008" tIns="33052" rIns="66008" bIns="33052" rtlCol="0" anchor="ctr" anchorCtr="1">
            <a:normAutofit/>
          </a:bodyPr>
          <a:lstStyle/>
          <a:p>
            <a:pPr algn="ctr">
              <a:lnSpc>
                <a:spcPct val="120000"/>
              </a:lnSpc>
            </a:pPr>
            <a:r>
              <a:rPr lang="en-US" sz="2025" b="1">
                <a:solidFill>
                  <a:srgbClr val="FDFCFC">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案例一</a:t>
            </a:r>
            <a:endParaRPr lang="en-US" sz="2025" b="1">
              <a:solidFill>
                <a:srgbClr val="FDFCFC">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9"/>
          <p:cNvSpPr txBox="1"/>
          <p:nvPr/>
        </p:nvSpPr>
        <p:spPr>
          <a:xfrm>
            <a:off x="784919" y="4687677"/>
            <a:ext cx="1821725" cy="490334"/>
          </a:xfrm>
          <a:prstGeom prst="rect">
            <a:avLst/>
          </a:prstGeom>
        </p:spPr>
        <p:txBody>
          <a:bodyPr vert="horz" wrap="square" lIns="66008" tIns="33052" rIns="66008" bIns="33052" rtlCol="0" anchor="ctr" anchorCtr="1">
            <a:normAutofit/>
          </a:bodyPr>
          <a:lstStyle/>
          <a:p>
            <a:pPr algn="ctr">
              <a:lnSpc>
                <a:spcPct val="120000"/>
              </a:lnSpc>
            </a:pPr>
            <a:r>
              <a:rPr lang="en-US" sz="2025" b="1">
                <a:solidFill>
                  <a:srgbClr val="FDFCFC">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案例二</a:t>
            </a:r>
            <a:endParaRPr lang="en-US" sz="2025" b="1">
              <a:solidFill>
                <a:srgbClr val="FDFCFC">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Group 10"/>
          <p:cNvGrpSpPr/>
          <p:nvPr/>
        </p:nvGrpSpPr>
        <p:grpSpPr>
          <a:xfrm rot="0">
            <a:off x="454963" y="93878"/>
            <a:ext cx="10641129" cy="914400"/>
            <a:chOff x="454963" y="93878"/>
            <a:chExt cx="10641129" cy="914400"/>
          </a:xfrm>
        </p:grpSpPr>
        <p:sp>
          <p:nvSpPr>
            <p:cNvPr id="11" name="AutoShape 11"/>
            <p:cNvSpPr/>
            <p:nvPr/>
          </p:nvSpPr>
          <p:spPr>
            <a:xfrm>
              <a:off x="454963" y="331168"/>
              <a:ext cx="84147" cy="84147"/>
            </a:xfrm>
            <a:prstGeom prst="ellipse">
              <a:avLst/>
            </a:prstGeom>
            <a:solidFill>
              <a:schemeClr val="accent1">
                <a:alpha val="100000"/>
              </a:schemeClr>
            </a:solidFill>
          </p:spPr>
        </p:sp>
        <p:sp>
          <p:nvSpPr>
            <p:cNvPr id="12" name="AutoShape 12"/>
            <p:cNvSpPr/>
            <p:nvPr/>
          </p:nvSpPr>
          <p:spPr>
            <a:xfrm>
              <a:off x="575049" y="337743"/>
              <a:ext cx="78137" cy="78137"/>
            </a:xfrm>
            <a:prstGeom prst="ellipse">
              <a:avLst/>
            </a:prstGeom>
            <a:solidFill>
              <a:schemeClr val="accent1">
                <a:alpha val="80000"/>
              </a:schemeClr>
            </a:solidFill>
          </p:spPr>
        </p:sp>
        <p:sp>
          <p:nvSpPr>
            <p:cNvPr id="13" name="AutoShape 13"/>
            <p:cNvSpPr/>
            <p:nvPr/>
          </p:nvSpPr>
          <p:spPr>
            <a:xfrm>
              <a:off x="689125" y="339460"/>
              <a:ext cx="74704" cy="74704"/>
            </a:xfrm>
            <a:prstGeom prst="ellipse">
              <a:avLst/>
            </a:prstGeom>
            <a:solidFill>
              <a:schemeClr val="accent1">
                <a:alpha val="60000"/>
              </a:schemeClr>
            </a:solidFill>
          </p:spPr>
        </p:sp>
        <p:sp>
          <p:nvSpPr>
            <p:cNvPr id="14" name="AutoShape 14"/>
            <p:cNvSpPr/>
            <p:nvPr/>
          </p:nvSpPr>
          <p:spPr>
            <a:xfrm>
              <a:off x="799768" y="348430"/>
              <a:ext cx="69238" cy="69238"/>
            </a:xfrm>
            <a:prstGeom prst="ellipse">
              <a:avLst/>
            </a:prstGeom>
            <a:solidFill>
              <a:schemeClr val="accent1">
                <a:alpha val="40000"/>
              </a:schemeClr>
            </a:solidFill>
          </p:spPr>
        </p:sp>
        <p:sp>
          <p:nvSpPr>
            <p:cNvPr id="15" name="AutoShape 15"/>
            <p:cNvSpPr/>
            <p:nvPr/>
          </p:nvSpPr>
          <p:spPr>
            <a:xfrm>
              <a:off x="904945" y="344297"/>
              <a:ext cx="65594" cy="65594"/>
            </a:xfrm>
            <a:prstGeom prst="ellipse">
              <a:avLst/>
            </a:prstGeom>
            <a:solidFill>
              <a:schemeClr val="accent1">
                <a:alpha val="20000"/>
              </a:schemeClr>
            </a:solidFill>
          </p:spPr>
        </p:sp>
        <p:sp>
          <p:nvSpPr>
            <p:cNvPr id="16" name="AutoShape 16"/>
            <p:cNvSpPr/>
            <p:nvPr/>
          </p:nvSpPr>
          <p:spPr>
            <a:xfrm>
              <a:off x="454963" y="448942"/>
              <a:ext cx="84147" cy="84147"/>
            </a:xfrm>
            <a:prstGeom prst="ellipse">
              <a:avLst/>
            </a:prstGeom>
            <a:solidFill>
              <a:schemeClr val="accent1">
                <a:alpha val="100000"/>
              </a:schemeClr>
            </a:solidFill>
          </p:spPr>
        </p:sp>
        <p:sp>
          <p:nvSpPr>
            <p:cNvPr id="17" name="AutoShape 17"/>
            <p:cNvSpPr/>
            <p:nvPr/>
          </p:nvSpPr>
          <p:spPr>
            <a:xfrm>
              <a:off x="575049" y="455517"/>
              <a:ext cx="78137" cy="78137"/>
            </a:xfrm>
            <a:prstGeom prst="ellipse">
              <a:avLst/>
            </a:prstGeom>
            <a:solidFill>
              <a:schemeClr val="accent1">
                <a:alpha val="80000"/>
              </a:schemeClr>
            </a:solidFill>
          </p:spPr>
        </p:sp>
        <p:sp>
          <p:nvSpPr>
            <p:cNvPr id="18" name="AutoShape 18"/>
            <p:cNvSpPr/>
            <p:nvPr/>
          </p:nvSpPr>
          <p:spPr>
            <a:xfrm>
              <a:off x="689125" y="457233"/>
              <a:ext cx="74704" cy="74704"/>
            </a:xfrm>
            <a:prstGeom prst="ellipse">
              <a:avLst/>
            </a:prstGeom>
            <a:solidFill>
              <a:schemeClr val="accent1">
                <a:alpha val="60000"/>
              </a:schemeClr>
            </a:solidFill>
          </p:spPr>
        </p:sp>
        <p:sp>
          <p:nvSpPr>
            <p:cNvPr id="19" name="AutoShape 19"/>
            <p:cNvSpPr/>
            <p:nvPr/>
          </p:nvSpPr>
          <p:spPr>
            <a:xfrm>
              <a:off x="799768" y="466203"/>
              <a:ext cx="69238" cy="69238"/>
            </a:xfrm>
            <a:prstGeom prst="ellipse">
              <a:avLst/>
            </a:prstGeom>
            <a:solidFill>
              <a:schemeClr val="accent1">
                <a:alpha val="40000"/>
              </a:schemeClr>
            </a:solidFill>
          </p:spPr>
        </p:sp>
        <p:sp>
          <p:nvSpPr>
            <p:cNvPr id="20" name="AutoShape 20"/>
            <p:cNvSpPr/>
            <p:nvPr/>
          </p:nvSpPr>
          <p:spPr>
            <a:xfrm>
              <a:off x="904945" y="462070"/>
              <a:ext cx="65594" cy="65594"/>
            </a:xfrm>
            <a:prstGeom prst="ellipse">
              <a:avLst/>
            </a:prstGeom>
            <a:solidFill>
              <a:schemeClr val="accent1">
                <a:alpha val="20000"/>
              </a:schemeClr>
            </a:solidFill>
          </p:spPr>
        </p:sp>
        <p:sp>
          <p:nvSpPr>
            <p:cNvPr id="21" name="AutoShape 21"/>
            <p:cNvSpPr/>
            <p:nvPr/>
          </p:nvSpPr>
          <p:spPr>
            <a:xfrm>
              <a:off x="454963" y="566715"/>
              <a:ext cx="84147" cy="84147"/>
            </a:xfrm>
            <a:prstGeom prst="ellipse">
              <a:avLst/>
            </a:prstGeom>
            <a:solidFill>
              <a:schemeClr val="accent1">
                <a:alpha val="100000"/>
              </a:schemeClr>
            </a:solidFill>
          </p:spPr>
        </p:sp>
        <p:sp>
          <p:nvSpPr>
            <p:cNvPr id="22" name="AutoShape 22"/>
            <p:cNvSpPr/>
            <p:nvPr/>
          </p:nvSpPr>
          <p:spPr>
            <a:xfrm>
              <a:off x="575049" y="573291"/>
              <a:ext cx="78137" cy="78137"/>
            </a:xfrm>
            <a:prstGeom prst="ellipse">
              <a:avLst/>
            </a:prstGeom>
            <a:solidFill>
              <a:schemeClr val="accent1">
                <a:alpha val="80000"/>
              </a:schemeClr>
            </a:solidFill>
          </p:spPr>
        </p:sp>
        <p:sp>
          <p:nvSpPr>
            <p:cNvPr id="23" name="AutoShape 23"/>
            <p:cNvSpPr/>
            <p:nvPr/>
          </p:nvSpPr>
          <p:spPr>
            <a:xfrm>
              <a:off x="689125" y="575007"/>
              <a:ext cx="74704" cy="74704"/>
            </a:xfrm>
            <a:prstGeom prst="ellipse">
              <a:avLst/>
            </a:prstGeom>
            <a:solidFill>
              <a:schemeClr val="accent1">
                <a:alpha val="60000"/>
              </a:schemeClr>
            </a:solidFill>
          </p:spPr>
        </p:sp>
        <p:sp>
          <p:nvSpPr>
            <p:cNvPr id="24" name="AutoShape 24"/>
            <p:cNvSpPr/>
            <p:nvPr/>
          </p:nvSpPr>
          <p:spPr>
            <a:xfrm>
              <a:off x="799768" y="583977"/>
              <a:ext cx="69238" cy="69238"/>
            </a:xfrm>
            <a:prstGeom prst="ellipse">
              <a:avLst/>
            </a:prstGeom>
            <a:solidFill>
              <a:schemeClr val="accent1">
                <a:alpha val="40000"/>
              </a:schemeClr>
            </a:solidFill>
          </p:spPr>
        </p:sp>
        <p:sp>
          <p:nvSpPr>
            <p:cNvPr id="25" name="AutoShape 25"/>
            <p:cNvSpPr/>
            <p:nvPr/>
          </p:nvSpPr>
          <p:spPr>
            <a:xfrm>
              <a:off x="904945" y="579844"/>
              <a:ext cx="65594" cy="65594"/>
            </a:xfrm>
            <a:prstGeom prst="ellipse">
              <a:avLst/>
            </a:prstGeom>
            <a:solidFill>
              <a:schemeClr val="accent1">
                <a:alpha val="20000"/>
              </a:schemeClr>
            </a:solidFill>
          </p:spPr>
        </p:sp>
        <p:sp>
          <p:nvSpPr>
            <p:cNvPr id="26" name="AutoShape 26"/>
            <p:cNvSpPr/>
            <p:nvPr/>
          </p:nvSpPr>
          <p:spPr>
            <a:xfrm>
              <a:off x="454963" y="684489"/>
              <a:ext cx="84147" cy="84147"/>
            </a:xfrm>
            <a:prstGeom prst="ellipse">
              <a:avLst/>
            </a:prstGeom>
            <a:solidFill>
              <a:schemeClr val="accent1">
                <a:alpha val="100000"/>
              </a:schemeClr>
            </a:solidFill>
          </p:spPr>
        </p:sp>
        <p:sp>
          <p:nvSpPr>
            <p:cNvPr id="27" name="AutoShape 27"/>
            <p:cNvSpPr/>
            <p:nvPr/>
          </p:nvSpPr>
          <p:spPr>
            <a:xfrm>
              <a:off x="575049" y="691064"/>
              <a:ext cx="78137" cy="78137"/>
            </a:xfrm>
            <a:prstGeom prst="ellipse">
              <a:avLst/>
            </a:prstGeom>
            <a:solidFill>
              <a:schemeClr val="accent1">
                <a:alpha val="80000"/>
              </a:schemeClr>
            </a:solidFill>
          </p:spPr>
        </p:sp>
        <p:sp>
          <p:nvSpPr>
            <p:cNvPr id="28" name="AutoShape 28"/>
            <p:cNvSpPr/>
            <p:nvPr/>
          </p:nvSpPr>
          <p:spPr>
            <a:xfrm>
              <a:off x="689125" y="692781"/>
              <a:ext cx="74704" cy="74704"/>
            </a:xfrm>
            <a:prstGeom prst="ellipse">
              <a:avLst/>
            </a:prstGeom>
            <a:solidFill>
              <a:schemeClr val="accent1">
                <a:alpha val="60000"/>
              </a:schemeClr>
            </a:solidFill>
          </p:spPr>
        </p:sp>
        <p:sp>
          <p:nvSpPr>
            <p:cNvPr id="29" name="AutoShape 29"/>
            <p:cNvSpPr/>
            <p:nvPr/>
          </p:nvSpPr>
          <p:spPr>
            <a:xfrm>
              <a:off x="799768" y="701751"/>
              <a:ext cx="69238" cy="69238"/>
            </a:xfrm>
            <a:prstGeom prst="ellipse">
              <a:avLst/>
            </a:prstGeom>
            <a:solidFill>
              <a:schemeClr val="accent1">
                <a:alpha val="40000"/>
              </a:schemeClr>
            </a:solidFill>
          </p:spPr>
        </p:sp>
        <p:sp>
          <p:nvSpPr>
            <p:cNvPr id="30" name="AutoShape 30"/>
            <p:cNvSpPr/>
            <p:nvPr/>
          </p:nvSpPr>
          <p:spPr>
            <a:xfrm>
              <a:off x="904945" y="697618"/>
              <a:ext cx="65594" cy="65594"/>
            </a:xfrm>
            <a:prstGeom prst="ellipse">
              <a:avLst/>
            </a:prstGeom>
            <a:solidFill>
              <a:schemeClr val="accent1">
                <a:alpha val="20000"/>
              </a:schemeClr>
            </a:solidFill>
          </p:spPr>
        </p:sp>
        <p:sp>
          <p:nvSpPr>
            <p:cNvPr id="31" name="TextBox 3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2" name="图片 31"/>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70000"/>
          </a:blip>
          <a:srcRect l="16750" r="16750"/>
          <a:stretch>
            <a:fillRect/>
          </a:stretch>
        </p:blipFill>
        <p:spPr>
          <a:xfrm>
            <a:off x="7092556" y="1559288"/>
            <a:ext cx="4492828" cy="4492828"/>
          </a:xfrm>
          <a:prstGeom prst="roundRect">
            <a:avLst/>
          </a:prstGeom>
        </p:spPr>
      </p:pic>
      <p:sp>
        <p:nvSpPr>
          <p:cNvPr id="3" name="Freeform 3"/>
          <p:cNvSpPr/>
          <p:nvPr>
            <p:custDataLst>
              <p:tags r:id="rId2"/>
            </p:custDataLst>
          </p:nvPr>
        </p:nvSpPr>
        <p:spPr>
          <a:xfrm>
            <a:off x="557080" y="1431615"/>
            <a:ext cx="1511760" cy="1373901"/>
          </a:xfrm>
          <a:custGeom>
            <a:avLst/>
            <a:gdLst/>
            <a:ahLst/>
            <a:cxnLst/>
            <a:rect l="l" t="t" r="r" b="b"/>
            <a:pathLst>
              <a:path w="1181062" h="1073360">
                <a:moveTo>
                  <a:pt x="0" y="0"/>
                </a:moveTo>
                <a:lnTo>
                  <a:pt x="1046892" y="0"/>
                </a:lnTo>
                <a:quadBezTo>
                  <a:pt x="1181062" y="0"/>
                  <a:pt x="1181062" y="134170"/>
                </a:quadBezTo>
                <a:lnTo>
                  <a:pt x="1181062" y="1073360"/>
                </a:lnTo>
                <a:lnTo>
                  <a:pt x="134170" y="1073360"/>
                </a:lnTo>
                <a:quadBezTo>
                  <a:pt x="0" y="1073360"/>
                  <a:pt x="0" y="939190"/>
                </a:quadBezTo>
                <a:lnTo>
                  <a:pt x="0" y="0"/>
                </a:lnTo>
                <a:close/>
              </a:path>
            </a:pathLst>
          </a:custGeom>
          <a:solidFill>
            <a:schemeClr val="accent1">
              <a:alpha val="100000"/>
            </a:schemeClr>
          </a:solidFill>
        </p:spPr>
      </p:sp>
      <p:sp>
        <p:nvSpPr>
          <p:cNvPr id="4" name="TextBox 4"/>
          <p:cNvSpPr txBox="1"/>
          <p:nvPr>
            <p:custDataLst>
              <p:tags r:id="rId3"/>
            </p:custDataLst>
          </p:nvPr>
        </p:nvSpPr>
        <p:spPr>
          <a:xfrm>
            <a:off x="720871" y="1321887"/>
            <a:ext cx="1111026" cy="1615440"/>
          </a:xfrm>
          <a:prstGeom prst="rect">
            <a:avLst/>
          </a:prstGeom>
        </p:spPr>
        <p:txBody>
          <a:bodyPr vert="horz" wrap="square" lIns="95250" tIns="95250" rIns="47625" bIns="95250" rtlCol="0" anchor="t" anchorCtr="0">
            <a:spAutoFit/>
          </a:bodyPr>
          <a:lstStyle/>
          <a:p>
            <a:pPr algn="ctr">
              <a:lnSpc>
                <a:spcPct val="150000"/>
              </a:lnSpc>
            </a:pPr>
            <a:r>
              <a:rPr lang="en-US" sz="577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1</a:t>
            </a:r>
            <a:endParaRPr lang="en-US" sz="577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Freeform 5"/>
          <p:cNvSpPr/>
          <p:nvPr>
            <p:custDataLst>
              <p:tags r:id="rId4"/>
            </p:custDataLst>
          </p:nvPr>
        </p:nvSpPr>
        <p:spPr>
          <a:xfrm>
            <a:off x="539110" y="3161277"/>
            <a:ext cx="1511760" cy="1373901"/>
          </a:xfrm>
          <a:custGeom>
            <a:avLst/>
            <a:gdLst/>
            <a:ahLst/>
            <a:cxnLst/>
            <a:rect l="l" t="t" r="r" b="b"/>
            <a:pathLst>
              <a:path w="1181062" h="1073360">
                <a:moveTo>
                  <a:pt x="0" y="0"/>
                </a:moveTo>
                <a:lnTo>
                  <a:pt x="1046892" y="0"/>
                </a:lnTo>
                <a:quadBezTo>
                  <a:pt x="1181062" y="0"/>
                  <a:pt x="1181062" y="134170"/>
                </a:quadBezTo>
                <a:lnTo>
                  <a:pt x="1181062" y="1073360"/>
                </a:lnTo>
                <a:lnTo>
                  <a:pt x="134170" y="1073360"/>
                </a:lnTo>
                <a:quadBezTo>
                  <a:pt x="0" y="1073360"/>
                  <a:pt x="0" y="939190"/>
                </a:quadBezTo>
                <a:lnTo>
                  <a:pt x="0" y="0"/>
                </a:lnTo>
                <a:close/>
              </a:path>
            </a:pathLst>
          </a:custGeom>
          <a:solidFill>
            <a:schemeClr val="accent1">
              <a:alpha val="100000"/>
            </a:schemeClr>
          </a:solidFill>
        </p:spPr>
      </p:sp>
      <p:sp>
        <p:nvSpPr>
          <p:cNvPr id="6" name="TextBox 6"/>
          <p:cNvSpPr txBox="1"/>
          <p:nvPr>
            <p:custDataLst>
              <p:tags r:id="rId5"/>
            </p:custDataLst>
          </p:nvPr>
        </p:nvSpPr>
        <p:spPr>
          <a:xfrm>
            <a:off x="727285" y="3051549"/>
            <a:ext cx="1111026" cy="1615440"/>
          </a:xfrm>
          <a:prstGeom prst="rect">
            <a:avLst/>
          </a:prstGeom>
        </p:spPr>
        <p:txBody>
          <a:bodyPr vert="horz" wrap="square" lIns="95250" tIns="95250" rIns="47625" bIns="95250" rtlCol="0" anchor="t" anchorCtr="0">
            <a:spAutoFit/>
          </a:bodyPr>
          <a:lstStyle/>
          <a:p>
            <a:pPr algn="ctr">
              <a:lnSpc>
                <a:spcPct val="150000"/>
              </a:lnSpc>
            </a:pPr>
            <a:r>
              <a:rPr lang="en-US" sz="577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2</a:t>
            </a:r>
            <a:endParaRPr lang="en-US" sz="577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Freeform 7"/>
          <p:cNvSpPr/>
          <p:nvPr>
            <p:custDataLst>
              <p:tags r:id="rId6"/>
            </p:custDataLst>
          </p:nvPr>
        </p:nvSpPr>
        <p:spPr>
          <a:xfrm>
            <a:off x="575049" y="4866556"/>
            <a:ext cx="1511760" cy="1373901"/>
          </a:xfrm>
          <a:custGeom>
            <a:avLst/>
            <a:gdLst/>
            <a:ahLst/>
            <a:cxnLst/>
            <a:rect l="l" t="t" r="r" b="b"/>
            <a:pathLst>
              <a:path w="1181062" h="1073360">
                <a:moveTo>
                  <a:pt x="0" y="0"/>
                </a:moveTo>
                <a:lnTo>
                  <a:pt x="1046892" y="0"/>
                </a:lnTo>
                <a:quadBezTo>
                  <a:pt x="1181062" y="0"/>
                  <a:pt x="1181062" y="134170"/>
                </a:quadBezTo>
                <a:lnTo>
                  <a:pt x="1181062" y="1073360"/>
                </a:lnTo>
                <a:lnTo>
                  <a:pt x="134170" y="1073360"/>
                </a:lnTo>
                <a:quadBezTo>
                  <a:pt x="0" y="1073360"/>
                  <a:pt x="0" y="939190"/>
                </a:quadBezTo>
                <a:lnTo>
                  <a:pt x="0" y="0"/>
                </a:lnTo>
                <a:close/>
              </a:path>
            </a:pathLst>
          </a:custGeom>
          <a:solidFill>
            <a:schemeClr val="accent1">
              <a:alpha val="100000"/>
            </a:schemeClr>
          </a:solidFill>
        </p:spPr>
      </p:sp>
      <p:sp>
        <p:nvSpPr>
          <p:cNvPr id="8" name="TextBox 8"/>
          <p:cNvSpPr txBox="1"/>
          <p:nvPr>
            <p:custDataLst>
              <p:tags r:id="rId7"/>
            </p:custDataLst>
          </p:nvPr>
        </p:nvSpPr>
        <p:spPr>
          <a:xfrm>
            <a:off x="751032" y="4756828"/>
            <a:ext cx="1111026" cy="1615440"/>
          </a:xfrm>
          <a:prstGeom prst="rect">
            <a:avLst/>
          </a:prstGeom>
        </p:spPr>
        <p:txBody>
          <a:bodyPr vert="horz" wrap="square" lIns="95250" tIns="95250" rIns="47625" bIns="95250" rtlCol="0" anchor="t" anchorCtr="0">
            <a:spAutoFit/>
          </a:bodyPr>
          <a:lstStyle/>
          <a:p>
            <a:pPr algn="ctr">
              <a:lnSpc>
                <a:spcPct val="150000"/>
              </a:lnSpc>
            </a:pPr>
            <a:r>
              <a:rPr lang="en-US" sz="577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3</a:t>
            </a:r>
            <a:endParaRPr lang="en-US" sz="577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TextBox 9"/>
          <p:cNvSpPr txBox="1"/>
          <p:nvPr>
            <p:custDataLst>
              <p:tags r:id="rId8"/>
            </p:custDataLst>
          </p:nvPr>
        </p:nvSpPr>
        <p:spPr>
          <a:xfrm>
            <a:off x="2248535" y="1431615"/>
            <a:ext cx="4235703" cy="1341120"/>
          </a:xfrm>
          <a:prstGeom prst="rect">
            <a:avLst/>
          </a:prstGeom>
        </p:spPr>
        <p:txBody>
          <a:bodyPr vert="horz" wrap="square" lIns="95250" tIns="95250" rIns="47625" bIns="95250" rtlCol="0" anchor="t" anchorCtr="0">
            <a:spAutoFit/>
          </a:bodyPr>
          <a:lstStyle/>
          <a:p>
            <a:pPr>
              <a:lnSpc>
                <a:spcPct val="15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了解基本的计算机操作和常用软件使用方法</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10"/>
          <p:cNvSpPr txBox="1"/>
          <p:nvPr>
            <p:custDataLst>
              <p:tags r:id="rId9"/>
            </p:custDataLst>
          </p:nvPr>
        </p:nvSpPr>
        <p:spPr>
          <a:xfrm>
            <a:off x="2248535" y="3135142"/>
            <a:ext cx="4235703" cy="1341120"/>
          </a:xfrm>
          <a:prstGeom prst="rect">
            <a:avLst/>
          </a:prstGeom>
        </p:spPr>
        <p:txBody>
          <a:bodyPr vert="horz" wrap="square" lIns="95250" tIns="95250" rIns="47625" bIns="95250" rtlCol="0" anchor="t" anchorCtr="0">
            <a:spAutoFit/>
          </a:bodyPr>
          <a:lstStyle/>
          <a:p>
            <a:pPr>
              <a:lnSpc>
                <a:spcPct val="15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对软件开发和设计有一定的兴趣和热情</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extBox 11"/>
          <p:cNvSpPr txBox="1"/>
          <p:nvPr>
            <p:custDataLst>
              <p:tags r:id="rId10"/>
            </p:custDataLst>
          </p:nvPr>
        </p:nvSpPr>
        <p:spPr>
          <a:xfrm>
            <a:off x="2248535" y="4866556"/>
            <a:ext cx="4235703" cy="1341120"/>
          </a:xfrm>
          <a:prstGeom prst="rect">
            <a:avLst/>
          </a:prstGeom>
        </p:spPr>
        <p:txBody>
          <a:bodyPr vert="horz" wrap="square" lIns="95250" tIns="95250" rIns="47625" bIns="95250" rtlCol="0" anchor="t" anchorCtr="0">
            <a:spAutoFit/>
          </a:bodyPr>
          <a:lstStyle/>
          <a:p>
            <a:pPr>
              <a:lnSpc>
                <a:spcPct val="15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不需要具备专业的UML知识，本教程会从基础开始讲解</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Group 12"/>
          <p:cNvGrpSpPr/>
          <p:nvPr/>
        </p:nvGrpSpPr>
        <p:grpSpPr>
          <a:xfrm rot="0">
            <a:off x="454963" y="93878"/>
            <a:ext cx="10641129" cy="914400"/>
            <a:chOff x="454963" y="93878"/>
            <a:chExt cx="10641129" cy="914400"/>
          </a:xfrm>
        </p:grpSpPr>
        <p:sp>
          <p:nvSpPr>
            <p:cNvPr id="13" name="AutoShape 13"/>
            <p:cNvSpPr/>
            <p:nvPr/>
          </p:nvSpPr>
          <p:spPr>
            <a:xfrm>
              <a:off x="454963" y="331168"/>
              <a:ext cx="84147" cy="84147"/>
            </a:xfrm>
            <a:prstGeom prst="ellipse">
              <a:avLst/>
            </a:prstGeom>
            <a:solidFill>
              <a:schemeClr val="accent1">
                <a:alpha val="100000"/>
              </a:schemeClr>
            </a:solidFill>
          </p:spPr>
        </p:sp>
        <p:sp>
          <p:nvSpPr>
            <p:cNvPr id="14" name="AutoShape 14"/>
            <p:cNvSpPr/>
            <p:nvPr/>
          </p:nvSpPr>
          <p:spPr>
            <a:xfrm>
              <a:off x="575049" y="337743"/>
              <a:ext cx="78137" cy="78137"/>
            </a:xfrm>
            <a:prstGeom prst="ellipse">
              <a:avLst/>
            </a:prstGeom>
            <a:solidFill>
              <a:schemeClr val="accent1">
                <a:alpha val="80000"/>
              </a:schemeClr>
            </a:solidFill>
          </p:spPr>
        </p:sp>
        <p:sp>
          <p:nvSpPr>
            <p:cNvPr id="15" name="AutoShape 15"/>
            <p:cNvSpPr/>
            <p:nvPr/>
          </p:nvSpPr>
          <p:spPr>
            <a:xfrm>
              <a:off x="689125" y="339460"/>
              <a:ext cx="74704" cy="74704"/>
            </a:xfrm>
            <a:prstGeom prst="ellipse">
              <a:avLst/>
            </a:prstGeom>
            <a:solidFill>
              <a:schemeClr val="accent1">
                <a:alpha val="60000"/>
              </a:schemeClr>
            </a:solidFill>
          </p:spPr>
        </p:sp>
        <p:sp>
          <p:nvSpPr>
            <p:cNvPr id="16" name="AutoShape 16"/>
            <p:cNvSpPr/>
            <p:nvPr/>
          </p:nvSpPr>
          <p:spPr>
            <a:xfrm>
              <a:off x="799768" y="348430"/>
              <a:ext cx="69238" cy="69238"/>
            </a:xfrm>
            <a:prstGeom prst="ellipse">
              <a:avLst/>
            </a:prstGeom>
            <a:solidFill>
              <a:schemeClr val="accent1">
                <a:alpha val="40000"/>
              </a:schemeClr>
            </a:solidFill>
          </p:spPr>
        </p:sp>
        <p:sp>
          <p:nvSpPr>
            <p:cNvPr id="17" name="AutoShape 17"/>
            <p:cNvSpPr/>
            <p:nvPr/>
          </p:nvSpPr>
          <p:spPr>
            <a:xfrm>
              <a:off x="904945" y="344297"/>
              <a:ext cx="65594" cy="65594"/>
            </a:xfrm>
            <a:prstGeom prst="ellipse">
              <a:avLst/>
            </a:prstGeom>
            <a:solidFill>
              <a:schemeClr val="accent1">
                <a:alpha val="20000"/>
              </a:schemeClr>
            </a:solidFill>
          </p:spPr>
        </p:sp>
        <p:sp>
          <p:nvSpPr>
            <p:cNvPr id="18" name="AutoShape 18"/>
            <p:cNvSpPr/>
            <p:nvPr/>
          </p:nvSpPr>
          <p:spPr>
            <a:xfrm>
              <a:off x="454963" y="448942"/>
              <a:ext cx="84147" cy="84147"/>
            </a:xfrm>
            <a:prstGeom prst="ellipse">
              <a:avLst/>
            </a:prstGeom>
            <a:solidFill>
              <a:schemeClr val="accent1">
                <a:alpha val="100000"/>
              </a:schemeClr>
            </a:solidFill>
          </p:spPr>
        </p:sp>
        <p:sp>
          <p:nvSpPr>
            <p:cNvPr id="19" name="AutoShape 19"/>
            <p:cNvSpPr/>
            <p:nvPr/>
          </p:nvSpPr>
          <p:spPr>
            <a:xfrm>
              <a:off x="575049" y="455517"/>
              <a:ext cx="78137" cy="78137"/>
            </a:xfrm>
            <a:prstGeom prst="ellipse">
              <a:avLst/>
            </a:prstGeom>
            <a:solidFill>
              <a:schemeClr val="accent1">
                <a:alpha val="80000"/>
              </a:schemeClr>
            </a:solidFill>
          </p:spPr>
        </p:sp>
        <p:sp>
          <p:nvSpPr>
            <p:cNvPr id="20" name="AutoShape 20"/>
            <p:cNvSpPr/>
            <p:nvPr/>
          </p:nvSpPr>
          <p:spPr>
            <a:xfrm>
              <a:off x="689125" y="457233"/>
              <a:ext cx="74704" cy="74704"/>
            </a:xfrm>
            <a:prstGeom prst="ellipse">
              <a:avLst/>
            </a:prstGeom>
            <a:solidFill>
              <a:schemeClr val="accent1">
                <a:alpha val="60000"/>
              </a:schemeClr>
            </a:solidFill>
          </p:spPr>
        </p:sp>
        <p:sp>
          <p:nvSpPr>
            <p:cNvPr id="21" name="AutoShape 21"/>
            <p:cNvSpPr/>
            <p:nvPr/>
          </p:nvSpPr>
          <p:spPr>
            <a:xfrm>
              <a:off x="799768" y="466203"/>
              <a:ext cx="69238" cy="69238"/>
            </a:xfrm>
            <a:prstGeom prst="ellipse">
              <a:avLst/>
            </a:prstGeom>
            <a:solidFill>
              <a:schemeClr val="accent1">
                <a:alpha val="40000"/>
              </a:schemeClr>
            </a:solidFill>
          </p:spPr>
        </p:sp>
        <p:sp>
          <p:nvSpPr>
            <p:cNvPr id="22" name="AutoShape 22"/>
            <p:cNvSpPr/>
            <p:nvPr/>
          </p:nvSpPr>
          <p:spPr>
            <a:xfrm>
              <a:off x="904945" y="462070"/>
              <a:ext cx="65594" cy="65594"/>
            </a:xfrm>
            <a:prstGeom prst="ellipse">
              <a:avLst/>
            </a:prstGeom>
            <a:solidFill>
              <a:schemeClr val="accent1">
                <a:alpha val="20000"/>
              </a:schemeClr>
            </a:solidFill>
          </p:spPr>
        </p:sp>
        <p:sp>
          <p:nvSpPr>
            <p:cNvPr id="23" name="AutoShape 23"/>
            <p:cNvSpPr/>
            <p:nvPr/>
          </p:nvSpPr>
          <p:spPr>
            <a:xfrm>
              <a:off x="454963" y="566715"/>
              <a:ext cx="84147" cy="84147"/>
            </a:xfrm>
            <a:prstGeom prst="ellipse">
              <a:avLst/>
            </a:prstGeom>
            <a:solidFill>
              <a:schemeClr val="accent1">
                <a:alpha val="100000"/>
              </a:schemeClr>
            </a:solidFill>
          </p:spPr>
        </p:sp>
        <p:sp>
          <p:nvSpPr>
            <p:cNvPr id="24" name="AutoShape 24"/>
            <p:cNvSpPr/>
            <p:nvPr/>
          </p:nvSpPr>
          <p:spPr>
            <a:xfrm>
              <a:off x="575049" y="573291"/>
              <a:ext cx="78137" cy="78137"/>
            </a:xfrm>
            <a:prstGeom prst="ellipse">
              <a:avLst/>
            </a:prstGeom>
            <a:solidFill>
              <a:schemeClr val="accent1">
                <a:alpha val="80000"/>
              </a:schemeClr>
            </a:solidFill>
          </p:spPr>
        </p:sp>
        <p:sp>
          <p:nvSpPr>
            <p:cNvPr id="25" name="AutoShape 25"/>
            <p:cNvSpPr/>
            <p:nvPr/>
          </p:nvSpPr>
          <p:spPr>
            <a:xfrm>
              <a:off x="689125" y="575007"/>
              <a:ext cx="74704" cy="74704"/>
            </a:xfrm>
            <a:prstGeom prst="ellipse">
              <a:avLst/>
            </a:prstGeom>
            <a:solidFill>
              <a:schemeClr val="accent1">
                <a:alpha val="60000"/>
              </a:schemeClr>
            </a:solidFill>
          </p:spPr>
        </p:sp>
        <p:sp>
          <p:nvSpPr>
            <p:cNvPr id="26" name="AutoShape 26"/>
            <p:cNvSpPr/>
            <p:nvPr/>
          </p:nvSpPr>
          <p:spPr>
            <a:xfrm>
              <a:off x="799768" y="583977"/>
              <a:ext cx="69238" cy="69238"/>
            </a:xfrm>
            <a:prstGeom prst="ellipse">
              <a:avLst/>
            </a:prstGeom>
            <a:solidFill>
              <a:schemeClr val="accent1">
                <a:alpha val="40000"/>
              </a:schemeClr>
            </a:solidFill>
          </p:spPr>
        </p:sp>
        <p:sp>
          <p:nvSpPr>
            <p:cNvPr id="27" name="AutoShape 27"/>
            <p:cNvSpPr/>
            <p:nvPr/>
          </p:nvSpPr>
          <p:spPr>
            <a:xfrm>
              <a:off x="904945" y="579844"/>
              <a:ext cx="65594" cy="65594"/>
            </a:xfrm>
            <a:prstGeom prst="ellipse">
              <a:avLst/>
            </a:prstGeom>
            <a:solidFill>
              <a:schemeClr val="accent1">
                <a:alpha val="20000"/>
              </a:schemeClr>
            </a:solidFill>
          </p:spPr>
        </p:sp>
        <p:sp>
          <p:nvSpPr>
            <p:cNvPr id="28" name="AutoShape 28"/>
            <p:cNvSpPr/>
            <p:nvPr/>
          </p:nvSpPr>
          <p:spPr>
            <a:xfrm>
              <a:off x="454963" y="684489"/>
              <a:ext cx="84147" cy="84147"/>
            </a:xfrm>
            <a:prstGeom prst="ellipse">
              <a:avLst/>
            </a:prstGeom>
            <a:solidFill>
              <a:schemeClr val="accent1">
                <a:alpha val="100000"/>
              </a:schemeClr>
            </a:solidFill>
          </p:spPr>
        </p:sp>
        <p:sp>
          <p:nvSpPr>
            <p:cNvPr id="29" name="AutoShape 29"/>
            <p:cNvSpPr/>
            <p:nvPr/>
          </p:nvSpPr>
          <p:spPr>
            <a:xfrm>
              <a:off x="575049" y="691064"/>
              <a:ext cx="78137" cy="78137"/>
            </a:xfrm>
            <a:prstGeom prst="ellipse">
              <a:avLst/>
            </a:prstGeom>
            <a:solidFill>
              <a:schemeClr val="accent1">
                <a:alpha val="80000"/>
              </a:schemeClr>
            </a:solidFill>
          </p:spPr>
        </p:sp>
        <p:sp>
          <p:nvSpPr>
            <p:cNvPr id="30" name="AutoShape 30"/>
            <p:cNvSpPr/>
            <p:nvPr/>
          </p:nvSpPr>
          <p:spPr>
            <a:xfrm>
              <a:off x="689125" y="692781"/>
              <a:ext cx="74704" cy="74704"/>
            </a:xfrm>
            <a:prstGeom prst="ellipse">
              <a:avLst/>
            </a:prstGeom>
            <a:solidFill>
              <a:schemeClr val="accent1">
                <a:alpha val="60000"/>
              </a:schemeClr>
            </a:solidFill>
          </p:spPr>
        </p:sp>
        <p:sp>
          <p:nvSpPr>
            <p:cNvPr id="31" name="AutoShape 31"/>
            <p:cNvSpPr/>
            <p:nvPr/>
          </p:nvSpPr>
          <p:spPr>
            <a:xfrm>
              <a:off x="799768" y="701751"/>
              <a:ext cx="69238" cy="69238"/>
            </a:xfrm>
            <a:prstGeom prst="ellipse">
              <a:avLst/>
            </a:prstGeom>
            <a:solidFill>
              <a:schemeClr val="accent1">
                <a:alpha val="40000"/>
              </a:schemeClr>
            </a:solidFill>
          </p:spPr>
        </p:sp>
        <p:sp>
          <p:nvSpPr>
            <p:cNvPr id="32" name="AutoShape 32"/>
            <p:cNvSpPr/>
            <p:nvPr/>
          </p:nvSpPr>
          <p:spPr>
            <a:xfrm>
              <a:off x="904945" y="697618"/>
              <a:ext cx="65594" cy="65594"/>
            </a:xfrm>
            <a:prstGeom prst="ellipse">
              <a:avLst/>
            </a:prstGeom>
            <a:solidFill>
              <a:schemeClr val="accent1">
                <a:alpha val="20000"/>
              </a:schemeClr>
            </a:solidFill>
          </p:spPr>
        </p:sp>
        <p:sp>
          <p:nvSpPr>
            <p:cNvPr id="33" name="TextBox 33"/>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预备知识</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4" name="图片 33"/>
          <p:cNvPicPr>
            <a:picLocks noChangeAspect="1"/>
          </p:cNvPicPr>
          <p:nvPr/>
        </p:nvPicPr>
        <p:blipFill>
          <a:blip r:embed="rId1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09</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1834515" y="3416935"/>
            <a:ext cx="8933180"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组件图与部署图</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866575" y="1250443"/>
            <a:ext cx="10458850" cy="2438400"/>
          </a:xfrm>
          <a:prstGeom prst="roundRect">
            <a:avLst/>
          </a:prstGeom>
          <a:solidFill>
            <a:schemeClr val="accent2">
              <a:alpha val="100000"/>
            </a:schemeClr>
          </a:solidFill>
        </p:spPr>
      </p:sp>
      <p:sp>
        <p:nvSpPr>
          <p:cNvPr id="3" name="TextBox 3"/>
          <p:cNvSpPr txBox="1"/>
          <p:nvPr/>
        </p:nvSpPr>
        <p:spPr>
          <a:xfrm>
            <a:off x="1300074" y="2175786"/>
            <a:ext cx="9582906" cy="1341120"/>
          </a:xfrm>
          <a:prstGeom prst="rect">
            <a:avLst/>
          </a:prstGeom>
        </p:spPr>
        <p:txBody>
          <a:bodyPr vert="horz" wrap="square" lIns="123825" tIns="123825" rIns="57150" bIns="123825" rtlCol="0" anchor="t" anchorCtr="0">
            <a:spAutoFit/>
          </a:bodyPr>
          <a:lstStyle/>
          <a:p>
            <a:pPr>
              <a:lnSpc>
                <a:spcPct val="150000"/>
              </a:lnSpc>
            </a:pPr>
            <a:r>
              <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显示一组组件之间的组织和依赖关系，包括库、可执行文件、接口等。</a:t>
            </a:r>
            <a:endParaRPr lang="en-US" sz="1500">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4"/>
          <p:cNvSpPr txBox="1"/>
          <p:nvPr/>
        </p:nvSpPr>
        <p:spPr>
          <a:xfrm>
            <a:off x="1300074" y="1380567"/>
            <a:ext cx="9417017" cy="853250"/>
          </a:xfrm>
          <a:prstGeom prst="rect">
            <a:avLst/>
          </a:prstGeom>
        </p:spPr>
        <p:txBody>
          <a:bodyPr vert="horz" wrap="square" lIns="123825" tIns="123825" rIns="57150" bIns="123825" rtlCol="0" anchor="t" anchorCtr="0">
            <a:spAutoFit/>
          </a:bodyPr>
          <a:lstStyle/>
          <a:p>
            <a:pPr>
              <a:lnSpc>
                <a:spcPct val="150000"/>
              </a:lnSpc>
            </a:pPr>
            <a:r>
              <a:rPr lang="en-US" sz="201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组件图（Component Diagram）</a:t>
            </a:r>
            <a:endParaRPr lang="en-US" sz="2015"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AutoShape 5"/>
          <p:cNvSpPr/>
          <p:nvPr/>
        </p:nvSpPr>
        <p:spPr>
          <a:xfrm>
            <a:off x="866575" y="3952506"/>
            <a:ext cx="10458850" cy="2438400"/>
          </a:xfrm>
          <a:prstGeom prst="roundRect">
            <a:avLst/>
          </a:prstGeom>
          <a:solidFill>
            <a:schemeClr val="accent1">
              <a:lumMod val="20000"/>
              <a:lumOff val="80000"/>
              <a:alpha val="100000"/>
            </a:schemeClr>
          </a:solidFill>
        </p:spPr>
      </p:sp>
      <p:sp>
        <p:nvSpPr>
          <p:cNvPr id="6" name="TextBox 6"/>
          <p:cNvSpPr txBox="1"/>
          <p:nvPr/>
        </p:nvSpPr>
        <p:spPr>
          <a:xfrm>
            <a:off x="1287882" y="4870218"/>
            <a:ext cx="9582150" cy="1323975"/>
          </a:xfrm>
          <a:prstGeom prst="rect">
            <a:avLst/>
          </a:prstGeom>
        </p:spPr>
        <p:txBody>
          <a:bodyPr vert="horz" wrap="square" lIns="123825" tIns="123825" rIns="57150" bIns="123825" rtlCol="0" anchor="t" anchorCtr="0">
            <a:spAutoFit/>
          </a:bodyPr>
          <a:lstStyle/>
          <a:p>
            <a:pPr>
              <a:lnSpc>
                <a:spcPct val="150000"/>
              </a:lnSpc>
            </a:pPr>
            <a:r>
              <a:rPr lang="en-US" sz="1500">
                <a:solidFill>
                  <a:schemeClr val="accent1">
                    <a:lumMod val="50000"/>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帮助开发人员理解软件系统结构，优化软件设计，实现软件重用。</a:t>
            </a:r>
            <a:endParaRPr lang="en-US" sz="1500">
              <a:solidFill>
                <a:schemeClr val="accent1">
                  <a:lumMod val="50000"/>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7"/>
          <p:cNvSpPr txBox="1"/>
          <p:nvPr/>
        </p:nvSpPr>
        <p:spPr>
          <a:xfrm>
            <a:off x="1287882" y="4099383"/>
            <a:ext cx="9677400" cy="723900"/>
          </a:xfrm>
          <a:prstGeom prst="rect">
            <a:avLst/>
          </a:prstGeom>
        </p:spPr>
        <p:txBody>
          <a:bodyPr vert="horz" wrap="square" lIns="123825" tIns="123825" rIns="57150" bIns="123825" rtlCol="0" anchor="t" anchorCtr="0">
            <a:spAutoFit/>
          </a:bodyPr>
          <a:lstStyle/>
          <a:p>
            <a:pPr>
              <a:lnSpc>
                <a:spcPct val="150000"/>
              </a:lnSpc>
            </a:pPr>
            <a:r>
              <a:rPr lang="en-US" sz="201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组件图作用</a:t>
            </a:r>
            <a:endParaRPr lang="en-US" sz="201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8" name="Connector 8"/>
          <p:cNvCxnSpPr/>
          <p:nvPr/>
        </p:nvCxnSpPr>
        <p:spPr>
          <a:xfrm>
            <a:off x="1473659" y="4829453"/>
            <a:ext cx="9220298" cy="0"/>
          </a:xfrm>
          <a:prstGeom prst="line">
            <a:avLst/>
          </a:prstGeom>
          <a:ln w="9525">
            <a:solidFill>
              <a:schemeClr val="accent1"/>
            </a:solidFill>
            <a:prstDash val="solid"/>
            <a:headEnd type="oval"/>
            <a:tailEnd type="none"/>
          </a:ln>
        </p:spPr>
        <p:style>
          <a:lnRef idx="0">
            <a:schemeClr val="accent1"/>
          </a:lnRef>
          <a:fillRef idx="1">
            <a:schemeClr val="accent1"/>
          </a:fillRef>
          <a:effectRef idx="0">
            <a:schemeClr val="accent1"/>
          </a:effectRef>
          <a:fontRef idx="minor">
            <a:schemeClr val="lt1"/>
          </a:fontRef>
        </p:style>
      </p:cxnSp>
      <p:cxnSp>
        <p:nvCxnSpPr>
          <p:cNvPr id="9" name="Connector 9"/>
          <p:cNvCxnSpPr/>
          <p:nvPr/>
        </p:nvCxnSpPr>
        <p:spPr>
          <a:xfrm>
            <a:off x="1481378" y="2175786"/>
            <a:ext cx="9220298" cy="0"/>
          </a:xfrm>
          <a:prstGeom prst="line">
            <a:avLst/>
          </a:prstGeom>
          <a:ln w="9525">
            <a:solidFill>
              <a:schemeClr val="accent1">
                <a:lumMod val="20000"/>
                <a:lumOff val="80000"/>
              </a:schemeClr>
            </a:solidFill>
            <a:prstDash val="solid"/>
            <a:headEnd type="oval"/>
            <a:tailEnd type="none"/>
          </a:ln>
        </p:spPr>
        <p:style>
          <a:lnRef idx="0">
            <a:schemeClr val="accent1"/>
          </a:lnRef>
          <a:fillRef idx="1">
            <a:schemeClr val="accent1"/>
          </a:fillRef>
          <a:effectRef idx="0">
            <a:schemeClr val="accent1"/>
          </a:effectRef>
          <a:fontRef idx="minor">
            <a:schemeClr val="lt1"/>
          </a:fontRef>
        </p:style>
      </p:cxnSp>
      <p:grpSp>
        <p:nvGrpSpPr>
          <p:cNvPr id="10" name="Group 10"/>
          <p:cNvGrpSpPr/>
          <p:nvPr/>
        </p:nvGrpSpPr>
        <p:grpSpPr>
          <a:xfrm rot="0">
            <a:off x="454963" y="93878"/>
            <a:ext cx="10641129" cy="914400"/>
            <a:chOff x="454963" y="93878"/>
            <a:chExt cx="10641129" cy="914400"/>
          </a:xfrm>
        </p:grpSpPr>
        <p:sp>
          <p:nvSpPr>
            <p:cNvPr id="11" name="AutoShape 11"/>
            <p:cNvSpPr/>
            <p:nvPr/>
          </p:nvSpPr>
          <p:spPr>
            <a:xfrm>
              <a:off x="454963" y="331168"/>
              <a:ext cx="84147" cy="84147"/>
            </a:xfrm>
            <a:prstGeom prst="ellipse">
              <a:avLst/>
            </a:prstGeom>
            <a:solidFill>
              <a:schemeClr val="accent1">
                <a:alpha val="100000"/>
              </a:schemeClr>
            </a:solidFill>
          </p:spPr>
        </p:sp>
        <p:sp>
          <p:nvSpPr>
            <p:cNvPr id="12" name="AutoShape 12"/>
            <p:cNvSpPr/>
            <p:nvPr/>
          </p:nvSpPr>
          <p:spPr>
            <a:xfrm>
              <a:off x="575049" y="337743"/>
              <a:ext cx="78137" cy="78137"/>
            </a:xfrm>
            <a:prstGeom prst="ellipse">
              <a:avLst/>
            </a:prstGeom>
            <a:solidFill>
              <a:schemeClr val="accent1">
                <a:alpha val="80000"/>
              </a:schemeClr>
            </a:solidFill>
          </p:spPr>
        </p:sp>
        <p:sp>
          <p:nvSpPr>
            <p:cNvPr id="13" name="AutoShape 13"/>
            <p:cNvSpPr/>
            <p:nvPr/>
          </p:nvSpPr>
          <p:spPr>
            <a:xfrm>
              <a:off x="689125" y="339460"/>
              <a:ext cx="74704" cy="74704"/>
            </a:xfrm>
            <a:prstGeom prst="ellipse">
              <a:avLst/>
            </a:prstGeom>
            <a:solidFill>
              <a:schemeClr val="accent1">
                <a:alpha val="60000"/>
              </a:schemeClr>
            </a:solidFill>
          </p:spPr>
        </p:sp>
        <p:sp>
          <p:nvSpPr>
            <p:cNvPr id="14" name="AutoShape 14"/>
            <p:cNvSpPr/>
            <p:nvPr/>
          </p:nvSpPr>
          <p:spPr>
            <a:xfrm>
              <a:off x="799768" y="348430"/>
              <a:ext cx="69238" cy="69238"/>
            </a:xfrm>
            <a:prstGeom prst="ellipse">
              <a:avLst/>
            </a:prstGeom>
            <a:solidFill>
              <a:schemeClr val="accent1">
                <a:alpha val="40000"/>
              </a:schemeClr>
            </a:solidFill>
          </p:spPr>
        </p:sp>
        <p:sp>
          <p:nvSpPr>
            <p:cNvPr id="15" name="AutoShape 15"/>
            <p:cNvSpPr/>
            <p:nvPr/>
          </p:nvSpPr>
          <p:spPr>
            <a:xfrm>
              <a:off x="904945" y="344297"/>
              <a:ext cx="65594" cy="65594"/>
            </a:xfrm>
            <a:prstGeom prst="ellipse">
              <a:avLst/>
            </a:prstGeom>
            <a:solidFill>
              <a:schemeClr val="accent1">
                <a:alpha val="20000"/>
              </a:schemeClr>
            </a:solidFill>
          </p:spPr>
        </p:sp>
        <p:sp>
          <p:nvSpPr>
            <p:cNvPr id="16" name="AutoShape 16"/>
            <p:cNvSpPr/>
            <p:nvPr/>
          </p:nvSpPr>
          <p:spPr>
            <a:xfrm>
              <a:off x="454963" y="448942"/>
              <a:ext cx="84147" cy="84147"/>
            </a:xfrm>
            <a:prstGeom prst="ellipse">
              <a:avLst/>
            </a:prstGeom>
            <a:solidFill>
              <a:schemeClr val="accent1">
                <a:alpha val="100000"/>
              </a:schemeClr>
            </a:solidFill>
          </p:spPr>
        </p:sp>
        <p:sp>
          <p:nvSpPr>
            <p:cNvPr id="17" name="AutoShape 17"/>
            <p:cNvSpPr/>
            <p:nvPr/>
          </p:nvSpPr>
          <p:spPr>
            <a:xfrm>
              <a:off x="575049" y="455517"/>
              <a:ext cx="78137" cy="78137"/>
            </a:xfrm>
            <a:prstGeom prst="ellipse">
              <a:avLst/>
            </a:prstGeom>
            <a:solidFill>
              <a:schemeClr val="accent1">
                <a:alpha val="80000"/>
              </a:schemeClr>
            </a:solidFill>
          </p:spPr>
        </p:sp>
        <p:sp>
          <p:nvSpPr>
            <p:cNvPr id="18" name="AutoShape 18"/>
            <p:cNvSpPr/>
            <p:nvPr/>
          </p:nvSpPr>
          <p:spPr>
            <a:xfrm>
              <a:off x="689125" y="457233"/>
              <a:ext cx="74704" cy="74704"/>
            </a:xfrm>
            <a:prstGeom prst="ellipse">
              <a:avLst/>
            </a:prstGeom>
            <a:solidFill>
              <a:schemeClr val="accent1">
                <a:alpha val="60000"/>
              </a:schemeClr>
            </a:solidFill>
          </p:spPr>
        </p:sp>
        <p:sp>
          <p:nvSpPr>
            <p:cNvPr id="19" name="AutoShape 19"/>
            <p:cNvSpPr/>
            <p:nvPr/>
          </p:nvSpPr>
          <p:spPr>
            <a:xfrm>
              <a:off x="799768" y="466203"/>
              <a:ext cx="69238" cy="69238"/>
            </a:xfrm>
            <a:prstGeom prst="ellipse">
              <a:avLst/>
            </a:prstGeom>
            <a:solidFill>
              <a:schemeClr val="accent1">
                <a:alpha val="40000"/>
              </a:schemeClr>
            </a:solidFill>
          </p:spPr>
        </p:sp>
        <p:sp>
          <p:nvSpPr>
            <p:cNvPr id="20" name="AutoShape 20"/>
            <p:cNvSpPr/>
            <p:nvPr/>
          </p:nvSpPr>
          <p:spPr>
            <a:xfrm>
              <a:off x="904945" y="462070"/>
              <a:ext cx="65594" cy="65594"/>
            </a:xfrm>
            <a:prstGeom prst="ellipse">
              <a:avLst/>
            </a:prstGeom>
            <a:solidFill>
              <a:schemeClr val="accent1">
                <a:alpha val="20000"/>
              </a:schemeClr>
            </a:solidFill>
          </p:spPr>
        </p:sp>
        <p:sp>
          <p:nvSpPr>
            <p:cNvPr id="21" name="AutoShape 21"/>
            <p:cNvSpPr/>
            <p:nvPr/>
          </p:nvSpPr>
          <p:spPr>
            <a:xfrm>
              <a:off x="454963" y="566715"/>
              <a:ext cx="84147" cy="84147"/>
            </a:xfrm>
            <a:prstGeom prst="ellipse">
              <a:avLst/>
            </a:prstGeom>
            <a:solidFill>
              <a:schemeClr val="accent1">
                <a:alpha val="100000"/>
              </a:schemeClr>
            </a:solidFill>
          </p:spPr>
        </p:sp>
        <p:sp>
          <p:nvSpPr>
            <p:cNvPr id="22" name="AutoShape 22"/>
            <p:cNvSpPr/>
            <p:nvPr/>
          </p:nvSpPr>
          <p:spPr>
            <a:xfrm>
              <a:off x="575049" y="573291"/>
              <a:ext cx="78137" cy="78137"/>
            </a:xfrm>
            <a:prstGeom prst="ellipse">
              <a:avLst/>
            </a:prstGeom>
            <a:solidFill>
              <a:schemeClr val="accent1">
                <a:alpha val="80000"/>
              </a:schemeClr>
            </a:solidFill>
          </p:spPr>
        </p:sp>
        <p:sp>
          <p:nvSpPr>
            <p:cNvPr id="23" name="AutoShape 23"/>
            <p:cNvSpPr/>
            <p:nvPr/>
          </p:nvSpPr>
          <p:spPr>
            <a:xfrm>
              <a:off x="689125" y="575007"/>
              <a:ext cx="74704" cy="74704"/>
            </a:xfrm>
            <a:prstGeom prst="ellipse">
              <a:avLst/>
            </a:prstGeom>
            <a:solidFill>
              <a:schemeClr val="accent1">
                <a:alpha val="60000"/>
              </a:schemeClr>
            </a:solidFill>
          </p:spPr>
        </p:sp>
        <p:sp>
          <p:nvSpPr>
            <p:cNvPr id="24" name="AutoShape 24"/>
            <p:cNvSpPr/>
            <p:nvPr/>
          </p:nvSpPr>
          <p:spPr>
            <a:xfrm>
              <a:off x="799768" y="583977"/>
              <a:ext cx="69238" cy="69238"/>
            </a:xfrm>
            <a:prstGeom prst="ellipse">
              <a:avLst/>
            </a:prstGeom>
            <a:solidFill>
              <a:schemeClr val="accent1">
                <a:alpha val="40000"/>
              </a:schemeClr>
            </a:solidFill>
          </p:spPr>
        </p:sp>
        <p:sp>
          <p:nvSpPr>
            <p:cNvPr id="25" name="AutoShape 25"/>
            <p:cNvSpPr/>
            <p:nvPr/>
          </p:nvSpPr>
          <p:spPr>
            <a:xfrm>
              <a:off x="904945" y="579844"/>
              <a:ext cx="65594" cy="65594"/>
            </a:xfrm>
            <a:prstGeom prst="ellipse">
              <a:avLst/>
            </a:prstGeom>
            <a:solidFill>
              <a:schemeClr val="accent1">
                <a:alpha val="20000"/>
              </a:schemeClr>
            </a:solidFill>
          </p:spPr>
        </p:sp>
        <p:sp>
          <p:nvSpPr>
            <p:cNvPr id="26" name="AutoShape 26"/>
            <p:cNvSpPr/>
            <p:nvPr/>
          </p:nvSpPr>
          <p:spPr>
            <a:xfrm>
              <a:off x="454963" y="684489"/>
              <a:ext cx="84147" cy="84147"/>
            </a:xfrm>
            <a:prstGeom prst="ellipse">
              <a:avLst/>
            </a:prstGeom>
            <a:solidFill>
              <a:schemeClr val="accent1">
                <a:alpha val="100000"/>
              </a:schemeClr>
            </a:solidFill>
          </p:spPr>
        </p:sp>
        <p:sp>
          <p:nvSpPr>
            <p:cNvPr id="27" name="AutoShape 27"/>
            <p:cNvSpPr/>
            <p:nvPr/>
          </p:nvSpPr>
          <p:spPr>
            <a:xfrm>
              <a:off x="575049" y="691064"/>
              <a:ext cx="78137" cy="78137"/>
            </a:xfrm>
            <a:prstGeom prst="ellipse">
              <a:avLst/>
            </a:prstGeom>
            <a:solidFill>
              <a:schemeClr val="accent1">
                <a:alpha val="80000"/>
              </a:schemeClr>
            </a:solidFill>
          </p:spPr>
        </p:sp>
        <p:sp>
          <p:nvSpPr>
            <p:cNvPr id="28" name="AutoShape 28"/>
            <p:cNvSpPr/>
            <p:nvPr/>
          </p:nvSpPr>
          <p:spPr>
            <a:xfrm>
              <a:off x="689125" y="692781"/>
              <a:ext cx="74704" cy="74704"/>
            </a:xfrm>
            <a:prstGeom prst="ellipse">
              <a:avLst/>
            </a:prstGeom>
            <a:solidFill>
              <a:schemeClr val="accent1">
                <a:alpha val="60000"/>
              </a:schemeClr>
            </a:solidFill>
          </p:spPr>
        </p:sp>
        <p:sp>
          <p:nvSpPr>
            <p:cNvPr id="29" name="AutoShape 29"/>
            <p:cNvSpPr/>
            <p:nvPr/>
          </p:nvSpPr>
          <p:spPr>
            <a:xfrm>
              <a:off x="799768" y="701751"/>
              <a:ext cx="69238" cy="69238"/>
            </a:xfrm>
            <a:prstGeom prst="ellipse">
              <a:avLst/>
            </a:prstGeom>
            <a:solidFill>
              <a:schemeClr val="accent1">
                <a:alpha val="40000"/>
              </a:schemeClr>
            </a:solidFill>
          </p:spPr>
        </p:sp>
        <p:sp>
          <p:nvSpPr>
            <p:cNvPr id="30" name="AutoShape 30"/>
            <p:cNvSpPr/>
            <p:nvPr/>
          </p:nvSpPr>
          <p:spPr>
            <a:xfrm>
              <a:off x="904945" y="697618"/>
              <a:ext cx="65594" cy="65594"/>
            </a:xfrm>
            <a:prstGeom prst="ellipse">
              <a:avLst/>
            </a:prstGeom>
            <a:solidFill>
              <a:schemeClr val="accent1">
                <a:alpha val="20000"/>
              </a:schemeClr>
            </a:solidFill>
          </p:spPr>
        </p:sp>
        <p:sp>
          <p:nvSpPr>
            <p:cNvPr id="31" name="TextBox 3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组件图基本概念及作用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32" name="图片 31"/>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custDataLst>
              <p:tags r:id="rId1"/>
            </p:custDataLst>
          </p:nvPr>
        </p:nvPicPr>
        <p:blipFill>
          <a:blip r:embed="rId2"/>
          <a:srcRect l="10333" r="10333"/>
          <a:stretch>
            <a:fillRect/>
          </a:stretch>
        </p:blipFill>
        <p:spPr>
          <a:xfrm>
            <a:off x="4289936" y="1498289"/>
            <a:ext cx="3861422" cy="3861422"/>
          </a:xfrm>
          <a:prstGeom prst="diamond">
            <a:avLst/>
          </a:prstGeom>
        </p:spPr>
      </p:pic>
      <p:grpSp>
        <p:nvGrpSpPr>
          <p:cNvPr id="3" name="Group 3"/>
          <p:cNvGrpSpPr/>
          <p:nvPr>
            <p:custDataLst>
              <p:tags r:id="rId3"/>
            </p:custDataLst>
          </p:nvPr>
        </p:nvGrpSpPr>
        <p:grpSpPr>
          <a:xfrm rot="0">
            <a:off x="44972" y="1608799"/>
            <a:ext cx="5067193" cy="1224567"/>
            <a:chOff x="44972" y="1608799"/>
            <a:chExt cx="5067193" cy="1224567"/>
          </a:xfrm>
        </p:grpSpPr>
        <p:sp>
          <p:nvSpPr>
            <p:cNvPr id="4" name="AutoShape 4"/>
            <p:cNvSpPr/>
            <p:nvPr>
              <p:custDataLst>
                <p:tags r:id="rId4"/>
              </p:custDataLst>
            </p:nvPr>
          </p:nvSpPr>
          <p:spPr>
            <a:xfrm>
              <a:off x="4429413" y="1744054"/>
              <a:ext cx="682752" cy="682752"/>
            </a:xfrm>
            <a:prstGeom prst="ellipse">
              <a:avLst/>
            </a:prstGeom>
            <a:solidFill>
              <a:schemeClr val="accent2">
                <a:alpha val="100000"/>
              </a:schemeClr>
            </a:solidFill>
          </p:spPr>
        </p:sp>
        <p:sp>
          <p:nvSpPr>
            <p:cNvPr id="5" name="TextBox 5"/>
            <p:cNvSpPr txBox="1"/>
            <p:nvPr>
              <p:custDataLst>
                <p:tags r:id="rId5"/>
              </p:custDataLst>
            </p:nvPr>
          </p:nvSpPr>
          <p:spPr>
            <a:xfrm>
              <a:off x="216800" y="2131183"/>
              <a:ext cx="3905833" cy="702183"/>
            </a:xfrm>
            <a:prstGeom prst="rect">
              <a:avLst/>
            </a:prstGeom>
          </p:spPr>
          <p:txBody>
            <a:bodyPr vert="horz" wrap="square" lIns="114300" tIns="57150" rIns="114300" bIns="57150" rtlCol="0" anchor="t" anchorCtr="0">
              <a:spAutoFit/>
            </a:bodyPr>
            <a:lstStyle/>
            <a:p>
              <a:pPr algn="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分析系统需求，识别出系统中的主要组件。</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6"/>
            <p:cNvSpPr txBox="1"/>
            <p:nvPr>
              <p:custDataLst>
                <p:tags r:id="rId6"/>
              </p:custDataLst>
            </p:nvPr>
          </p:nvSpPr>
          <p:spPr>
            <a:xfrm>
              <a:off x="44972" y="1608799"/>
              <a:ext cx="4521094" cy="398526"/>
            </a:xfrm>
            <a:prstGeom prst="rect">
              <a:avLst/>
            </a:prstGeom>
          </p:spPr>
          <p:txBody>
            <a:bodyPr vert="horz" wrap="square" lIns="114300" tIns="57150" rIns="114300" bIns="57150" rtlCol="0" anchor="t" anchorCtr="0">
              <a:spAutoFit/>
            </a:bodyPr>
            <a:lstStyle/>
            <a:p>
              <a:pPr algn="ctr">
                <a:lnSpc>
                  <a:spcPct val="77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确定要表示的组件</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Freeform 7"/>
            <p:cNvSpPr/>
            <p:nvPr>
              <p:custDataLst>
                <p:tags r:id="rId7"/>
              </p:custDataLst>
            </p:nvPr>
          </p:nvSpPr>
          <p:spPr>
            <a:xfrm>
              <a:off x="4566065" y="1914535"/>
              <a:ext cx="418083" cy="363887"/>
            </a:xfrm>
            <a:custGeom>
              <a:avLst/>
              <a:gdLst/>
              <a:ahLst/>
              <a:cxnLst/>
              <a:rect l="l" t="t" r="r" b="b"/>
              <a:pathLst>
                <a:path w="304800" h="304800">
                  <a:moveTo>
                    <a:pt x="257299" y="240773"/>
                  </a:moveTo>
                  <a:lnTo>
                    <a:pt x="257299" y="258156"/>
                  </a:lnTo>
                  <a:lnTo>
                    <a:pt x="47501" y="258156"/>
                  </a:lnTo>
                  <a:lnTo>
                    <a:pt x="47501" y="240773"/>
                  </a:lnTo>
                  <a:cubicBezTo>
                    <a:pt x="47501" y="240773"/>
                    <a:pt x="43015" y="231162"/>
                    <a:pt x="67361" y="208112"/>
                  </a:cubicBezTo>
                  <a:cubicBezTo>
                    <a:pt x="91688" y="185071"/>
                    <a:pt x="88487" y="125511"/>
                    <a:pt x="88487" y="85173"/>
                  </a:cubicBezTo>
                  <a:cubicBezTo>
                    <a:pt x="88487" y="44834"/>
                    <a:pt x="145142" y="43977"/>
                    <a:pt x="145142" y="43977"/>
                  </a:cubicBezTo>
                  <a:lnTo>
                    <a:pt x="147085" y="43977"/>
                  </a:lnTo>
                  <a:cubicBezTo>
                    <a:pt x="147085" y="43996"/>
                    <a:pt x="147085" y="43701"/>
                    <a:pt x="147085" y="37424"/>
                  </a:cubicBezTo>
                  <a:cubicBezTo>
                    <a:pt x="147085" y="33395"/>
                    <a:pt x="133560" y="18802"/>
                    <a:pt x="133560" y="18802"/>
                  </a:cubicBezTo>
                  <a:lnTo>
                    <a:pt x="133360" y="9973"/>
                  </a:lnTo>
                  <a:lnTo>
                    <a:pt x="171555" y="9973"/>
                  </a:lnTo>
                  <a:lnTo>
                    <a:pt x="171298" y="19136"/>
                  </a:lnTo>
                  <a:cubicBezTo>
                    <a:pt x="171298" y="19136"/>
                    <a:pt x="156639" y="33719"/>
                    <a:pt x="156639" y="38014"/>
                  </a:cubicBezTo>
                  <a:cubicBezTo>
                    <a:pt x="156639" y="42167"/>
                    <a:pt x="156639" y="43558"/>
                    <a:pt x="156639" y="43967"/>
                  </a:cubicBezTo>
                  <a:lnTo>
                    <a:pt x="159658" y="43967"/>
                  </a:lnTo>
                  <a:cubicBezTo>
                    <a:pt x="159658" y="43967"/>
                    <a:pt x="216313" y="44825"/>
                    <a:pt x="216313" y="85163"/>
                  </a:cubicBezTo>
                  <a:cubicBezTo>
                    <a:pt x="216313" y="125501"/>
                    <a:pt x="213112" y="185071"/>
                    <a:pt x="237449" y="208121"/>
                  </a:cubicBezTo>
                  <a:cubicBezTo>
                    <a:pt x="261785" y="231172"/>
                    <a:pt x="257299" y="240773"/>
                    <a:pt x="257299" y="240773"/>
                  </a:cubicBezTo>
                  <a:close/>
                  <a:moveTo>
                    <a:pt x="176327" y="267367"/>
                  </a:moveTo>
                  <a:cubicBezTo>
                    <a:pt x="176327" y="280559"/>
                    <a:pt x="165640" y="294827"/>
                    <a:pt x="152457" y="294827"/>
                  </a:cubicBezTo>
                  <a:cubicBezTo>
                    <a:pt x="139275" y="294827"/>
                    <a:pt x="128588" y="280559"/>
                    <a:pt x="128588" y="267367"/>
                  </a:cubicBezTo>
                  <a:cubicBezTo>
                    <a:pt x="128588" y="267662"/>
                    <a:pt x="176327" y="267062"/>
                    <a:pt x="176327" y="267367"/>
                  </a:cubicBezTo>
                  <a:close/>
                </a:path>
              </a:pathLst>
            </a:custGeom>
            <a:solidFill>
              <a:srgbClr val="FFFFFF">
                <a:alpha val="100000"/>
              </a:srgbClr>
            </a:solidFill>
          </p:spPr>
        </p:sp>
      </p:grpSp>
      <p:grpSp>
        <p:nvGrpSpPr>
          <p:cNvPr id="8" name="Group 8"/>
          <p:cNvGrpSpPr/>
          <p:nvPr>
            <p:custDataLst>
              <p:tags r:id="rId8"/>
            </p:custDataLst>
          </p:nvPr>
        </p:nvGrpSpPr>
        <p:grpSpPr>
          <a:xfrm rot="0">
            <a:off x="7180959" y="1608799"/>
            <a:ext cx="4946836" cy="1224567"/>
            <a:chOff x="7180959" y="1608799"/>
            <a:chExt cx="4946836" cy="1224567"/>
          </a:xfrm>
        </p:grpSpPr>
        <p:sp>
          <p:nvSpPr>
            <p:cNvPr id="9" name="AutoShape 9"/>
            <p:cNvSpPr/>
            <p:nvPr>
              <p:custDataLst>
                <p:tags r:id="rId9"/>
              </p:custDataLst>
            </p:nvPr>
          </p:nvSpPr>
          <p:spPr>
            <a:xfrm>
              <a:off x="7180959" y="1688047"/>
              <a:ext cx="682752" cy="682752"/>
            </a:xfrm>
            <a:prstGeom prst="ellipse">
              <a:avLst/>
            </a:prstGeom>
            <a:solidFill>
              <a:schemeClr val="accent2">
                <a:alpha val="100000"/>
              </a:schemeClr>
            </a:solidFill>
          </p:spPr>
        </p:sp>
        <p:sp>
          <p:nvSpPr>
            <p:cNvPr id="10" name="TextBox 10"/>
            <p:cNvSpPr txBox="1"/>
            <p:nvPr>
              <p:custDataLst>
                <p:tags r:id="rId10"/>
              </p:custDataLst>
            </p:nvPr>
          </p:nvSpPr>
          <p:spPr>
            <a:xfrm>
              <a:off x="8027972" y="2131183"/>
              <a:ext cx="3905833"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为每个组件定义清晰的接口，包括输入和输出。</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TextBox 11"/>
            <p:cNvSpPr txBox="1"/>
            <p:nvPr>
              <p:custDataLst>
                <p:tags r:id="rId11"/>
              </p:custDataLst>
            </p:nvPr>
          </p:nvSpPr>
          <p:spPr>
            <a:xfrm>
              <a:off x="7606701" y="1608799"/>
              <a:ext cx="4521094" cy="398526"/>
            </a:xfrm>
            <a:prstGeom prst="rect">
              <a:avLst/>
            </a:prstGeom>
          </p:spPr>
          <p:txBody>
            <a:bodyPr vert="horz" wrap="square" lIns="114300" tIns="57150" rIns="114300" bIns="57150" rtlCol="0" anchor="t" anchorCtr="0">
              <a:spAutoFit/>
            </a:bodyPr>
            <a:lstStyle/>
            <a:p>
              <a:pPr algn="ctr">
                <a:lnSpc>
                  <a:spcPct val="77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定义组件接口</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Freeform 12"/>
            <p:cNvSpPr/>
            <p:nvPr>
              <p:custDataLst>
                <p:tags r:id="rId12"/>
              </p:custDataLst>
            </p:nvPr>
          </p:nvSpPr>
          <p:spPr>
            <a:xfrm>
              <a:off x="7356302" y="1863389"/>
              <a:ext cx="332068" cy="332068"/>
            </a:xfrm>
            <a:custGeom>
              <a:avLst/>
              <a:gdLst/>
              <a:ahLst/>
              <a:cxnLst/>
              <a:rect l="l" t="t" r="r" b="b"/>
              <a:pathLst>
                <a:path w="304800" h="304800">
                  <a:moveTo>
                    <a:pt x="304800" y="171155"/>
                  </a:moveTo>
                  <a:lnTo>
                    <a:pt x="304800" y="133055"/>
                  </a:lnTo>
                  <a:lnTo>
                    <a:pt x="259261" y="114081"/>
                  </a:lnTo>
                  <a:cubicBezTo>
                    <a:pt x="257994" y="110509"/>
                    <a:pt x="256661" y="107051"/>
                    <a:pt x="255022" y="103661"/>
                  </a:cubicBezTo>
                  <a:lnTo>
                    <a:pt x="273406" y="57893"/>
                  </a:lnTo>
                  <a:lnTo>
                    <a:pt x="246459" y="30956"/>
                  </a:lnTo>
                  <a:lnTo>
                    <a:pt x="201101" y="49635"/>
                  </a:lnTo>
                  <a:cubicBezTo>
                    <a:pt x="197644" y="47958"/>
                    <a:pt x="194110" y="46549"/>
                    <a:pt x="190462" y="45244"/>
                  </a:cubicBezTo>
                  <a:lnTo>
                    <a:pt x="171155" y="0"/>
                  </a:lnTo>
                  <a:lnTo>
                    <a:pt x="133055" y="0"/>
                  </a:lnTo>
                  <a:lnTo>
                    <a:pt x="114224" y="45091"/>
                  </a:lnTo>
                  <a:cubicBezTo>
                    <a:pt x="110433" y="46434"/>
                    <a:pt x="106785" y="47844"/>
                    <a:pt x="103175" y="49559"/>
                  </a:cubicBezTo>
                  <a:lnTo>
                    <a:pt x="57893" y="31366"/>
                  </a:lnTo>
                  <a:lnTo>
                    <a:pt x="30956" y="58303"/>
                  </a:lnTo>
                  <a:lnTo>
                    <a:pt x="49416" y="103175"/>
                  </a:lnTo>
                  <a:cubicBezTo>
                    <a:pt x="47625" y="106861"/>
                    <a:pt x="46177" y="110614"/>
                    <a:pt x="44796" y="114491"/>
                  </a:cubicBezTo>
                  <a:lnTo>
                    <a:pt x="0" y="133645"/>
                  </a:lnTo>
                  <a:lnTo>
                    <a:pt x="0" y="171745"/>
                  </a:lnTo>
                  <a:lnTo>
                    <a:pt x="44834" y="190424"/>
                  </a:lnTo>
                  <a:cubicBezTo>
                    <a:pt x="46215" y="194291"/>
                    <a:pt x="47701" y="198053"/>
                    <a:pt x="49482" y="201740"/>
                  </a:cubicBezTo>
                  <a:lnTo>
                    <a:pt x="31366" y="246907"/>
                  </a:lnTo>
                  <a:lnTo>
                    <a:pt x="58303" y="273844"/>
                  </a:lnTo>
                  <a:lnTo>
                    <a:pt x="103289" y="255318"/>
                  </a:lnTo>
                  <a:cubicBezTo>
                    <a:pt x="106899" y="257032"/>
                    <a:pt x="110585" y="258404"/>
                    <a:pt x="114376" y="259709"/>
                  </a:cubicBezTo>
                  <a:lnTo>
                    <a:pt x="133645" y="304800"/>
                  </a:lnTo>
                  <a:lnTo>
                    <a:pt x="171745" y="304800"/>
                  </a:lnTo>
                  <a:lnTo>
                    <a:pt x="190605" y="259480"/>
                  </a:lnTo>
                  <a:cubicBezTo>
                    <a:pt x="194215" y="258137"/>
                    <a:pt x="197787" y="256727"/>
                    <a:pt x="201206" y="255089"/>
                  </a:cubicBezTo>
                  <a:lnTo>
                    <a:pt x="246898" y="273396"/>
                  </a:lnTo>
                  <a:lnTo>
                    <a:pt x="273834" y="246459"/>
                  </a:lnTo>
                  <a:lnTo>
                    <a:pt x="255079" y="200997"/>
                  </a:lnTo>
                  <a:cubicBezTo>
                    <a:pt x="256680" y="197577"/>
                    <a:pt x="257985" y="194110"/>
                    <a:pt x="259251" y="190576"/>
                  </a:cubicBezTo>
                  <a:lnTo>
                    <a:pt x="304800" y="171155"/>
                  </a:lnTo>
                  <a:close/>
                  <a:moveTo>
                    <a:pt x="152105" y="209550"/>
                  </a:moveTo>
                  <a:cubicBezTo>
                    <a:pt x="120558" y="209550"/>
                    <a:pt x="94955" y="183947"/>
                    <a:pt x="94955" y="152400"/>
                  </a:cubicBezTo>
                  <a:cubicBezTo>
                    <a:pt x="94955" y="120853"/>
                    <a:pt x="120558" y="95250"/>
                    <a:pt x="152105" y="95250"/>
                  </a:cubicBezTo>
                  <a:cubicBezTo>
                    <a:pt x="183652" y="95250"/>
                    <a:pt x="209255" y="120853"/>
                    <a:pt x="209255" y="152400"/>
                  </a:cubicBezTo>
                  <a:cubicBezTo>
                    <a:pt x="209255" y="183947"/>
                    <a:pt x="183652" y="209550"/>
                    <a:pt x="152105" y="209550"/>
                  </a:cubicBezTo>
                  <a:close/>
                </a:path>
              </a:pathLst>
            </a:custGeom>
            <a:solidFill>
              <a:srgbClr val="FFFFFF">
                <a:alpha val="100000"/>
              </a:srgbClr>
            </a:solidFill>
          </p:spPr>
        </p:sp>
      </p:grpSp>
      <p:grpSp>
        <p:nvGrpSpPr>
          <p:cNvPr id="13" name="Group 13"/>
          <p:cNvGrpSpPr/>
          <p:nvPr>
            <p:custDataLst>
              <p:tags r:id="rId13"/>
            </p:custDataLst>
          </p:nvPr>
        </p:nvGrpSpPr>
        <p:grpSpPr>
          <a:xfrm rot="0">
            <a:off x="24384" y="4380910"/>
            <a:ext cx="5067193" cy="1224566"/>
            <a:chOff x="24384" y="4380910"/>
            <a:chExt cx="5067193" cy="1224566"/>
          </a:xfrm>
        </p:grpSpPr>
        <p:sp>
          <p:nvSpPr>
            <p:cNvPr id="14" name="AutoShape 14"/>
            <p:cNvSpPr/>
            <p:nvPr>
              <p:custDataLst>
                <p:tags r:id="rId14"/>
              </p:custDataLst>
            </p:nvPr>
          </p:nvSpPr>
          <p:spPr>
            <a:xfrm>
              <a:off x="4408825" y="4436917"/>
              <a:ext cx="682752" cy="682752"/>
            </a:xfrm>
            <a:prstGeom prst="ellipse">
              <a:avLst/>
            </a:prstGeom>
            <a:solidFill>
              <a:schemeClr val="accent2">
                <a:alpha val="100000"/>
              </a:schemeClr>
            </a:solidFill>
          </p:spPr>
        </p:sp>
        <p:sp>
          <p:nvSpPr>
            <p:cNvPr id="15" name="TextBox 15"/>
            <p:cNvSpPr txBox="1"/>
            <p:nvPr>
              <p:custDataLst>
                <p:tags r:id="rId15"/>
              </p:custDataLst>
            </p:nvPr>
          </p:nvSpPr>
          <p:spPr>
            <a:xfrm>
              <a:off x="196211" y="4903293"/>
              <a:ext cx="3905833" cy="702183"/>
            </a:xfrm>
            <a:prstGeom prst="rect">
              <a:avLst/>
            </a:prstGeom>
          </p:spPr>
          <p:txBody>
            <a:bodyPr vert="horz" wrap="square" lIns="114300" tIns="57150" rIns="114300" bIns="57150" rtlCol="0" anchor="t" anchorCtr="0">
              <a:spAutoFit/>
            </a:bodyPr>
            <a:lstStyle/>
            <a:p>
              <a:pPr algn="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使用依赖关系、实现关系等表示组件之间的联系。</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TextBox 16"/>
            <p:cNvSpPr txBox="1"/>
            <p:nvPr>
              <p:custDataLst>
                <p:tags r:id="rId16"/>
              </p:custDataLst>
            </p:nvPr>
          </p:nvSpPr>
          <p:spPr>
            <a:xfrm>
              <a:off x="24384" y="4380910"/>
              <a:ext cx="4521094" cy="398526"/>
            </a:xfrm>
            <a:prstGeom prst="rect">
              <a:avLst/>
            </a:prstGeom>
          </p:spPr>
          <p:txBody>
            <a:bodyPr vert="horz" wrap="square" lIns="114300" tIns="57150" rIns="114300" bIns="57150" rtlCol="0" anchor="t" anchorCtr="0">
              <a:spAutoFit/>
            </a:bodyPr>
            <a:lstStyle/>
            <a:p>
              <a:pPr algn="ctr">
                <a:lnSpc>
                  <a:spcPct val="77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表示组件间关系</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Freeform 17"/>
            <p:cNvSpPr/>
            <p:nvPr>
              <p:custDataLst>
                <p:tags r:id="rId17"/>
              </p:custDataLst>
            </p:nvPr>
          </p:nvSpPr>
          <p:spPr>
            <a:xfrm>
              <a:off x="4584167" y="4590972"/>
              <a:ext cx="332068" cy="374641"/>
            </a:xfrm>
            <a:custGeom>
              <a:avLst/>
              <a:gdLst/>
              <a:ahLst/>
              <a:cxnLst/>
              <a:rect l="l" t="t" r="r" b="b"/>
              <a:pathLst>
                <a:path w="304800" h="304800">
                  <a:moveTo>
                    <a:pt x="0" y="209550"/>
                  </a:moveTo>
                  <a:lnTo>
                    <a:pt x="152410" y="247650"/>
                  </a:lnTo>
                  <a:lnTo>
                    <a:pt x="304800" y="209550"/>
                  </a:lnTo>
                  <a:lnTo>
                    <a:pt x="304800" y="247650"/>
                  </a:lnTo>
                  <a:lnTo>
                    <a:pt x="152410" y="285750"/>
                  </a:lnTo>
                  <a:lnTo>
                    <a:pt x="0" y="247650"/>
                  </a:lnTo>
                  <a:close/>
                  <a:moveTo>
                    <a:pt x="0" y="133350"/>
                  </a:moveTo>
                  <a:lnTo>
                    <a:pt x="152410" y="171450"/>
                  </a:lnTo>
                  <a:lnTo>
                    <a:pt x="304800" y="133350"/>
                  </a:lnTo>
                  <a:lnTo>
                    <a:pt x="304800" y="171450"/>
                  </a:lnTo>
                  <a:lnTo>
                    <a:pt x="152410" y="209550"/>
                  </a:lnTo>
                  <a:lnTo>
                    <a:pt x="0" y="171450"/>
                  </a:lnTo>
                  <a:close/>
                  <a:moveTo>
                    <a:pt x="0" y="57150"/>
                  </a:moveTo>
                  <a:lnTo>
                    <a:pt x="152410" y="19050"/>
                  </a:lnTo>
                  <a:lnTo>
                    <a:pt x="304800" y="57150"/>
                  </a:lnTo>
                  <a:lnTo>
                    <a:pt x="304800" y="95250"/>
                  </a:lnTo>
                  <a:lnTo>
                    <a:pt x="152410" y="133350"/>
                  </a:lnTo>
                  <a:lnTo>
                    <a:pt x="0" y="95250"/>
                  </a:lnTo>
                  <a:close/>
                </a:path>
              </a:pathLst>
            </a:custGeom>
            <a:solidFill>
              <a:srgbClr val="FFFFFF">
                <a:alpha val="100000"/>
              </a:srgbClr>
            </a:solidFill>
          </p:spPr>
        </p:sp>
      </p:grpSp>
      <p:grpSp>
        <p:nvGrpSpPr>
          <p:cNvPr id="18" name="Group 18"/>
          <p:cNvGrpSpPr/>
          <p:nvPr>
            <p:custDataLst>
              <p:tags r:id="rId18"/>
            </p:custDataLst>
          </p:nvPr>
        </p:nvGrpSpPr>
        <p:grpSpPr>
          <a:xfrm rot="0">
            <a:off x="7180959" y="4380910"/>
            <a:ext cx="4946836" cy="1224566"/>
            <a:chOff x="7180959" y="4380910"/>
            <a:chExt cx="4946836" cy="1224566"/>
          </a:xfrm>
        </p:grpSpPr>
        <p:sp>
          <p:nvSpPr>
            <p:cNvPr id="19" name="AutoShape 19"/>
            <p:cNvSpPr/>
            <p:nvPr>
              <p:custDataLst>
                <p:tags r:id="rId19"/>
              </p:custDataLst>
            </p:nvPr>
          </p:nvSpPr>
          <p:spPr>
            <a:xfrm>
              <a:off x="7180959" y="4436917"/>
              <a:ext cx="682752" cy="682752"/>
            </a:xfrm>
            <a:prstGeom prst="ellipse">
              <a:avLst/>
            </a:prstGeom>
            <a:solidFill>
              <a:schemeClr val="accent2">
                <a:alpha val="100000"/>
              </a:schemeClr>
            </a:solidFill>
          </p:spPr>
        </p:sp>
        <p:sp>
          <p:nvSpPr>
            <p:cNvPr id="20" name="TextBox 20"/>
            <p:cNvSpPr txBox="1"/>
            <p:nvPr>
              <p:custDataLst>
                <p:tags r:id="rId20"/>
              </p:custDataLst>
            </p:nvPr>
          </p:nvSpPr>
          <p:spPr>
            <a:xfrm>
              <a:off x="8027972" y="4903293"/>
              <a:ext cx="3905833" cy="702183"/>
            </a:xfrm>
            <a:prstGeom prst="rect">
              <a:avLst/>
            </a:prstGeom>
          </p:spPr>
          <p:txBody>
            <a:bodyPr vert="horz" wrap="square" lIns="114300" tIns="57150" rIns="114300" bIns="57150" rtlCol="0" anchor="t" anchorCtr="0">
              <a:spAutoFit/>
            </a:bodyPr>
            <a:lstStyle/>
            <a:p>
              <a:pPr>
                <a:lnSpc>
                  <a:spcPct val="12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使用StarUML等UML工具绘制组件图，并进行优化调整。</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TextBox 21"/>
            <p:cNvSpPr txBox="1"/>
            <p:nvPr>
              <p:custDataLst>
                <p:tags r:id="rId21"/>
              </p:custDataLst>
            </p:nvPr>
          </p:nvSpPr>
          <p:spPr>
            <a:xfrm>
              <a:off x="7606701" y="4380910"/>
              <a:ext cx="4521094" cy="398526"/>
            </a:xfrm>
            <a:prstGeom prst="rect">
              <a:avLst/>
            </a:prstGeom>
          </p:spPr>
          <p:txBody>
            <a:bodyPr vert="horz" wrap="square" lIns="114300" tIns="57150" rIns="114300" bIns="57150" rtlCol="0" anchor="t" anchorCtr="0">
              <a:spAutoFit/>
            </a:bodyPr>
            <a:lstStyle/>
            <a:p>
              <a:pPr algn="ctr">
                <a:lnSpc>
                  <a:spcPct val="77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绘制组件图</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Freeform 22"/>
            <p:cNvSpPr/>
            <p:nvPr>
              <p:custDataLst>
                <p:tags r:id="rId22"/>
              </p:custDataLst>
            </p:nvPr>
          </p:nvSpPr>
          <p:spPr>
            <a:xfrm>
              <a:off x="7339272" y="4595230"/>
              <a:ext cx="366126" cy="366126"/>
            </a:xfrm>
            <a:custGeom>
              <a:avLst/>
              <a:gdLst/>
              <a:ahLst/>
              <a:cxnLst/>
              <a:rect l="l" t="t" r="r" b="b"/>
              <a:pathLst>
                <a:path w="304800" h="304800">
                  <a:moveTo>
                    <a:pt x="152800" y="79486"/>
                  </a:moveTo>
                  <a:cubicBezTo>
                    <a:pt x="152800" y="79486"/>
                    <a:pt x="133750" y="38891"/>
                    <a:pt x="90888" y="38891"/>
                  </a:cubicBezTo>
                  <a:cubicBezTo>
                    <a:pt x="44053" y="38891"/>
                    <a:pt x="19450" y="78581"/>
                    <a:pt x="19450" y="118262"/>
                  </a:cubicBezTo>
                  <a:cubicBezTo>
                    <a:pt x="19450" y="184147"/>
                    <a:pt x="152800" y="265900"/>
                    <a:pt x="152800" y="265900"/>
                  </a:cubicBezTo>
                  <a:cubicBezTo>
                    <a:pt x="152800" y="265900"/>
                    <a:pt x="285350" y="184937"/>
                    <a:pt x="285350" y="118262"/>
                  </a:cubicBezTo>
                  <a:cubicBezTo>
                    <a:pt x="285350" y="77781"/>
                    <a:pt x="259956" y="38891"/>
                    <a:pt x="214713" y="38891"/>
                  </a:cubicBezTo>
                  <a:cubicBezTo>
                    <a:pt x="169469" y="38891"/>
                    <a:pt x="152800" y="79486"/>
                    <a:pt x="152800" y="79486"/>
                  </a:cubicBezTo>
                  <a:close/>
                </a:path>
              </a:pathLst>
            </a:custGeom>
            <a:solidFill>
              <a:srgbClr val="FFFFFF">
                <a:alpha val="100000"/>
              </a:srgbClr>
            </a:solidFill>
          </p:spPr>
        </p:sp>
      </p:grpSp>
      <p:grpSp>
        <p:nvGrpSpPr>
          <p:cNvPr id="23" name="Group 23"/>
          <p:cNvGrpSpPr/>
          <p:nvPr/>
        </p:nvGrpSpPr>
        <p:grpSpPr>
          <a:xfrm rot="0">
            <a:off x="454963" y="93878"/>
            <a:ext cx="10641129" cy="914400"/>
            <a:chOff x="454963" y="93878"/>
            <a:chExt cx="10641129" cy="914400"/>
          </a:xfrm>
        </p:grpSpPr>
        <p:sp>
          <p:nvSpPr>
            <p:cNvPr id="24" name="AutoShape 24"/>
            <p:cNvSpPr/>
            <p:nvPr/>
          </p:nvSpPr>
          <p:spPr>
            <a:xfrm>
              <a:off x="454963" y="331168"/>
              <a:ext cx="84147" cy="84147"/>
            </a:xfrm>
            <a:prstGeom prst="ellipse">
              <a:avLst/>
            </a:prstGeom>
            <a:solidFill>
              <a:schemeClr val="accent1">
                <a:alpha val="100000"/>
              </a:schemeClr>
            </a:solidFill>
          </p:spPr>
        </p:sp>
        <p:sp>
          <p:nvSpPr>
            <p:cNvPr id="25" name="AutoShape 25"/>
            <p:cNvSpPr/>
            <p:nvPr/>
          </p:nvSpPr>
          <p:spPr>
            <a:xfrm>
              <a:off x="575049" y="337743"/>
              <a:ext cx="78137" cy="78137"/>
            </a:xfrm>
            <a:prstGeom prst="ellipse">
              <a:avLst/>
            </a:prstGeom>
            <a:solidFill>
              <a:schemeClr val="accent1">
                <a:alpha val="80000"/>
              </a:schemeClr>
            </a:solidFill>
          </p:spPr>
        </p:sp>
        <p:sp>
          <p:nvSpPr>
            <p:cNvPr id="26" name="AutoShape 26"/>
            <p:cNvSpPr/>
            <p:nvPr/>
          </p:nvSpPr>
          <p:spPr>
            <a:xfrm>
              <a:off x="689125" y="339460"/>
              <a:ext cx="74704" cy="74704"/>
            </a:xfrm>
            <a:prstGeom prst="ellipse">
              <a:avLst/>
            </a:prstGeom>
            <a:solidFill>
              <a:schemeClr val="accent1">
                <a:alpha val="60000"/>
              </a:schemeClr>
            </a:solidFill>
          </p:spPr>
        </p:sp>
        <p:sp>
          <p:nvSpPr>
            <p:cNvPr id="27" name="AutoShape 27"/>
            <p:cNvSpPr/>
            <p:nvPr/>
          </p:nvSpPr>
          <p:spPr>
            <a:xfrm>
              <a:off x="799768" y="348430"/>
              <a:ext cx="69238" cy="69238"/>
            </a:xfrm>
            <a:prstGeom prst="ellipse">
              <a:avLst/>
            </a:prstGeom>
            <a:solidFill>
              <a:schemeClr val="accent1">
                <a:alpha val="40000"/>
              </a:schemeClr>
            </a:solidFill>
          </p:spPr>
        </p:sp>
        <p:sp>
          <p:nvSpPr>
            <p:cNvPr id="28" name="AutoShape 28"/>
            <p:cNvSpPr/>
            <p:nvPr/>
          </p:nvSpPr>
          <p:spPr>
            <a:xfrm>
              <a:off x="904945" y="344297"/>
              <a:ext cx="65594" cy="65594"/>
            </a:xfrm>
            <a:prstGeom prst="ellipse">
              <a:avLst/>
            </a:prstGeom>
            <a:solidFill>
              <a:schemeClr val="accent1">
                <a:alpha val="20000"/>
              </a:schemeClr>
            </a:solidFill>
          </p:spPr>
        </p:sp>
        <p:sp>
          <p:nvSpPr>
            <p:cNvPr id="29" name="AutoShape 29"/>
            <p:cNvSpPr/>
            <p:nvPr/>
          </p:nvSpPr>
          <p:spPr>
            <a:xfrm>
              <a:off x="454963" y="448942"/>
              <a:ext cx="84147" cy="84147"/>
            </a:xfrm>
            <a:prstGeom prst="ellipse">
              <a:avLst/>
            </a:prstGeom>
            <a:solidFill>
              <a:schemeClr val="accent1">
                <a:alpha val="100000"/>
              </a:schemeClr>
            </a:solidFill>
          </p:spPr>
        </p:sp>
        <p:sp>
          <p:nvSpPr>
            <p:cNvPr id="30" name="AutoShape 30"/>
            <p:cNvSpPr/>
            <p:nvPr/>
          </p:nvSpPr>
          <p:spPr>
            <a:xfrm>
              <a:off x="575049" y="455517"/>
              <a:ext cx="78137" cy="78137"/>
            </a:xfrm>
            <a:prstGeom prst="ellipse">
              <a:avLst/>
            </a:prstGeom>
            <a:solidFill>
              <a:schemeClr val="accent1">
                <a:alpha val="80000"/>
              </a:schemeClr>
            </a:solidFill>
          </p:spPr>
        </p:sp>
        <p:sp>
          <p:nvSpPr>
            <p:cNvPr id="31" name="AutoShape 31"/>
            <p:cNvSpPr/>
            <p:nvPr/>
          </p:nvSpPr>
          <p:spPr>
            <a:xfrm>
              <a:off x="689125" y="457233"/>
              <a:ext cx="74704" cy="74704"/>
            </a:xfrm>
            <a:prstGeom prst="ellipse">
              <a:avLst/>
            </a:prstGeom>
            <a:solidFill>
              <a:schemeClr val="accent1">
                <a:alpha val="60000"/>
              </a:schemeClr>
            </a:solidFill>
          </p:spPr>
        </p:sp>
        <p:sp>
          <p:nvSpPr>
            <p:cNvPr id="32" name="AutoShape 32"/>
            <p:cNvSpPr/>
            <p:nvPr/>
          </p:nvSpPr>
          <p:spPr>
            <a:xfrm>
              <a:off x="799768" y="466203"/>
              <a:ext cx="69238" cy="69238"/>
            </a:xfrm>
            <a:prstGeom prst="ellipse">
              <a:avLst/>
            </a:prstGeom>
            <a:solidFill>
              <a:schemeClr val="accent1">
                <a:alpha val="40000"/>
              </a:schemeClr>
            </a:solidFill>
          </p:spPr>
        </p:sp>
        <p:sp>
          <p:nvSpPr>
            <p:cNvPr id="33" name="AutoShape 33"/>
            <p:cNvSpPr/>
            <p:nvPr/>
          </p:nvSpPr>
          <p:spPr>
            <a:xfrm>
              <a:off x="904945" y="462070"/>
              <a:ext cx="65594" cy="65594"/>
            </a:xfrm>
            <a:prstGeom prst="ellipse">
              <a:avLst/>
            </a:prstGeom>
            <a:solidFill>
              <a:schemeClr val="accent1">
                <a:alpha val="20000"/>
              </a:schemeClr>
            </a:solidFill>
          </p:spPr>
        </p:sp>
        <p:sp>
          <p:nvSpPr>
            <p:cNvPr id="34" name="AutoShape 34"/>
            <p:cNvSpPr/>
            <p:nvPr/>
          </p:nvSpPr>
          <p:spPr>
            <a:xfrm>
              <a:off x="454963" y="566715"/>
              <a:ext cx="84147" cy="84147"/>
            </a:xfrm>
            <a:prstGeom prst="ellipse">
              <a:avLst/>
            </a:prstGeom>
            <a:solidFill>
              <a:schemeClr val="accent1">
                <a:alpha val="100000"/>
              </a:schemeClr>
            </a:solidFill>
          </p:spPr>
        </p:sp>
        <p:sp>
          <p:nvSpPr>
            <p:cNvPr id="35" name="AutoShape 35"/>
            <p:cNvSpPr/>
            <p:nvPr/>
          </p:nvSpPr>
          <p:spPr>
            <a:xfrm>
              <a:off x="575049" y="573291"/>
              <a:ext cx="78137" cy="78137"/>
            </a:xfrm>
            <a:prstGeom prst="ellipse">
              <a:avLst/>
            </a:prstGeom>
            <a:solidFill>
              <a:schemeClr val="accent1">
                <a:alpha val="80000"/>
              </a:schemeClr>
            </a:solidFill>
          </p:spPr>
        </p:sp>
        <p:sp>
          <p:nvSpPr>
            <p:cNvPr id="36" name="AutoShape 36"/>
            <p:cNvSpPr/>
            <p:nvPr/>
          </p:nvSpPr>
          <p:spPr>
            <a:xfrm>
              <a:off x="689125" y="575007"/>
              <a:ext cx="74704" cy="74704"/>
            </a:xfrm>
            <a:prstGeom prst="ellipse">
              <a:avLst/>
            </a:prstGeom>
            <a:solidFill>
              <a:schemeClr val="accent1">
                <a:alpha val="60000"/>
              </a:schemeClr>
            </a:solidFill>
          </p:spPr>
        </p:sp>
        <p:sp>
          <p:nvSpPr>
            <p:cNvPr id="37" name="AutoShape 37"/>
            <p:cNvSpPr/>
            <p:nvPr/>
          </p:nvSpPr>
          <p:spPr>
            <a:xfrm>
              <a:off x="799768" y="583977"/>
              <a:ext cx="69238" cy="69238"/>
            </a:xfrm>
            <a:prstGeom prst="ellipse">
              <a:avLst/>
            </a:prstGeom>
            <a:solidFill>
              <a:schemeClr val="accent1">
                <a:alpha val="40000"/>
              </a:schemeClr>
            </a:solidFill>
          </p:spPr>
        </p:sp>
        <p:sp>
          <p:nvSpPr>
            <p:cNvPr id="38" name="AutoShape 38"/>
            <p:cNvSpPr/>
            <p:nvPr/>
          </p:nvSpPr>
          <p:spPr>
            <a:xfrm>
              <a:off x="904945" y="579844"/>
              <a:ext cx="65594" cy="65594"/>
            </a:xfrm>
            <a:prstGeom prst="ellipse">
              <a:avLst/>
            </a:prstGeom>
            <a:solidFill>
              <a:schemeClr val="accent1">
                <a:alpha val="20000"/>
              </a:schemeClr>
            </a:solidFill>
          </p:spPr>
        </p:sp>
        <p:sp>
          <p:nvSpPr>
            <p:cNvPr id="39" name="AutoShape 39"/>
            <p:cNvSpPr/>
            <p:nvPr/>
          </p:nvSpPr>
          <p:spPr>
            <a:xfrm>
              <a:off x="454963" y="684489"/>
              <a:ext cx="84147" cy="84147"/>
            </a:xfrm>
            <a:prstGeom prst="ellipse">
              <a:avLst/>
            </a:prstGeom>
            <a:solidFill>
              <a:schemeClr val="accent1">
                <a:alpha val="100000"/>
              </a:schemeClr>
            </a:solidFill>
          </p:spPr>
        </p:sp>
        <p:sp>
          <p:nvSpPr>
            <p:cNvPr id="40" name="AutoShape 40"/>
            <p:cNvSpPr/>
            <p:nvPr/>
          </p:nvSpPr>
          <p:spPr>
            <a:xfrm>
              <a:off x="575049" y="691064"/>
              <a:ext cx="78137" cy="78137"/>
            </a:xfrm>
            <a:prstGeom prst="ellipse">
              <a:avLst/>
            </a:prstGeom>
            <a:solidFill>
              <a:schemeClr val="accent1">
                <a:alpha val="80000"/>
              </a:schemeClr>
            </a:solidFill>
          </p:spPr>
        </p:sp>
        <p:sp>
          <p:nvSpPr>
            <p:cNvPr id="41" name="AutoShape 41"/>
            <p:cNvSpPr/>
            <p:nvPr/>
          </p:nvSpPr>
          <p:spPr>
            <a:xfrm>
              <a:off x="689125" y="692781"/>
              <a:ext cx="74704" cy="74704"/>
            </a:xfrm>
            <a:prstGeom prst="ellipse">
              <a:avLst/>
            </a:prstGeom>
            <a:solidFill>
              <a:schemeClr val="accent1">
                <a:alpha val="60000"/>
              </a:schemeClr>
            </a:solidFill>
          </p:spPr>
        </p:sp>
        <p:sp>
          <p:nvSpPr>
            <p:cNvPr id="42" name="AutoShape 42"/>
            <p:cNvSpPr/>
            <p:nvPr/>
          </p:nvSpPr>
          <p:spPr>
            <a:xfrm>
              <a:off x="799768" y="701751"/>
              <a:ext cx="69238" cy="69238"/>
            </a:xfrm>
            <a:prstGeom prst="ellipse">
              <a:avLst/>
            </a:prstGeom>
            <a:solidFill>
              <a:schemeClr val="accent1">
                <a:alpha val="40000"/>
              </a:schemeClr>
            </a:solidFill>
          </p:spPr>
        </p:sp>
        <p:sp>
          <p:nvSpPr>
            <p:cNvPr id="43" name="AutoShape 43"/>
            <p:cNvSpPr/>
            <p:nvPr/>
          </p:nvSpPr>
          <p:spPr>
            <a:xfrm>
              <a:off x="904945" y="697618"/>
              <a:ext cx="65594" cy="65594"/>
            </a:xfrm>
            <a:prstGeom prst="ellipse">
              <a:avLst/>
            </a:prstGeom>
            <a:solidFill>
              <a:schemeClr val="accent1">
                <a:alpha val="20000"/>
              </a:schemeClr>
            </a:solidFill>
          </p:spPr>
        </p:sp>
        <p:sp>
          <p:nvSpPr>
            <p:cNvPr id="44" name="TextBox 44"/>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组件图绘制步骤和方法</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5" name="图片 44"/>
          <p:cNvPicPr>
            <a:picLocks noChangeAspect="1"/>
          </p:cNvPicPr>
          <p:nvPr/>
        </p:nvPicPr>
        <p:blipFill>
          <a:blip r:embed="rId23"/>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组件</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539115" y="1037590"/>
            <a:ext cx="332105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试题代码：1.1.4</a:t>
            </a:r>
            <a:endParaRPr lang="en-US" altLang="zh-CN">
              <a:ln w="22225">
                <a:solidFill>
                  <a:schemeClr val="accent2"/>
                </a:solidFill>
                <a:prstDash val="solid"/>
              </a:ln>
              <a:solidFill>
                <a:schemeClr val="accent2">
                  <a:lumMod val="40000"/>
                  <a:lumOff val="60000"/>
                </a:schemeClr>
              </a:solidFill>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170180" y="1351915"/>
            <a:ext cx="9914890" cy="1577975"/>
          </a:xfrm>
          <a:prstGeom prst="rect">
            <a:avLst/>
          </a:prstGeom>
          <a:noFill/>
        </p:spPr>
        <p:txBody>
          <a:bodyPr wrap="square" rtlCol="0">
            <a:noAutofit/>
          </a:bodyPr>
          <a:p>
            <a:r>
              <a:rPr lang="zh-CN" altLang="en-US" sz="2000"/>
              <a:t>现需要开发基于云服务的某应用系统，该系统的核心组件（Component）包括用户服务（UserService）、授权和认证服务（AuthService）、配置服务（ConfigService）和数据访问服务（DataService）。每个服务组件分别设计有相应的接口对外提供服务。根据上述需求设计出的系统原型如下图所示：</a:t>
            </a:r>
            <a:endParaRPr lang="zh-CN" altLang="en-US" sz="2000"/>
          </a:p>
        </p:txBody>
      </p:sp>
      <p:pic>
        <p:nvPicPr>
          <p:cNvPr id="29" name="图片 28"/>
          <p:cNvPicPr>
            <a:picLocks noChangeAspect="1"/>
          </p:cNvPicPr>
          <p:nvPr/>
        </p:nvPicPr>
        <p:blipFill>
          <a:blip r:embed="rId1"/>
          <a:stretch>
            <a:fillRect/>
          </a:stretch>
        </p:blipFill>
        <p:spPr>
          <a:xfrm>
            <a:off x="969645" y="2844800"/>
            <a:ext cx="7610475" cy="3968115"/>
          </a:xfrm>
          <a:prstGeom prst="rect">
            <a:avLst/>
          </a:prstGeom>
        </p:spPr>
      </p:pic>
      <p:pic>
        <p:nvPicPr>
          <p:cNvPr id="5" name="图片 4"/>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组件</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454660" y="919480"/>
            <a:ext cx="384048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试题代码：1.1.4</a:t>
            </a:r>
            <a:endParaRPr lang="en-US" altLang="zh-CN">
              <a:ln w="22225">
                <a:solidFill>
                  <a:schemeClr val="accent2"/>
                </a:solidFill>
                <a:prstDash val="solid"/>
              </a:ln>
              <a:solidFill>
                <a:schemeClr val="accent2">
                  <a:lumMod val="40000"/>
                  <a:lumOff val="60000"/>
                </a:schemeClr>
              </a:solidFill>
              <a:effectLst/>
            </a:endParaRPr>
          </a:p>
        </p:txBody>
      </p:sp>
      <p:sp>
        <p:nvSpPr>
          <p:cNvPr id="6" name="文本框 5"/>
          <p:cNvSpPr txBox="1"/>
          <p:nvPr/>
        </p:nvSpPr>
        <p:spPr>
          <a:xfrm>
            <a:off x="5793740" y="1562735"/>
            <a:ext cx="1947545" cy="3314065"/>
          </a:xfrm>
          <a:prstGeom prst="rect">
            <a:avLst/>
          </a:prstGeom>
          <a:noFill/>
        </p:spPr>
        <p:txBody>
          <a:bodyPr wrap="square" rtlCol="0">
            <a:noAutofit/>
          </a:bodyPr>
          <a:p>
            <a:r>
              <a:rPr lang="zh-CN" altLang="en-US"/>
              <a:t>要创建组件图，从</a:t>
            </a:r>
            <a:r>
              <a:rPr lang="en-US" altLang="zh-CN"/>
              <a:t> model </a:t>
            </a:r>
            <a:r>
              <a:rPr lang="zh-CN" altLang="en-US"/>
              <a:t>选项卡选择</a:t>
            </a:r>
            <a:r>
              <a:rPr lang="en-US" altLang="zh-CN"/>
              <a:t> Add Diagram</a:t>
            </a:r>
            <a:r>
              <a:rPr lang="zh-CN" altLang="en-US"/>
              <a:t>，然后选择</a:t>
            </a:r>
            <a:r>
              <a:rPr lang="en-US" altLang="zh-CN"/>
              <a:t>  Component </a:t>
            </a:r>
            <a:r>
              <a:rPr lang="en-US" altLang="zh-CN">
                <a:sym typeface="+mn-ea"/>
              </a:rPr>
              <a:t>Diagram</a:t>
            </a:r>
            <a:endParaRPr lang="en-US" altLang="zh-CN"/>
          </a:p>
        </p:txBody>
      </p:sp>
      <p:sp>
        <p:nvSpPr>
          <p:cNvPr id="32" name="文本框 31"/>
          <p:cNvSpPr txBox="1"/>
          <p:nvPr/>
        </p:nvSpPr>
        <p:spPr>
          <a:xfrm>
            <a:off x="7620000" y="5486400"/>
            <a:ext cx="4064000" cy="645160"/>
          </a:xfrm>
          <a:prstGeom prst="rect">
            <a:avLst/>
          </a:prstGeom>
          <a:noFill/>
        </p:spPr>
        <p:txBody>
          <a:bodyPr wrap="square" rtlCol="0">
            <a:spAutoFit/>
          </a:bodyPr>
          <a:p>
            <a:r>
              <a:rPr lang="zh-CN" altLang="en-US"/>
              <a:t>组件图的工具箱比较简单，常用的是</a:t>
            </a:r>
            <a:r>
              <a:rPr lang="en-US" altLang="zh-CN"/>
              <a:t> Component</a:t>
            </a:r>
            <a:r>
              <a:rPr lang="zh-CN" altLang="en-US"/>
              <a:t>、</a:t>
            </a:r>
            <a:r>
              <a:rPr lang="en-US" altLang="zh-CN"/>
              <a:t>Artifact </a:t>
            </a:r>
            <a:r>
              <a:rPr lang="zh-CN" altLang="en-US"/>
              <a:t>等</a:t>
            </a:r>
            <a:endParaRPr lang="zh-CN" altLang="en-US"/>
          </a:p>
        </p:txBody>
      </p:sp>
      <p:pic>
        <p:nvPicPr>
          <p:cNvPr id="5" name="图片 4"/>
          <p:cNvPicPr>
            <a:picLocks noChangeAspect="1"/>
          </p:cNvPicPr>
          <p:nvPr/>
        </p:nvPicPr>
        <p:blipFill>
          <a:blip r:embed="rId1"/>
          <a:stretch>
            <a:fillRect/>
          </a:stretch>
        </p:blipFill>
        <p:spPr>
          <a:xfrm>
            <a:off x="689610" y="1292225"/>
            <a:ext cx="4499610" cy="5512435"/>
          </a:xfrm>
          <a:prstGeom prst="rect">
            <a:avLst/>
          </a:prstGeom>
        </p:spPr>
      </p:pic>
      <p:pic>
        <p:nvPicPr>
          <p:cNvPr id="29" name="图片 28"/>
          <p:cNvPicPr>
            <a:picLocks noChangeAspect="1"/>
          </p:cNvPicPr>
          <p:nvPr/>
        </p:nvPicPr>
        <p:blipFill>
          <a:blip r:embed="rId2"/>
          <a:stretch>
            <a:fillRect/>
          </a:stretch>
        </p:blipFill>
        <p:spPr>
          <a:xfrm>
            <a:off x="9067800" y="1143000"/>
            <a:ext cx="2167890" cy="4320540"/>
          </a:xfrm>
          <a:prstGeom prst="rect">
            <a:avLst/>
          </a:prstGeom>
        </p:spPr>
      </p:pic>
      <p:pic>
        <p:nvPicPr>
          <p:cNvPr id="3" name="图片 2"/>
          <p:cNvPicPr>
            <a:picLocks noChangeAspect="1"/>
          </p:cNvPicPr>
          <p:nvPr/>
        </p:nvPicPr>
        <p:blipFill>
          <a:blip r:embed="rId3"/>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组件</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文本框 4"/>
          <p:cNvSpPr txBox="1"/>
          <p:nvPr/>
        </p:nvSpPr>
        <p:spPr>
          <a:xfrm>
            <a:off x="7392035" y="763270"/>
            <a:ext cx="4799965" cy="5967730"/>
          </a:xfrm>
          <a:prstGeom prst="rect">
            <a:avLst/>
          </a:prstGeom>
          <a:noFill/>
        </p:spPr>
        <p:txBody>
          <a:bodyPr wrap="square" rtlCol="0">
            <a:noAutofit/>
          </a:bodyPr>
          <a:p>
            <a:r>
              <a:t>1.分析系统的核心组件（Component）</a:t>
            </a:r>
          </a:p>
          <a:p/>
          <a:p>
            <a:r>
              <a:t>该系统的核心组件（Component）包括用户服务（UserService）、授权和认证服务（AuthService）、配置服务（ConfigService）和数据访问服务（DataService）。</a:t>
            </a:r>
          </a:p>
          <a:p/>
          <a:p>
            <a:r>
              <a:t>2.分析系统的组件接口（Interface）</a:t>
            </a:r>
          </a:p>
          <a:p/>
          <a:p>
            <a:r>
              <a:t>该系统提供四个接口：</a:t>
            </a:r>
          </a:p>
          <a:p>
            <a:r>
              <a:t>UserInterface</a:t>
            </a:r>
          </a:p>
          <a:p>
            <a:r>
              <a:t>UserService </a:t>
            </a:r>
            <a:r>
              <a:rPr>
                <a:sym typeface="+mn-ea"/>
              </a:rPr>
              <a:t>服务</a:t>
            </a:r>
            <a:r>
              <a:t>提供 UserInterface </a:t>
            </a:r>
          </a:p>
          <a:p>
            <a:r>
              <a:t>AuthInterface</a:t>
            </a:r>
          </a:p>
          <a:p>
            <a:r>
              <a:t>AuthService </a:t>
            </a:r>
            <a:r>
              <a:rPr>
                <a:sym typeface="+mn-ea"/>
              </a:rPr>
              <a:t>服务</a:t>
            </a:r>
            <a:r>
              <a:t>提供 AuthInterface 接口，以供 UserService 服务使用。</a:t>
            </a:r>
          </a:p>
          <a:p>
            <a:r>
              <a:t>ConfigInterface</a:t>
            </a:r>
          </a:p>
          <a:p>
            <a:r>
              <a:t>ConfigService </a:t>
            </a:r>
            <a:r>
              <a:rPr>
                <a:sym typeface="+mn-ea"/>
              </a:rPr>
              <a:t>服务</a:t>
            </a:r>
            <a:r>
              <a:t>提供 ConfigInterface 接口，以供 UserService 服务使用。</a:t>
            </a:r>
          </a:p>
          <a:p>
            <a:r>
              <a:t>DataInterface</a:t>
            </a:r>
          </a:p>
          <a:p>
            <a:r>
              <a:t>DataService </a:t>
            </a:r>
            <a:r>
              <a:rPr>
                <a:sym typeface="+mn-ea"/>
              </a:rPr>
              <a:t>服务</a:t>
            </a:r>
            <a:r>
              <a:t>提供 DataInterface 接口，以供 UserService 服务使用。</a:t>
            </a:r>
          </a:p>
        </p:txBody>
      </p:sp>
      <p:sp>
        <p:nvSpPr>
          <p:cNvPr id="32" name="文本框 31"/>
          <p:cNvSpPr txBox="1"/>
          <p:nvPr/>
        </p:nvSpPr>
        <p:spPr>
          <a:xfrm>
            <a:off x="653415" y="1051560"/>
            <a:ext cx="3129915"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试题代码：1.1.4</a:t>
            </a:r>
            <a:endParaRPr lang="en-US" altLang="zh-CN">
              <a:ln w="22225">
                <a:solidFill>
                  <a:schemeClr val="accent2"/>
                </a:solidFill>
                <a:prstDash val="solid"/>
              </a:ln>
              <a:solidFill>
                <a:schemeClr val="accent2">
                  <a:lumMod val="40000"/>
                  <a:lumOff val="60000"/>
                </a:schemeClr>
              </a:solidFill>
              <a:effectLst/>
            </a:endParaRPr>
          </a:p>
        </p:txBody>
      </p:sp>
      <p:pic>
        <p:nvPicPr>
          <p:cNvPr id="3" name="图片 2"/>
          <p:cNvPicPr>
            <a:picLocks noChangeAspect="1"/>
          </p:cNvPicPr>
          <p:nvPr/>
        </p:nvPicPr>
        <p:blipFill>
          <a:blip r:embed="rId1"/>
          <a:stretch>
            <a:fillRect/>
          </a:stretch>
        </p:blipFill>
        <p:spPr>
          <a:xfrm>
            <a:off x="454660" y="1552575"/>
            <a:ext cx="6938010" cy="3752850"/>
          </a:xfrm>
          <a:prstGeom prst="rect">
            <a:avLst/>
          </a:prstGeom>
        </p:spPr>
      </p:pic>
      <p:pic>
        <p:nvPicPr>
          <p:cNvPr id="2" name="图片 1"/>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164019" y="2833673"/>
            <a:ext cx="1616136" cy="1616136"/>
          </a:xfrm>
          <a:prstGeom prst="ellipse">
            <a:avLst/>
          </a:prstGeom>
          <a:solidFill>
            <a:schemeClr val="accent1">
              <a:alpha val="100000"/>
            </a:schemeClr>
          </a:solidFill>
        </p:spPr>
      </p:sp>
      <p:sp>
        <p:nvSpPr>
          <p:cNvPr id="3" name="AutoShape 3"/>
          <p:cNvSpPr/>
          <p:nvPr/>
        </p:nvSpPr>
        <p:spPr>
          <a:xfrm>
            <a:off x="4633268" y="2833673"/>
            <a:ext cx="1616136" cy="1616136"/>
          </a:xfrm>
          <a:prstGeom prst="ellipse">
            <a:avLst/>
          </a:prstGeom>
          <a:solidFill>
            <a:schemeClr val="accent3">
              <a:alpha val="100000"/>
            </a:schemeClr>
          </a:solidFill>
        </p:spPr>
      </p:sp>
      <p:sp>
        <p:nvSpPr>
          <p:cNvPr id="4" name="AutoShape 4"/>
          <p:cNvSpPr/>
          <p:nvPr/>
        </p:nvSpPr>
        <p:spPr>
          <a:xfrm>
            <a:off x="6102515" y="2833673"/>
            <a:ext cx="1616136" cy="1616136"/>
          </a:xfrm>
          <a:prstGeom prst="ellipse">
            <a:avLst/>
          </a:prstGeom>
          <a:solidFill>
            <a:schemeClr val="accent1">
              <a:alpha val="100000"/>
            </a:schemeClr>
          </a:solidFill>
        </p:spPr>
      </p:sp>
      <p:sp>
        <p:nvSpPr>
          <p:cNvPr id="5" name="AutoShape 5"/>
          <p:cNvSpPr/>
          <p:nvPr/>
        </p:nvSpPr>
        <p:spPr>
          <a:xfrm>
            <a:off x="7571764" y="2833673"/>
            <a:ext cx="1616136" cy="1616136"/>
          </a:xfrm>
          <a:prstGeom prst="ellipse">
            <a:avLst/>
          </a:prstGeom>
          <a:solidFill>
            <a:schemeClr val="accent3">
              <a:alpha val="100000"/>
            </a:schemeClr>
          </a:solidFill>
        </p:spPr>
      </p:sp>
      <p:sp>
        <p:nvSpPr>
          <p:cNvPr id="6" name="AutoShape 6"/>
          <p:cNvSpPr/>
          <p:nvPr/>
        </p:nvSpPr>
        <p:spPr>
          <a:xfrm>
            <a:off x="3487002" y="3175240"/>
            <a:ext cx="970170" cy="940579"/>
          </a:xfrm>
          <a:prstGeom prst="rect">
            <a:avLst/>
          </a:prstGeom>
          <a:noFill/>
        </p:spPr>
        <p:txBody>
          <a:bodyPr vert="horz" wrap="square" lIns="91440" tIns="45720" rIns="91440" bIns="45720" rtlCol="0" anchor="t" anchorCtr="0">
            <a:noAutofit/>
          </a:bodyPr>
          <a:lstStyle/>
          <a:p>
            <a:pPr algn="ctr">
              <a:defRPr/>
            </a:pPr>
            <a:r>
              <a:rPr lang="en-US" sz="551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A</a:t>
            </a:r>
            <a:endParaRPr lang="en-US" sz="1100"/>
          </a:p>
        </p:txBody>
      </p:sp>
      <p:sp>
        <p:nvSpPr>
          <p:cNvPr id="7" name="AutoShape 7"/>
          <p:cNvSpPr/>
          <p:nvPr/>
        </p:nvSpPr>
        <p:spPr>
          <a:xfrm>
            <a:off x="4956251" y="3175240"/>
            <a:ext cx="970170" cy="940579"/>
          </a:xfrm>
          <a:prstGeom prst="rect">
            <a:avLst/>
          </a:prstGeom>
          <a:noFill/>
        </p:spPr>
        <p:txBody>
          <a:bodyPr vert="horz" wrap="square" lIns="91440" tIns="45720" rIns="91440" bIns="45720" rtlCol="0" anchor="t" anchorCtr="0">
            <a:noAutofit/>
          </a:bodyPr>
          <a:lstStyle/>
          <a:p>
            <a:pPr algn="ctr">
              <a:defRPr/>
            </a:pPr>
            <a:r>
              <a:rPr lang="en-US" sz="551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B</a:t>
            </a:r>
            <a:endParaRPr lang="en-US" sz="1100"/>
          </a:p>
        </p:txBody>
      </p:sp>
      <p:sp>
        <p:nvSpPr>
          <p:cNvPr id="8" name="AutoShape 8"/>
          <p:cNvSpPr/>
          <p:nvPr/>
        </p:nvSpPr>
        <p:spPr>
          <a:xfrm>
            <a:off x="6425498" y="3175240"/>
            <a:ext cx="970170" cy="940579"/>
          </a:xfrm>
          <a:prstGeom prst="rect">
            <a:avLst/>
          </a:prstGeom>
          <a:noFill/>
        </p:spPr>
        <p:txBody>
          <a:bodyPr vert="horz" wrap="square" lIns="91440" tIns="45720" rIns="91440" bIns="45720" rtlCol="0" anchor="t" anchorCtr="0">
            <a:noAutofit/>
          </a:bodyPr>
          <a:lstStyle/>
          <a:p>
            <a:pPr algn="ctr">
              <a:defRPr/>
            </a:pPr>
            <a:r>
              <a:rPr lang="en-US" sz="551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C</a:t>
            </a:r>
            <a:endParaRPr lang="en-US" sz="1100"/>
          </a:p>
        </p:txBody>
      </p:sp>
      <p:sp>
        <p:nvSpPr>
          <p:cNvPr id="9" name="AutoShape 9"/>
          <p:cNvSpPr/>
          <p:nvPr/>
        </p:nvSpPr>
        <p:spPr>
          <a:xfrm>
            <a:off x="7894747" y="3175240"/>
            <a:ext cx="970170" cy="940579"/>
          </a:xfrm>
          <a:prstGeom prst="rect">
            <a:avLst/>
          </a:prstGeom>
          <a:noFill/>
        </p:spPr>
        <p:txBody>
          <a:bodyPr vert="horz" wrap="square" lIns="91440" tIns="45720" rIns="91440" bIns="45720" rtlCol="0" anchor="t" anchorCtr="0">
            <a:noAutofit/>
          </a:bodyPr>
          <a:lstStyle/>
          <a:p>
            <a:pPr algn="ctr">
              <a:defRPr/>
            </a:pPr>
            <a:r>
              <a:rPr lang="en-US" sz="551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D</a:t>
            </a:r>
            <a:endParaRPr lang="en-US" sz="1100"/>
          </a:p>
        </p:txBody>
      </p:sp>
      <p:grpSp>
        <p:nvGrpSpPr>
          <p:cNvPr id="10" name="Group 10"/>
          <p:cNvGrpSpPr/>
          <p:nvPr/>
        </p:nvGrpSpPr>
        <p:grpSpPr>
          <a:xfrm rot="0">
            <a:off x="454963" y="93878"/>
            <a:ext cx="10641129" cy="914400"/>
            <a:chOff x="454963" y="93878"/>
            <a:chExt cx="10641129" cy="914400"/>
          </a:xfrm>
        </p:grpSpPr>
        <p:sp>
          <p:nvSpPr>
            <p:cNvPr id="11" name="AutoShape 11"/>
            <p:cNvSpPr/>
            <p:nvPr/>
          </p:nvSpPr>
          <p:spPr>
            <a:xfrm>
              <a:off x="454963" y="331168"/>
              <a:ext cx="84147" cy="84147"/>
            </a:xfrm>
            <a:prstGeom prst="ellipse">
              <a:avLst/>
            </a:prstGeom>
            <a:solidFill>
              <a:schemeClr val="accent1">
                <a:alpha val="100000"/>
              </a:schemeClr>
            </a:solidFill>
          </p:spPr>
        </p:sp>
        <p:sp>
          <p:nvSpPr>
            <p:cNvPr id="12" name="AutoShape 12"/>
            <p:cNvSpPr/>
            <p:nvPr/>
          </p:nvSpPr>
          <p:spPr>
            <a:xfrm>
              <a:off x="575049" y="337743"/>
              <a:ext cx="78137" cy="78137"/>
            </a:xfrm>
            <a:prstGeom prst="ellipse">
              <a:avLst/>
            </a:prstGeom>
            <a:solidFill>
              <a:schemeClr val="accent1">
                <a:alpha val="80000"/>
              </a:schemeClr>
            </a:solidFill>
          </p:spPr>
        </p:sp>
        <p:sp>
          <p:nvSpPr>
            <p:cNvPr id="13" name="AutoShape 13"/>
            <p:cNvSpPr/>
            <p:nvPr/>
          </p:nvSpPr>
          <p:spPr>
            <a:xfrm>
              <a:off x="689125" y="339460"/>
              <a:ext cx="74704" cy="74704"/>
            </a:xfrm>
            <a:prstGeom prst="ellipse">
              <a:avLst/>
            </a:prstGeom>
            <a:solidFill>
              <a:schemeClr val="accent1">
                <a:alpha val="60000"/>
              </a:schemeClr>
            </a:solidFill>
          </p:spPr>
        </p:sp>
        <p:sp>
          <p:nvSpPr>
            <p:cNvPr id="14" name="AutoShape 14"/>
            <p:cNvSpPr/>
            <p:nvPr/>
          </p:nvSpPr>
          <p:spPr>
            <a:xfrm>
              <a:off x="799768" y="348430"/>
              <a:ext cx="69238" cy="69238"/>
            </a:xfrm>
            <a:prstGeom prst="ellipse">
              <a:avLst/>
            </a:prstGeom>
            <a:solidFill>
              <a:schemeClr val="accent1">
                <a:alpha val="40000"/>
              </a:schemeClr>
            </a:solidFill>
          </p:spPr>
        </p:sp>
        <p:sp>
          <p:nvSpPr>
            <p:cNvPr id="15" name="AutoShape 15"/>
            <p:cNvSpPr/>
            <p:nvPr/>
          </p:nvSpPr>
          <p:spPr>
            <a:xfrm>
              <a:off x="904945" y="344297"/>
              <a:ext cx="65594" cy="65594"/>
            </a:xfrm>
            <a:prstGeom prst="ellipse">
              <a:avLst/>
            </a:prstGeom>
            <a:solidFill>
              <a:schemeClr val="accent1">
                <a:alpha val="20000"/>
              </a:schemeClr>
            </a:solidFill>
          </p:spPr>
        </p:sp>
        <p:sp>
          <p:nvSpPr>
            <p:cNvPr id="16" name="AutoShape 16"/>
            <p:cNvSpPr/>
            <p:nvPr/>
          </p:nvSpPr>
          <p:spPr>
            <a:xfrm>
              <a:off x="454963" y="448942"/>
              <a:ext cx="84147" cy="84147"/>
            </a:xfrm>
            <a:prstGeom prst="ellipse">
              <a:avLst/>
            </a:prstGeom>
            <a:solidFill>
              <a:schemeClr val="accent1">
                <a:alpha val="100000"/>
              </a:schemeClr>
            </a:solidFill>
          </p:spPr>
        </p:sp>
        <p:sp>
          <p:nvSpPr>
            <p:cNvPr id="17" name="AutoShape 17"/>
            <p:cNvSpPr/>
            <p:nvPr/>
          </p:nvSpPr>
          <p:spPr>
            <a:xfrm>
              <a:off x="575049" y="455517"/>
              <a:ext cx="78137" cy="78137"/>
            </a:xfrm>
            <a:prstGeom prst="ellipse">
              <a:avLst/>
            </a:prstGeom>
            <a:solidFill>
              <a:schemeClr val="accent1">
                <a:alpha val="80000"/>
              </a:schemeClr>
            </a:solidFill>
          </p:spPr>
        </p:sp>
        <p:sp>
          <p:nvSpPr>
            <p:cNvPr id="18" name="AutoShape 18"/>
            <p:cNvSpPr/>
            <p:nvPr/>
          </p:nvSpPr>
          <p:spPr>
            <a:xfrm>
              <a:off x="689125" y="457233"/>
              <a:ext cx="74704" cy="74704"/>
            </a:xfrm>
            <a:prstGeom prst="ellipse">
              <a:avLst/>
            </a:prstGeom>
            <a:solidFill>
              <a:schemeClr val="accent1">
                <a:alpha val="60000"/>
              </a:schemeClr>
            </a:solidFill>
          </p:spPr>
        </p:sp>
        <p:sp>
          <p:nvSpPr>
            <p:cNvPr id="19" name="AutoShape 19"/>
            <p:cNvSpPr/>
            <p:nvPr/>
          </p:nvSpPr>
          <p:spPr>
            <a:xfrm>
              <a:off x="799768" y="466203"/>
              <a:ext cx="69238" cy="69238"/>
            </a:xfrm>
            <a:prstGeom prst="ellipse">
              <a:avLst/>
            </a:prstGeom>
            <a:solidFill>
              <a:schemeClr val="accent1">
                <a:alpha val="40000"/>
              </a:schemeClr>
            </a:solidFill>
          </p:spPr>
        </p:sp>
        <p:sp>
          <p:nvSpPr>
            <p:cNvPr id="20" name="AutoShape 20"/>
            <p:cNvSpPr/>
            <p:nvPr/>
          </p:nvSpPr>
          <p:spPr>
            <a:xfrm>
              <a:off x="904945" y="462070"/>
              <a:ext cx="65594" cy="65594"/>
            </a:xfrm>
            <a:prstGeom prst="ellipse">
              <a:avLst/>
            </a:prstGeom>
            <a:solidFill>
              <a:schemeClr val="accent1">
                <a:alpha val="20000"/>
              </a:schemeClr>
            </a:solidFill>
          </p:spPr>
        </p:sp>
        <p:sp>
          <p:nvSpPr>
            <p:cNvPr id="21" name="AutoShape 21"/>
            <p:cNvSpPr/>
            <p:nvPr/>
          </p:nvSpPr>
          <p:spPr>
            <a:xfrm>
              <a:off x="454963" y="566715"/>
              <a:ext cx="84147" cy="84147"/>
            </a:xfrm>
            <a:prstGeom prst="ellipse">
              <a:avLst/>
            </a:prstGeom>
            <a:solidFill>
              <a:schemeClr val="accent1">
                <a:alpha val="100000"/>
              </a:schemeClr>
            </a:solidFill>
          </p:spPr>
        </p:sp>
        <p:sp>
          <p:nvSpPr>
            <p:cNvPr id="22" name="AutoShape 22"/>
            <p:cNvSpPr/>
            <p:nvPr/>
          </p:nvSpPr>
          <p:spPr>
            <a:xfrm>
              <a:off x="575049" y="573291"/>
              <a:ext cx="78137" cy="78137"/>
            </a:xfrm>
            <a:prstGeom prst="ellipse">
              <a:avLst/>
            </a:prstGeom>
            <a:solidFill>
              <a:schemeClr val="accent1">
                <a:alpha val="80000"/>
              </a:schemeClr>
            </a:solidFill>
          </p:spPr>
        </p:sp>
        <p:sp>
          <p:nvSpPr>
            <p:cNvPr id="23" name="AutoShape 23"/>
            <p:cNvSpPr/>
            <p:nvPr/>
          </p:nvSpPr>
          <p:spPr>
            <a:xfrm>
              <a:off x="689125" y="575007"/>
              <a:ext cx="74704" cy="74704"/>
            </a:xfrm>
            <a:prstGeom prst="ellipse">
              <a:avLst/>
            </a:prstGeom>
            <a:solidFill>
              <a:schemeClr val="accent1">
                <a:alpha val="60000"/>
              </a:schemeClr>
            </a:solidFill>
          </p:spPr>
        </p:sp>
        <p:sp>
          <p:nvSpPr>
            <p:cNvPr id="24" name="AutoShape 24"/>
            <p:cNvSpPr/>
            <p:nvPr/>
          </p:nvSpPr>
          <p:spPr>
            <a:xfrm>
              <a:off x="799768" y="583977"/>
              <a:ext cx="69238" cy="69238"/>
            </a:xfrm>
            <a:prstGeom prst="ellipse">
              <a:avLst/>
            </a:prstGeom>
            <a:solidFill>
              <a:schemeClr val="accent1">
                <a:alpha val="40000"/>
              </a:schemeClr>
            </a:solidFill>
          </p:spPr>
        </p:sp>
        <p:sp>
          <p:nvSpPr>
            <p:cNvPr id="25" name="AutoShape 25"/>
            <p:cNvSpPr/>
            <p:nvPr/>
          </p:nvSpPr>
          <p:spPr>
            <a:xfrm>
              <a:off x="904945" y="579844"/>
              <a:ext cx="65594" cy="65594"/>
            </a:xfrm>
            <a:prstGeom prst="ellipse">
              <a:avLst/>
            </a:prstGeom>
            <a:solidFill>
              <a:schemeClr val="accent1">
                <a:alpha val="20000"/>
              </a:schemeClr>
            </a:solidFill>
          </p:spPr>
        </p:sp>
        <p:sp>
          <p:nvSpPr>
            <p:cNvPr id="26" name="AutoShape 26"/>
            <p:cNvSpPr/>
            <p:nvPr/>
          </p:nvSpPr>
          <p:spPr>
            <a:xfrm>
              <a:off x="454963" y="684489"/>
              <a:ext cx="84147" cy="84147"/>
            </a:xfrm>
            <a:prstGeom prst="ellipse">
              <a:avLst/>
            </a:prstGeom>
            <a:solidFill>
              <a:schemeClr val="accent1">
                <a:alpha val="100000"/>
              </a:schemeClr>
            </a:solidFill>
          </p:spPr>
        </p:sp>
        <p:sp>
          <p:nvSpPr>
            <p:cNvPr id="27" name="AutoShape 27"/>
            <p:cNvSpPr/>
            <p:nvPr/>
          </p:nvSpPr>
          <p:spPr>
            <a:xfrm>
              <a:off x="575049" y="691064"/>
              <a:ext cx="78137" cy="78137"/>
            </a:xfrm>
            <a:prstGeom prst="ellipse">
              <a:avLst/>
            </a:prstGeom>
            <a:solidFill>
              <a:schemeClr val="accent1">
                <a:alpha val="80000"/>
              </a:schemeClr>
            </a:solidFill>
          </p:spPr>
        </p:sp>
        <p:sp>
          <p:nvSpPr>
            <p:cNvPr id="28" name="AutoShape 28"/>
            <p:cNvSpPr/>
            <p:nvPr/>
          </p:nvSpPr>
          <p:spPr>
            <a:xfrm>
              <a:off x="689125" y="692781"/>
              <a:ext cx="74704" cy="74704"/>
            </a:xfrm>
            <a:prstGeom prst="ellipse">
              <a:avLst/>
            </a:prstGeom>
            <a:solidFill>
              <a:schemeClr val="accent1">
                <a:alpha val="60000"/>
              </a:schemeClr>
            </a:solidFill>
          </p:spPr>
        </p:sp>
        <p:sp>
          <p:nvSpPr>
            <p:cNvPr id="29" name="AutoShape 29"/>
            <p:cNvSpPr/>
            <p:nvPr/>
          </p:nvSpPr>
          <p:spPr>
            <a:xfrm>
              <a:off x="799768" y="701751"/>
              <a:ext cx="69238" cy="69238"/>
            </a:xfrm>
            <a:prstGeom prst="ellipse">
              <a:avLst/>
            </a:prstGeom>
            <a:solidFill>
              <a:schemeClr val="accent1">
                <a:alpha val="40000"/>
              </a:schemeClr>
            </a:solidFill>
          </p:spPr>
        </p:sp>
        <p:sp>
          <p:nvSpPr>
            <p:cNvPr id="30" name="AutoShape 30"/>
            <p:cNvSpPr/>
            <p:nvPr/>
          </p:nvSpPr>
          <p:spPr>
            <a:xfrm>
              <a:off x="904945" y="697618"/>
              <a:ext cx="65594" cy="65594"/>
            </a:xfrm>
            <a:prstGeom prst="ellipse">
              <a:avLst/>
            </a:prstGeom>
            <a:solidFill>
              <a:schemeClr val="accent1">
                <a:alpha val="20000"/>
              </a:schemeClr>
            </a:solidFill>
          </p:spPr>
        </p:sp>
        <p:sp>
          <p:nvSpPr>
            <p:cNvPr id="31" name="TextBox 3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部署图绘制技巧</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2" name="TextBox 32"/>
          <p:cNvSpPr txBox="1"/>
          <p:nvPr/>
        </p:nvSpPr>
        <p:spPr>
          <a:xfrm>
            <a:off x="768919" y="1491953"/>
            <a:ext cx="4011236" cy="490334"/>
          </a:xfrm>
          <a:prstGeom prst="rect">
            <a:avLst/>
          </a:prstGeom>
        </p:spPr>
        <p:txBody>
          <a:bodyPr vert="horz" wrap="square" lIns="66008" tIns="33052" rIns="66008" bIns="33052" rtlCol="0" anchor="t" anchorCtr="0">
            <a:normAutofit/>
          </a:bodyPr>
          <a:lstStyle/>
          <a:p>
            <a:pPr algn="r">
              <a:lnSpc>
                <a:spcPct val="150000"/>
              </a:lnSpc>
            </a:pPr>
            <a:r>
              <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确定节点和节点类型</a:t>
            </a:r>
            <a:endPar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TextBox 33"/>
          <p:cNvSpPr txBox="1"/>
          <p:nvPr/>
        </p:nvSpPr>
        <p:spPr>
          <a:xfrm>
            <a:off x="644725" y="1982286"/>
            <a:ext cx="4133850" cy="851387"/>
          </a:xfrm>
          <a:prstGeom prst="rect">
            <a:avLst/>
          </a:prstGeom>
        </p:spPr>
        <p:txBody>
          <a:bodyPr vert="horz" wrap="square" lIns="66008" tIns="33052" rIns="66008" bIns="33052" rtlCol="0" anchor="ctr" anchorCtr="1">
            <a:normAutofit/>
          </a:bodyPr>
          <a:lstStyle/>
          <a:p>
            <a:pPr algn="r">
              <a:lnSpc>
                <a:spcPct val="188000"/>
              </a:lnSpc>
            </a:pPr>
            <a:r>
              <a:rPr lang="en-US" sz="127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识别系统中的硬件设备，如服务器、客户端等，并确定其类型。</a:t>
            </a:r>
            <a:endParaRPr lang="en-US" sz="127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4" name="TextBox 34"/>
          <p:cNvSpPr txBox="1"/>
          <p:nvPr/>
        </p:nvSpPr>
        <p:spPr>
          <a:xfrm>
            <a:off x="6102515" y="1491953"/>
            <a:ext cx="4010978" cy="490334"/>
          </a:xfrm>
          <a:prstGeom prst="rect">
            <a:avLst/>
          </a:prstGeom>
        </p:spPr>
        <p:txBody>
          <a:bodyPr vert="horz" wrap="square" lIns="66008" tIns="33052" rIns="66008" bIns="33052" rtlCol="0" anchor="t" anchorCtr="0">
            <a:normAutofit/>
          </a:bodyPr>
          <a:lstStyle/>
          <a:p>
            <a:pPr algn="l">
              <a:lnSpc>
                <a:spcPct val="150000"/>
              </a:lnSpc>
            </a:pPr>
            <a:r>
              <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绘制部署图</a:t>
            </a:r>
            <a:endPar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TextBox 35"/>
          <p:cNvSpPr txBox="1"/>
          <p:nvPr/>
        </p:nvSpPr>
        <p:spPr>
          <a:xfrm>
            <a:off x="6102515" y="1982286"/>
            <a:ext cx="4133850" cy="851387"/>
          </a:xfrm>
          <a:prstGeom prst="rect">
            <a:avLst/>
          </a:prstGeom>
        </p:spPr>
        <p:txBody>
          <a:bodyPr vert="horz" wrap="square" lIns="66008" tIns="33052" rIns="66008" bIns="33052" rtlCol="0" anchor="ctr" anchorCtr="1">
            <a:normAutofit/>
          </a:bodyPr>
          <a:lstStyle/>
          <a:p>
            <a:pPr algn="l">
              <a:lnSpc>
                <a:spcPct val="188000"/>
              </a:lnSpc>
            </a:pPr>
            <a:r>
              <a:rPr lang="en-US" sz="127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使用StarUML等UML工具绘制部署图，并进行优化调整。</a:t>
            </a:r>
            <a:endParaRPr lang="en-US" sz="127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6" name="TextBox 36"/>
          <p:cNvSpPr txBox="1"/>
          <p:nvPr/>
        </p:nvSpPr>
        <p:spPr>
          <a:xfrm>
            <a:off x="2297292" y="4606720"/>
            <a:ext cx="4011236" cy="490334"/>
          </a:xfrm>
          <a:prstGeom prst="rect">
            <a:avLst/>
          </a:prstGeom>
        </p:spPr>
        <p:txBody>
          <a:bodyPr vert="horz" wrap="square" lIns="66008" tIns="33052" rIns="66008" bIns="33052" rtlCol="0" anchor="t" anchorCtr="0">
            <a:normAutofit/>
          </a:bodyPr>
          <a:lstStyle/>
          <a:p>
            <a:pPr algn="r">
              <a:lnSpc>
                <a:spcPct val="150000"/>
              </a:lnSpc>
            </a:pPr>
            <a:r>
              <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表示节点间连接</a:t>
            </a:r>
            <a:endPar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TextBox 37"/>
          <p:cNvSpPr txBox="1"/>
          <p:nvPr/>
        </p:nvSpPr>
        <p:spPr>
          <a:xfrm>
            <a:off x="2173097" y="5097054"/>
            <a:ext cx="4133850" cy="851387"/>
          </a:xfrm>
          <a:prstGeom prst="rect">
            <a:avLst/>
          </a:prstGeom>
        </p:spPr>
        <p:txBody>
          <a:bodyPr vert="horz" wrap="square" lIns="66008" tIns="33052" rIns="66008" bIns="33052" rtlCol="0" anchor="ctr" anchorCtr="1">
            <a:normAutofit/>
          </a:bodyPr>
          <a:lstStyle/>
          <a:p>
            <a:pPr algn="r">
              <a:lnSpc>
                <a:spcPct val="188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使用通信路径表示节点之间的物理连接。</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TextBox 38"/>
          <p:cNvSpPr txBox="1"/>
          <p:nvPr/>
        </p:nvSpPr>
        <p:spPr>
          <a:xfrm>
            <a:off x="7630887" y="4606720"/>
            <a:ext cx="4010978" cy="490334"/>
          </a:xfrm>
          <a:prstGeom prst="rect">
            <a:avLst/>
          </a:prstGeom>
        </p:spPr>
        <p:txBody>
          <a:bodyPr vert="horz" wrap="square" lIns="66008" tIns="33052" rIns="66008" bIns="33052" rtlCol="0" anchor="t" anchorCtr="0">
            <a:normAutofit/>
          </a:bodyPr>
          <a:lstStyle/>
          <a:p>
            <a:pPr algn="l">
              <a:lnSpc>
                <a:spcPct val="150000"/>
              </a:lnSpc>
            </a:pPr>
            <a:r>
              <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考虑系统可扩展性和可维护性</a:t>
            </a:r>
            <a:endPar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TextBox 39"/>
          <p:cNvSpPr txBox="1"/>
          <p:nvPr/>
        </p:nvSpPr>
        <p:spPr>
          <a:xfrm>
            <a:off x="7630887" y="5097054"/>
            <a:ext cx="4133850" cy="851387"/>
          </a:xfrm>
          <a:prstGeom prst="rect">
            <a:avLst/>
          </a:prstGeom>
        </p:spPr>
        <p:txBody>
          <a:bodyPr vert="horz" wrap="square" lIns="66008" tIns="33052" rIns="66008" bIns="33052" rtlCol="0" anchor="ctr" anchorCtr="1">
            <a:normAutofit/>
          </a:bodyPr>
          <a:lstStyle/>
          <a:p>
            <a:pPr algn="l">
              <a:lnSpc>
                <a:spcPct val="188000"/>
              </a:lnSpc>
            </a:pPr>
            <a:r>
              <a:rPr lang="en-US" sz="127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在绘制部署图时，应考虑系统的可扩展性和可维护性，以便于未来系统的升级和维护。</a:t>
            </a:r>
            <a:endParaRPr lang="en-US" sz="127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0" name="图片 39"/>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86070" y="608013"/>
            <a:ext cx="6070330" cy="706437"/>
          </a:xfrm>
        </p:spPr>
        <p:txBody>
          <a:bodyPr/>
          <a:lstStyle/>
          <a:p>
            <a:r>
              <a:rPr lang="zh-CN" altLang="en-US" dirty="0"/>
              <a:t>9. 部署图</a:t>
            </a:r>
            <a:endParaRPr lang="zh-CN" altLang="en-US" dirty="0"/>
          </a:p>
        </p:txBody>
      </p:sp>
      <p:pic>
        <p:nvPicPr>
          <p:cNvPr id="3" name="图片 2" descr="房间的沙发上&#10;&#10;中度可信度描述已自动生成"/>
          <p:cNvPicPr>
            <a:picLocks noChangeAspect="1"/>
          </p:cNvPicPr>
          <p:nvPr>
            <p:custDataLst>
              <p:tags r:id="rId2"/>
            </p:custDataLst>
          </p:nvPr>
        </p:nvPicPr>
        <p:blipFill rotWithShape="1">
          <a:blip r:embed="rId3"/>
          <a:srcRect l="41568" t="5864" r="2273"/>
          <a:stretch>
            <a:fillRect/>
          </a:stretch>
        </p:blipFill>
        <p:spPr>
          <a:xfrm>
            <a:off x="6875800" y="0"/>
            <a:ext cx="5316544" cy="6858000"/>
          </a:xfrm>
          <a:custGeom>
            <a:avLst/>
            <a:gdLst>
              <a:gd name="connsiteX0" fmla="*/ 0 w 5050971"/>
              <a:gd name="connsiteY0" fmla="*/ 0 h 6858000"/>
              <a:gd name="connsiteX1" fmla="*/ 5050971 w 5050971"/>
              <a:gd name="connsiteY1" fmla="*/ 0 h 6858000"/>
              <a:gd name="connsiteX2" fmla="*/ 5050971 w 5050971"/>
              <a:gd name="connsiteY2" fmla="*/ 6858000 h 6858000"/>
              <a:gd name="connsiteX3" fmla="*/ 0 w 505097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050971" h="6858000">
                <a:moveTo>
                  <a:pt x="0" y="0"/>
                </a:moveTo>
                <a:lnTo>
                  <a:pt x="5050971" y="0"/>
                </a:lnTo>
                <a:lnTo>
                  <a:pt x="5050971" y="6858000"/>
                </a:lnTo>
                <a:lnTo>
                  <a:pt x="0" y="6858000"/>
                </a:lnTo>
                <a:close/>
              </a:path>
            </a:pathLst>
          </a:custGeom>
          <a:ln w="6350">
            <a:solidFill>
              <a:schemeClr val="tx1">
                <a:lumMod val="40000"/>
                <a:lumOff val="60000"/>
                <a:alpha val="20000"/>
              </a:schemeClr>
            </a:solidFill>
          </a:ln>
        </p:spPr>
      </p:pic>
      <p:sp>
        <p:nvSpPr>
          <p:cNvPr id="4" name="文本框 10"/>
          <p:cNvSpPr txBox="1"/>
          <p:nvPr>
            <p:custDataLst>
              <p:tags r:id="rId4"/>
            </p:custDataLst>
          </p:nvPr>
        </p:nvSpPr>
        <p:spPr>
          <a:xfrm>
            <a:off x="856001" y="1834068"/>
            <a:ext cx="5675085" cy="72000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30000"/>
              </a:lnSpc>
            </a:pPr>
            <a:r>
              <a:rPr lang="zh-CN" altLang="en-US" sz="1600" kern="0" spc="0" dirty="0">
                <a:ln>
                  <a:noFill/>
                  <a:prstDash val="sysDot"/>
                </a:ln>
                <a:solidFill>
                  <a:schemeClr val="tx1">
                    <a:lumMod val="85000"/>
                    <a:lumOff val="15000"/>
                  </a:schemeClr>
                </a:solidFill>
                <a:latin typeface="+mn-ea"/>
                <a:ea typeface="+mn-ea"/>
                <a:sym typeface="+mn-ea"/>
              </a:rPr>
              <a:t>9.6 习题</a:t>
            </a:r>
            <a:endParaRPr lang="zh-CN" altLang="en-US" sz="1600" kern="0" spc="0" dirty="0">
              <a:ln>
                <a:noFill/>
                <a:prstDash val="sysDot"/>
              </a:ln>
              <a:solidFill>
                <a:schemeClr val="tx1">
                  <a:lumMod val="85000"/>
                  <a:lumOff val="15000"/>
                </a:schemeClr>
              </a:solidFill>
              <a:latin typeface="+mn-ea"/>
              <a:ea typeface="+mn-ea"/>
              <a:sym typeface="+mn-ea"/>
            </a:endParaRPr>
          </a:p>
        </p:txBody>
      </p:sp>
      <p:sp>
        <p:nvSpPr>
          <p:cNvPr id="5" name="任意多边形: 形状 4"/>
          <p:cNvSpPr/>
          <p:nvPr>
            <p:custDataLst>
              <p:tags r:id="rId5"/>
            </p:custDataLst>
          </p:nvPr>
        </p:nvSpPr>
        <p:spPr>
          <a:xfrm>
            <a:off x="856002" y="1584746"/>
            <a:ext cx="138596" cy="155211"/>
          </a:xfrm>
          <a:custGeom>
            <a:avLst/>
            <a:gdLst>
              <a:gd name="connsiteX0" fmla="*/ 437769 w 463986"/>
              <a:gd name="connsiteY0" fmla="*/ 214372 h 519611"/>
              <a:gd name="connsiteX1" fmla="*/ 78677 w 463986"/>
              <a:gd name="connsiteY1" fmla="*/ 7108 h 519611"/>
              <a:gd name="connsiteX2" fmla="*/ 0 w 463986"/>
              <a:gd name="connsiteY2" fmla="*/ 52447 h 519611"/>
              <a:gd name="connsiteX3" fmla="*/ 0 w 463986"/>
              <a:gd name="connsiteY3" fmla="*/ 467071 h 519611"/>
              <a:gd name="connsiteX4" fmla="*/ 78677 w 463986"/>
              <a:gd name="connsiteY4" fmla="*/ 512505 h 519611"/>
              <a:gd name="connsiteX5" fmla="*/ 437769 w 463986"/>
              <a:gd name="connsiteY5" fmla="*/ 305241 h 519611"/>
              <a:gd name="connsiteX6" fmla="*/ 437769 w 463986"/>
              <a:gd name="connsiteY6" fmla="*/ 214372 h 51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986" h="519611">
                <a:moveTo>
                  <a:pt x="437769" y="214372"/>
                </a:moveTo>
                <a:lnTo>
                  <a:pt x="78677" y="7108"/>
                </a:lnTo>
                <a:cubicBezTo>
                  <a:pt x="43720" y="-13085"/>
                  <a:pt x="0" y="12157"/>
                  <a:pt x="0" y="52447"/>
                </a:cubicBezTo>
                <a:lnTo>
                  <a:pt x="0" y="467071"/>
                </a:lnTo>
                <a:cubicBezTo>
                  <a:pt x="0" y="507457"/>
                  <a:pt x="43720" y="532698"/>
                  <a:pt x="78677" y="512505"/>
                </a:cubicBezTo>
                <a:lnTo>
                  <a:pt x="437769" y="305241"/>
                </a:lnTo>
                <a:cubicBezTo>
                  <a:pt x="472726" y="285048"/>
                  <a:pt x="472726" y="234565"/>
                  <a:pt x="437769" y="214372"/>
                </a:cubicBezTo>
                <a:close/>
              </a:path>
            </a:pathLst>
          </a:custGeom>
          <a:solidFill>
            <a:schemeClr val="accent1"/>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任意多边形: 形状 5"/>
          <p:cNvSpPr/>
          <p:nvPr>
            <p:custDataLst>
              <p:tags r:id="rId6"/>
            </p:custDataLst>
          </p:nvPr>
        </p:nvSpPr>
        <p:spPr>
          <a:xfrm>
            <a:off x="1098994" y="1584698"/>
            <a:ext cx="138595" cy="155239"/>
          </a:xfrm>
          <a:custGeom>
            <a:avLst/>
            <a:gdLst>
              <a:gd name="connsiteX0" fmla="*/ 437769 w 463986"/>
              <a:gd name="connsiteY0" fmla="*/ 214466 h 519705"/>
              <a:gd name="connsiteX1" fmla="*/ 78677 w 463986"/>
              <a:gd name="connsiteY1" fmla="*/ 7107 h 519705"/>
              <a:gd name="connsiteX2" fmla="*/ 0 w 463986"/>
              <a:gd name="connsiteY2" fmla="*/ 52541 h 519705"/>
              <a:gd name="connsiteX3" fmla="*/ 0 w 463986"/>
              <a:gd name="connsiteY3" fmla="*/ 467164 h 519705"/>
              <a:gd name="connsiteX4" fmla="*/ 78677 w 463986"/>
              <a:gd name="connsiteY4" fmla="*/ 512599 h 519705"/>
              <a:gd name="connsiteX5" fmla="*/ 437769 w 463986"/>
              <a:gd name="connsiteY5" fmla="*/ 305335 h 519705"/>
              <a:gd name="connsiteX6" fmla="*/ 437769 w 463986"/>
              <a:gd name="connsiteY6" fmla="*/ 214466 h 51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986" h="519705">
                <a:moveTo>
                  <a:pt x="437769" y="214466"/>
                </a:moveTo>
                <a:lnTo>
                  <a:pt x="78677" y="7107"/>
                </a:lnTo>
                <a:cubicBezTo>
                  <a:pt x="43720" y="-13086"/>
                  <a:pt x="0" y="12155"/>
                  <a:pt x="0" y="52541"/>
                </a:cubicBezTo>
                <a:lnTo>
                  <a:pt x="0" y="467164"/>
                </a:lnTo>
                <a:cubicBezTo>
                  <a:pt x="0" y="507551"/>
                  <a:pt x="43720" y="532792"/>
                  <a:pt x="78677" y="512599"/>
                </a:cubicBezTo>
                <a:lnTo>
                  <a:pt x="437769" y="305335"/>
                </a:lnTo>
                <a:cubicBezTo>
                  <a:pt x="472726" y="285142"/>
                  <a:pt x="472726" y="234659"/>
                  <a:pt x="437769" y="214466"/>
                </a:cubicBezTo>
                <a:close/>
              </a:path>
            </a:pathLst>
          </a:custGeom>
          <a:solidFill>
            <a:schemeClr val="accent1">
              <a:lumMod val="60000"/>
              <a:lumOff val="4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任意多边形: 形状 6"/>
          <p:cNvSpPr/>
          <p:nvPr>
            <p:custDataLst>
              <p:tags r:id="rId7"/>
            </p:custDataLst>
          </p:nvPr>
        </p:nvSpPr>
        <p:spPr>
          <a:xfrm>
            <a:off x="1341152" y="1584698"/>
            <a:ext cx="138595" cy="155239"/>
          </a:xfrm>
          <a:custGeom>
            <a:avLst/>
            <a:gdLst>
              <a:gd name="connsiteX0" fmla="*/ 437769 w 463986"/>
              <a:gd name="connsiteY0" fmla="*/ 214371 h 519705"/>
              <a:gd name="connsiteX1" fmla="*/ 78677 w 463986"/>
              <a:gd name="connsiteY1" fmla="*/ 7107 h 519705"/>
              <a:gd name="connsiteX2" fmla="*/ 0 w 463986"/>
              <a:gd name="connsiteY2" fmla="*/ 52541 h 519705"/>
              <a:gd name="connsiteX3" fmla="*/ 0 w 463986"/>
              <a:gd name="connsiteY3" fmla="*/ 467164 h 519705"/>
              <a:gd name="connsiteX4" fmla="*/ 78677 w 463986"/>
              <a:gd name="connsiteY4" fmla="*/ 512599 h 519705"/>
              <a:gd name="connsiteX5" fmla="*/ 437769 w 463986"/>
              <a:gd name="connsiteY5" fmla="*/ 305335 h 519705"/>
              <a:gd name="connsiteX6" fmla="*/ 437769 w 463986"/>
              <a:gd name="connsiteY6" fmla="*/ 214371 h 51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986" h="519705">
                <a:moveTo>
                  <a:pt x="437769" y="214371"/>
                </a:moveTo>
                <a:lnTo>
                  <a:pt x="78677" y="7107"/>
                </a:lnTo>
                <a:cubicBezTo>
                  <a:pt x="43720" y="-13086"/>
                  <a:pt x="0" y="12155"/>
                  <a:pt x="0" y="52541"/>
                </a:cubicBezTo>
                <a:lnTo>
                  <a:pt x="0" y="467164"/>
                </a:lnTo>
                <a:cubicBezTo>
                  <a:pt x="0" y="507550"/>
                  <a:pt x="43720" y="532792"/>
                  <a:pt x="78677" y="512599"/>
                </a:cubicBezTo>
                <a:lnTo>
                  <a:pt x="437769" y="305335"/>
                </a:lnTo>
                <a:cubicBezTo>
                  <a:pt x="472726" y="285046"/>
                  <a:pt x="472726" y="234564"/>
                  <a:pt x="437769" y="214371"/>
                </a:cubicBezTo>
                <a:close/>
              </a:path>
            </a:pathLst>
          </a:custGeom>
          <a:solidFill>
            <a:schemeClr val="accent1">
              <a:lumMod val="20000"/>
              <a:lumOff val="80000"/>
            </a:schemeClr>
          </a:solidFill>
          <a:ln w="9525"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矩形: 圆角 11"/>
          <p:cNvSpPr/>
          <p:nvPr>
            <p:custDataLst>
              <p:tags r:id="rId8"/>
            </p:custDataLst>
          </p:nvPr>
        </p:nvSpPr>
        <p:spPr>
          <a:xfrm>
            <a:off x="803004" y="2870711"/>
            <a:ext cx="7584260" cy="3454648"/>
          </a:xfrm>
          <a:prstGeom prst="roundRect">
            <a:avLst>
              <a:gd name="adj" fmla="val 10364"/>
            </a:avLst>
          </a:prstGeom>
          <a:solidFill>
            <a:srgbClr val="FFFFFF"/>
          </a:solidFill>
          <a:ln>
            <a:noFill/>
          </a:ln>
          <a:effectLst>
            <a:outerShdw blurRad="1905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9"/>
            </p:custDataLst>
          </p:nvPr>
        </p:nvSpPr>
        <p:spPr>
          <a:xfrm>
            <a:off x="1929575" y="3345725"/>
            <a:ext cx="2338900" cy="1297155"/>
          </a:xfrm>
          <a:prstGeom prst="rect">
            <a:avLst/>
          </a:prstGeom>
          <a:noFill/>
        </p:spPr>
        <p:txBody>
          <a:bodyPr wrap="square" lIns="0" tIns="0" rIns="0" bIns="0">
            <a:noAutofit/>
          </a:bodyPr>
          <a:p>
            <a:pPr marL="0" indent="0">
              <a:lnSpc>
                <a:spcPct val="150000"/>
              </a:lnSpc>
              <a:buNone/>
            </a:pPr>
            <a:r>
              <a:rPr lang="zh-CN" altLang="en-US" sz="1400" kern="0" spc="0" dirty="0">
                <a:ln>
                  <a:noFill/>
                  <a:prstDash val="sysDot"/>
                </a:ln>
                <a:solidFill>
                  <a:schemeClr val="dk1">
                    <a:lumMod val="85000"/>
                    <a:lumOff val="15000"/>
                  </a:schemeClr>
                </a:solidFill>
                <a:latin typeface="+mn-ea"/>
                <a:ea typeface="+mn-ea"/>
                <a:sym typeface="+mn-ea"/>
              </a:rPr>
              <a:t>	1.部署图用于那种建模阶段？</a:t>
            </a:r>
            <a:endParaRPr lang="zh-CN" altLang="en-US" sz="1400" kern="0" spc="0" dirty="0">
              <a:ln>
                <a:noFill/>
                <a:prstDash val="sysDot"/>
              </a:ln>
              <a:solidFill>
                <a:schemeClr val="dk1">
                  <a:lumMod val="85000"/>
                  <a:lumOff val="15000"/>
                </a:schemeClr>
              </a:solidFill>
              <a:latin typeface="+mn-ea"/>
              <a:ea typeface="+mn-ea"/>
              <a:sym typeface="+mn-ea"/>
            </a:endParaRPr>
          </a:p>
        </p:txBody>
      </p:sp>
      <p:sp>
        <p:nvSpPr>
          <p:cNvPr id="15" name="文本框 14"/>
          <p:cNvSpPr txBox="1"/>
          <p:nvPr>
            <p:custDataLst>
              <p:tags r:id="rId10"/>
            </p:custDataLst>
          </p:nvPr>
        </p:nvSpPr>
        <p:spPr>
          <a:xfrm>
            <a:off x="5602043" y="3345725"/>
            <a:ext cx="2338900" cy="1297155"/>
          </a:xfrm>
          <a:prstGeom prst="rect">
            <a:avLst/>
          </a:prstGeom>
          <a:noFill/>
        </p:spPr>
        <p:txBody>
          <a:bodyPr wrap="square" lIns="0" tIns="0" rIns="0" bIns="0">
            <a:noAutofit/>
          </a:bodyPr>
          <a:p>
            <a:pPr marL="0" indent="0">
              <a:lnSpc>
                <a:spcPct val="150000"/>
              </a:lnSpc>
              <a:buNone/>
            </a:pPr>
            <a:r>
              <a:rPr lang="zh-CN" altLang="en-US" sz="1400" kern="0" spc="0" dirty="0">
                <a:ln>
                  <a:noFill/>
                  <a:prstDash val="sysDot"/>
                </a:ln>
                <a:solidFill>
                  <a:schemeClr val="dk1">
                    <a:lumMod val="85000"/>
                    <a:lumOff val="15000"/>
                  </a:schemeClr>
                </a:solidFill>
                <a:latin typeface="+mn-ea"/>
                <a:ea typeface="+mn-ea"/>
                <a:sym typeface="+mn-ea"/>
              </a:rPr>
              <a:t>	    A.动态建模		B.静态建模</a:t>
            </a:r>
            <a:endParaRPr lang="zh-CN" altLang="en-US" sz="1400" kern="0" spc="0" dirty="0">
              <a:ln>
                <a:noFill/>
                <a:prstDash val="sysDot"/>
              </a:ln>
              <a:solidFill>
                <a:schemeClr val="dk1">
                  <a:lumMod val="85000"/>
                  <a:lumOff val="15000"/>
                </a:schemeClr>
              </a:solidFill>
              <a:latin typeface="+mn-ea"/>
              <a:ea typeface="+mn-ea"/>
              <a:sym typeface="+mn-ea"/>
            </a:endParaRPr>
          </a:p>
        </p:txBody>
      </p:sp>
      <p:sp>
        <p:nvSpPr>
          <p:cNvPr id="16" name="文本框 15"/>
          <p:cNvSpPr txBox="1"/>
          <p:nvPr>
            <p:custDataLst>
              <p:tags r:id="rId11"/>
            </p:custDataLst>
          </p:nvPr>
        </p:nvSpPr>
        <p:spPr>
          <a:xfrm>
            <a:off x="1929575" y="4752986"/>
            <a:ext cx="2338900" cy="1297155"/>
          </a:xfrm>
          <a:prstGeom prst="rect">
            <a:avLst/>
          </a:prstGeom>
          <a:noFill/>
        </p:spPr>
        <p:txBody>
          <a:bodyPr wrap="square" lIns="0" tIns="0" rIns="0" bIns="0">
            <a:noAutofit/>
          </a:bodyPr>
          <a:p>
            <a:pPr marL="0" indent="0">
              <a:lnSpc>
                <a:spcPct val="150000"/>
              </a:lnSpc>
              <a:buNone/>
            </a:pPr>
            <a:r>
              <a:rPr lang="zh-CN" altLang="en-US" sz="1400" kern="0" spc="0" dirty="0">
                <a:ln>
                  <a:noFill/>
                  <a:prstDash val="sysDot"/>
                </a:ln>
                <a:solidFill>
                  <a:schemeClr val="dk1">
                    <a:lumMod val="85000"/>
                    <a:lumOff val="15000"/>
                  </a:schemeClr>
                </a:solidFill>
                <a:latin typeface="+mn-ea"/>
                <a:ea typeface="+mn-ea"/>
                <a:sym typeface="+mn-ea"/>
              </a:rPr>
              <a:t>	2.部署图表现构件实例，构件图表现构件类型定义。这种说法正确吗？</a:t>
            </a:r>
            <a:endParaRPr lang="zh-CN" altLang="en-US" sz="1400" kern="0" spc="0" dirty="0">
              <a:ln>
                <a:noFill/>
                <a:prstDash val="sysDot"/>
              </a:ln>
              <a:solidFill>
                <a:schemeClr val="dk1">
                  <a:lumMod val="85000"/>
                  <a:lumOff val="15000"/>
                </a:schemeClr>
              </a:solidFill>
              <a:latin typeface="+mn-ea"/>
              <a:ea typeface="+mn-ea"/>
              <a:sym typeface="+mn-ea"/>
            </a:endParaRPr>
          </a:p>
        </p:txBody>
      </p:sp>
      <p:sp>
        <p:nvSpPr>
          <p:cNvPr id="17" name="文本框 16"/>
          <p:cNvSpPr txBox="1"/>
          <p:nvPr>
            <p:custDataLst>
              <p:tags r:id="rId12"/>
            </p:custDataLst>
          </p:nvPr>
        </p:nvSpPr>
        <p:spPr>
          <a:xfrm>
            <a:off x="5602043" y="4752986"/>
            <a:ext cx="2338900" cy="1297155"/>
          </a:xfrm>
          <a:prstGeom prst="rect">
            <a:avLst/>
          </a:prstGeom>
          <a:noFill/>
        </p:spPr>
        <p:txBody>
          <a:bodyPr wrap="square" lIns="0" tIns="0" rIns="0" bIns="0">
            <a:noAutofit/>
          </a:bodyPr>
          <a:p>
            <a:pPr marL="0" indent="0">
              <a:lnSpc>
                <a:spcPct val="150000"/>
              </a:lnSpc>
              <a:buNone/>
            </a:pPr>
            <a:r>
              <a:rPr lang="zh-CN" altLang="en-US" sz="1400" kern="0" spc="0" dirty="0">
                <a:ln>
                  <a:noFill/>
                  <a:prstDash val="sysDot"/>
                </a:ln>
                <a:solidFill>
                  <a:schemeClr val="dk1">
                    <a:lumMod val="85000"/>
                    <a:lumOff val="15000"/>
                  </a:schemeClr>
                </a:solidFill>
                <a:latin typeface="+mn-ea"/>
                <a:ea typeface="+mn-ea"/>
                <a:sym typeface="+mn-ea"/>
              </a:rPr>
              <a:t>	    A.正确		B.错误</a:t>
            </a:r>
            <a:endParaRPr lang="zh-CN" altLang="en-US" sz="1400" kern="0" spc="0" dirty="0">
              <a:ln>
                <a:noFill/>
                <a:prstDash val="sysDot"/>
              </a:ln>
              <a:solidFill>
                <a:schemeClr val="dk1">
                  <a:lumMod val="85000"/>
                  <a:lumOff val="15000"/>
                </a:schemeClr>
              </a:solidFill>
              <a:latin typeface="+mn-ea"/>
              <a:ea typeface="+mn-ea"/>
              <a:sym typeface="+mn-ea"/>
            </a:endParaRPr>
          </a:p>
        </p:txBody>
      </p:sp>
      <p:sp>
        <p:nvSpPr>
          <p:cNvPr id="18" name="矩形: 圆角 16"/>
          <p:cNvSpPr/>
          <p:nvPr>
            <p:custDataLst>
              <p:tags r:id="rId13"/>
            </p:custDataLst>
          </p:nvPr>
        </p:nvSpPr>
        <p:spPr>
          <a:xfrm>
            <a:off x="1219594" y="3567991"/>
            <a:ext cx="468034" cy="4680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圆角 17"/>
          <p:cNvSpPr/>
          <p:nvPr>
            <p:custDataLst>
              <p:tags r:id="rId14"/>
            </p:custDataLst>
          </p:nvPr>
        </p:nvSpPr>
        <p:spPr>
          <a:xfrm>
            <a:off x="4852054" y="3567991"/>
            <a:ext cx="468034" cy="4680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圆角 18"/>
          <p:cNvSpPr/>
          <p:nvPr>
            <p:custDataLst>
              <p:tags r:id="rId15"/>
            </p:custDataLst>
          </p:nvPr>
        </p:nvSpPr>
        <p:spPr>
          <a:xfrm>
            <a:off x="1219594" y="4946040"/>
            <a:ext cx="468034" cy="4680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圆角 19"/>
          <p:cNvSpPr/>
          <p:nvPr>
            <p:custDataLst>
              <p:tags r:id="rId16"/>
            </p:custDataLst>
          </p:nvPr>
        </p:nvSpPr>
        <p:spPr>
          <a:xfrm>
            <a:off x="4852054" y="4946040"/>
            <a:ext cx="468034" cy="46803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任意多边形: 形状 4"/>
          <p:cNvSpPr/>
          <p:nvPr>
            <p:custDataLst>
              <p:tags r:id="rId17"/>
            </p:custDataLst>
          </p:nvPr>
        </p:nvSpPr>
        <p:spPr>
          <a:xfrm>
            <a:off x="4961917" y="5055903"/>
            <a:ext cx="248296" cy="247999"/>
          </a:xfrm>
          <a:custGeom>
            <a:avLst/>
            <a:gdLst>
              <a:gd name="connsiteX0" fmla="*/ 114197 w 248278"/>
              <a:gd name="connsiteY0" fmla="*/ 168989 h 247981"/>
              <a:gd name="connsiteX1" fmla="*/ 50656 w 248278"/>
              <a:gd name="connsiteY1" fmla="*/ 184467 h 247981"/>
              <a:gd name="connsiteX2" fmla="*/ 46372 w 248278"/>
              <a:gd name="connsiteY2" fmla="*/ 189940 h 247981"/>
              <a:gd name="connsiteX3" fmla="*/ 46372 w 248278"/>
              <a:gd name="connsiteY3" fmla="*/ 196407 h 247981"/>
              <a:gd name="connsiteX4" fmla="*/ 50656 w 248278"/>
              <a:gd name="connsiteY4" fmla="*/ 199779 h 247981"/>
              <a:gd name="connsiteX5" fmla="*/ 114197 w 248278"/>
              <a:gd name="connsiteY5" fmla="*/ 184301 h 247981"/>
              <a:gd name="connsiteX6" fmla="*/ 118481 w 248278"/>
              <a:gd name="connsiteY6" fmla="*/ 178828 h 247981"/>
              <a:gd name="connsiteX7" fmla="*/ 118481 w 248278"/>
              <a:gd name="connsiteY7" fmla="*/ 172361 h 247981"/>
              <a:gd name="connsiteX8" fmla="*/ 114197 w 248278"/>
              <a:gd name="connsiteY8" fmla="*/ 168989 h 247981"/>
              <a:gd name="connsiteX9" fmla="*/ 114197 w 248278"/>
              <a:gd name="connsiteY9" fmla="*/ 138367 h 247981"/>
              <a:gd name="connsiteX10" fmla="*/ 50656 w 248278"/>
              <a:gd name="connsiteY10" fmla="*/ 153844 h 247981"/>
              <a:gd name="connsiteX11" fmla="*/ 46372 w 248278"/>
              <a:gd name="connsiteY11" fmla="*/ 159316 h 247981"/>
              <a:gd name="connsiteX12" fmla="*/ 46372 w 248278"/>
              <a:gd name="connsiteY12" fmla="*/ 165784 h 247981"/>
              <a:gd name="connsiteX13" fmla="*/ 50656 w 248278"/>
              <a:gd name="connsiteY13" fmla="*/ 169156 h 247981"/>
              <a:gd name="connsiteX14" fmla="*/ 114197 w 248278"/>
              <a:gd name="connsiteY14" fmla="*/ 153678 h 247981"/>
              <a:gd name="connsiteX15" fmla="*/ 118481 w 248278"/>
              <a:gd name="connsiteY15" fmla="*/ 148206 h 247981"/>
              <a:gd name="connsiteX16" fmla="*/ 118481 w 248278"/>
              <a:gd name="connsiteY16" fmla="*/ 141738 h 247981"/>
              <a:gd name="connsiteX17" fmla="*/ 114197 w 248278"/>
              <a:gd name="connsiteY17" fmla="*/ 138367 h 247981"/>
              <a:gd name="connsiteX18" fmla="*/ 114197 w 248278"/>
              <a:gd name="connsiteY18" fmla="*/ 107742 h 247981"/>
              <a:gd name="connsiteX19" fmla="*/ 50656 w 248278"/>
              <a:gd name="connsiteY19" fmla="*/ 123220 h 247981"/>
              <a:gd name="connsiteX20" fmla="*/ 46372 w 248278"/>
              <a:gd name="connsiteY20" fmla="*/ 128693 h 247981"/>
              <a:gd name="connsiteX21" fmla="*/ 46372 w 248278"/>
              <a:gd name="connsiteY21" fmla="*/ 135159 h 247981"/>
              <a:gd name="connsiteX22" fmla="*/ 50656 w 248278"/>
              <a:gd name="connsiteY22" fmla="*/ 138532 h 247981"/>
              <a:gd name="connsiteX23" fmla="*/ 114197 w 248278"/>
              <a:gd name="connsiteY23" fmla="*/ 123054 h 247981"/>
              <a:gd name="connsiteX24" fmla="*/ 118481 w 248278"/>
              <a:gd name="connsiteY24" fmla="*/ 117582 h 247981"/>
              <a:gd name="connsiteX25" fmla="*/ 118481 w 248278"/>
              <a:gd name="connsiteY25" fmla="*/ 111114 h 247981"/>
              <a:gd name="connsiteX26" fmla="*/ 114197 w 248278"/>
              <a:gd name="connsiteY26" fmla="*/ 107742 h 247981"/>
              <a:gd name="connsiteX27" fmla="*/ 134899 w 248278"/>
              <a:gd name="connsiteY27" fmla="*/ 45251 h 247981"/>
              <a:gd name="connsiteX28" fmla="*/ 142527 w 248278"/>
              <a:gd name="connsiteY28" fmla="*/ 46385 h 247981"/>
              <a:gd name="connsiteX29" fmla="*/ 175998 w 248278"/>
              <a:gd name="connsiteY29" fmla="*/ 72393 h 247981"/>
              <a:gd name="connsiteX30" fmla="*/ 179480 w 248278"/>
              <a:gd name="connsiteY30" fmla="*/ 79523 h 247981"/>
              <a:gd name="connsiteX31" fmla="*/ 179480 w 248278"/>
              <a:gd name="connsiteY31" fmla="*/ 243559 h 247981"/>
              <a:gd name="connsiteX32" fmla="*/ 175058 w 248278"/>
              <a:gd name="connsiteY32" fmla="*/ 247981 h 247981"/>
              <a:gd name="connsiteX33" fmla="*/ 22050 w 248278"/>
              <a:gd name="connsiteY33" fmla="*/ 247981 h 247981"/>
              <a:gd name="connsiteX34" fmla="*/ 22044 w 248278"/>
              <a:gd name="connsiteY34" fmla="*/ 247975 h 247981"/>
              <a:gd name="connsiteX35" fmla="*/ 8844 w 248278"/>
              <a:gd name="connsiteY35" fmla="*/ 247975 h 247981"/>
              <a:gd name="connsiteX36" fmla="*/ 0 w 248278"/>
              <a:gd name="connsiteY36" fmla="*/ 239131 h 247981"/>
              <a:gd name="connsiteX37" fmla="*/ 8844 w 248278"/>
              <a:gd name="connsiteY37" fmla="*/ 230287 h 247981"/>
              <a:gd name="connsiteX38" fmla="*/ 17635 w 248278"/>
              <a:gd name="connsiteY38" fmla="*/ 230287 h 247981"/>
              <a:gd name="connsiteX39" fmla="*/ 17711 w 248278"/>
              <a:gd name="connsiteY39" fmla="*/ 94918 h 247981"/>
              <a:gd name="connsiteX40" fmla="*/ 21829 w 248278"/>
              <a:gd name="connsiteY40" fmla="*/ 88893 h 247981"/>
              <a:gd name="connsiteX41" fmla="*/ 169563 w 248278"/>
              <a:gd name="connsiteY41" fmla="*/ 333 h 247981"/>
              <a:gd name="connsiteX42" fmla="*/ 177302 w 248278"/>
              <a:gd name="connsiteY42" fmla="*/ 1549 h 247981"/>
              <a:gd name="connsiteX43" fmla="*/ 211298 w 248278"/>
              <a:gd name="connsiteY43" fmla="*/ 26396 h 247981"/>
              <a:gd name="connsiteX44" fmla="*/ 214836 w 248278"/>
              <a:gd name="connsiteY44" fmla="*/ 33278 h 247981"/>
              <a:gd name="connsiteX45" fmla="*/ 214836 w 248278"/>
              <a:gd name="connsiteY45" fmla="*/ 226445 h 247981"/>
              <a:gd name="connsiteX46" fmla="*/ 219258 w 248278"/>
              <a:gd name="connsiteY46" fmla="*/ 230756 h 247981"/>
              <a:gd name="connsiteX47" fmla="*/ 235482 w 248278"/>
              <a:gd name="connsiteY47" fmla="*/ 230756 h 247981"/>
              <a:gd name="connsiteX48" fmla="*/ 237112 w 248278"/>
              <a:gd name="connsiteY48" fmla="*/ 231060 h 247981"/>
              <a:gd name="connsiteX49" fmla="*/ 239407 w 248278"/>
              <a:gd name="connsiteY49" fmla="*/ 230756 h 247981"/>
              <a:gd name="connsiteX50" fmla="*/ 248278 w 248278"/>
              <a:gd name="connsiteY50" fmla="*/ 239352 h 247981"/>
              <a:gd name="connsiteX51" fmla="*/ 239434 w 248278"/>
              <a:gd name="connsiteY51" fmla="*/ 247975 h 247981"/>
              <a:gd name="connsiteX52" fmla="*/ 237085 w 248278"/>
              <a:gd name="connsiteY52" fmla="*/ 247671 h 247981"/>
              <a:gd name="connsiteX53" fmla="*/ 235510 w 248278"/>
              <a:gd name="connsiteY53" fmla="*/ 247948 h 247981"/>
              <a:gd name="connsiteX54" fmla="*/ 201597 w 248278"/>
              <a:gd name="connsiteY54" fmla="*/ 247948 h 247981"/>
              <a:gd name="connsiteX55" fmla="*/ 197175 w 248278"/>
              <a:gd name="connsiteY55" fmla="*/ 243636 h 247981"/>
              <a:gd name="connsiteX56" fmla="*/ 197175 w 248278"/>
              <a:gd name="connsiteY56" fmla="*/ 41874 h 247981"/>
              <a:gd name="connsiteX57" fmla="*/ 193637 w 248278"/>
              <a:gd name="connsiteY57" fmla="*/ 34991 h 247981"/>
              <a:gd name="connsiteX58" fmla="*/ 174096 w 248278"/>
              <a:gd name="connsiteY58" fmla="*/ 20730 h 247981"/>
              <a:gd name="connsiteX59" fmla="*/ 166357 w 248278"/>
              <a:gd name="connsiteY59" fmla="*/ 19514 h 247981"/>
              <a:gd name="connsiteX60" fmla="*/ 83469 w 248278"/>
              <a:gd name="connsiteY60" fmla="*/ 40768 h 247981"/>
              <a:gd name="connsiteX61" fmla="*/ 79351 w 248278"/>
              <a:gd name="connsiteY61" fmla="*/ 45577 h 247981"/>
              <a:gd name="connsiteX62" fmla="*/ 79351 w 248278"/>
              <a:gd name="connsiteY62" fmla="*/ 54422 h 247981"/>
              <a:gd name="connsiteX63" fmla="*/ 70506 w 248278"/>
              <a:gd name="connsiteY63" fmla="*/ 63045 h 247981"/>
              <a:gd name="connsiteX64" fmla="*/ 61662 w 248278"/>
              <a:gd name="connsiteY64" fmla="*/ 54422 h 247981"/>
              <a:gd name="connsiteX65" fmla="*/ 61579 w 248278"/>
              <a:gd name="connsiteY65" fmla="*/ 54422 h 247981"/>
              <a:gd name="connsiteX66" fmla="*/ 61579 w 248278"/>
              <a:gd name="connsiteY66" fmla="*/ 34024 h 247981"/>
              <a:gd name="connsiteX67" fmla="*/ 65780 w 248278"/>
              <a:gd name="connsiteY67" fmla="*/ 28358 h 247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48278" h="247981">
                <a:moveTo>
                  <a:pt x="114197" y="168989"/>
                </a:moveTo>
                <a:lnTo>
                  <a:pt x="50656" y="184467"/>
                </a:lnTo>
                <a:cubicBezTo>
                  <a:pt x="48307" y="185048"/>
                  <a:pt x="46372" y="187508"/>
                  <a:pt x="46372" y="189940"/>
                </a:cubicBezTo>
                <a:lnTo>
                  <a:pt x="46372" y="196407"/>
                </a:lnTo>
                <a:cubicBezTo>
                  <a:pt x="46372" y="198839"/>
                  <a:pt x="48279" y="200359"/>
                  <a:pt x="50656" y="199779"/>
                </a:cubicBezTo>
                <a:lnTo>
                  <a:pt x="114197" y="184301"/>
                </a:lnTo>
                <a:cubicBezTo>
                  <a:pt x="116547" y="183721"/>
                  <a:pt x="118481" y="181262"/>
                  <a:pt x="118481" y="178828"/>
                </a:cubicBezTo>
                <a:lnTo>
                  <a:pt x="118481" y="172361"/>
                </a:lnTo>
                <a:cubicBezTo>
                  <a:pt x="118481" y="169929"/>
                  <a:pt x="116574" y="168409"/>
                  <a:pt x="114197" y="168989"/>
                </a:cubicBezTo>
                <a:close/>
                <a:moveTo>
                  <a:pt x="114197" y="138367"/>
                </a:moveTo>
                <a:lnTo>
                  <a:pt x="50656" y="153844"/>
                </a:lnTo>
                <a:cubicBezTo>
                  <a:pt x="48307" y="154424"/>
                  <a:pt x="46372" y="156884"/>
                  <a:pt x="46372" y="159316"/>
                </a:cubicBezTo>
                <a:lnTo>
                  <a:pt x="46372" y="165784"/>
                </a:lnTo>
                <a:cubicBezTo>
                  <a:pt x="46372" y="168216"/>
                  <a:pt x="48279" y="169736"/>
                  <a:pt x="50656" y="169156"/>
                </a:cubicBezTo>
                <a:lnTo>
                  <a:pt x="114197" y="153678"/>
                </a:lnTo>
                <a:cubicBezTo>
                  <a:pt x="116547" y="153098"/>
                  <a:pt x="118481" y="150637"/>
                  <a:pt x="118481" y="148206"/>
                </a:cubicBezTo>
                <a:lnTo>
                  <a:pt x="118481" y="141738"/>
                </a:lnTo>
                <a:cubicBezTo>
                  <a:pt x="118481" y="139306"/>
                  <a:pt x="116574" y="137785"/>
                  <a:pt x="114197" y="138367"/>
                </a:cubicBezTo>
                <a:close/>
                <a:moveTo>
                  <a:pt x="114197" y="107742"/>
                </a:moveTo>
                <a:lnTo>
                  <a:pt x="50656" y="123220"/>
                </a:lnTo>
                <a:cubicBezTo>
                  <a:pt x="48307" y="123801"/>
                  <a:pt x="46372" y="126260"/>
                  <a:pt x="46372" y="128693"/>
                </a:cubicBezTo>
                <a:lnTo>
                  <a:pt x="46372" y="135159"/>
                </a:lnTo>
                <a:cubicBezTo>
                  <a:pt x="46372" y="137592"/>
                  <a:pt x="48279" y="139112"/>
                  <a:pt x="50656" y="138532"/>
                </a:cubicBezTo>
                <a:lnTo>
                  <a:pt x="114197" y="123054"/>
                </a:lnTo>
                <a:cubicBezTo>
                  <a:pt x="116547" y="122474"/>
                  <a:pt x="118481" y="120014"/>
                  <a:pt x="118481" y="117582"/>
                </a:cubicBezTo>
                <a:lnTo>
                  <a:pt x="118481" y="111114"/>
                </a:lnTo>
                <a:cubicBezTo>
                  <a:pt x="118481" y="108682"/>
                  <a:pt x="116574" y="107162"/>
                  <a:pt x="114197" y="107742"/>
                </a:cubicBezTo>
                <a:close/>
                <a:moveTo>
                  <a:pt x="134899" y="45251"/>
                </a:moveTo>
                <a:cubicBezTo>
                  <a:pt x="137165" y="44394"/>
                  <a:pt x="140620" y="44892"/>
                  <a:pt x="142527" y="46385"/>
                </a:cubicBezTo>
                <a:lnTo>
                  <a:pt x="175998" y="72393"/>
                </a:lnTo>
                <a:cubicBezTo>
                  <a:pt x="177905" y="73885"/>
                  <a:pt x="179480" y="77091"/>
                  <a:pt x="179480" y="79523"/>
                </a:cubicBezTo>
                <a:lnTo>
                  <a:pt x="179480" y="243559"/>
                </a:lnTo>
                <a:cubicBezTo>
                  <a:pt x="179480" y="245991"/>
                  <a:pt x="177490" y="247981"/>
                  <a:pt x="175058" y="247981"/>
                </a:cubicBezTo>
                <a:lnTo>
                  <a:pt x="22050" y="247981"/>
                </a:lnTo>
                <a:lnTo>
                  <a:pt x="22044" y="247975"/>
                </a:lnTo>
                <a:lnTo>
                  <a:pt x="8844" y="247975"/>
                </a:lnTo>
                <a:cubicBezTo>
                  <a:pt x="3980" y="247975"/>
                  <a:pt x="0" y="243995"/>
                  <a:pt x="0" y="239131"/>
                </a:cubicBezTo>
                <a:cubicBezTo>
                  <a:pt x="0" y="234267"/>
                  <a:pt x="3980" y="230287"/>
                  <a:pt x="8844" y="230287"/>
                </a:cubicBezTo>
                <a:lnTo>
                  <a:pt x="17635" y="230287"/>
                </a:lnTo>
                <a:lnTo>
                  <a:pt x="17711" y="94918"/>
                </a:lnTo>
                <a:cubicBezTo>
                  <a:pt x="17711" y="92486"/>
                  <a:pt x="19563" y="89777"/>
                  <a:pt x="21829" y="88893"/>
                </a:cubicBezTo>
                <a:close/>
                <a:moveTo>
                  <a:pt x="169563" y="333"/>
                </a:moveTo>
                <a:cubicBezTo>
                  <a:pt x="171885" y="-414"/>
                  <a:pt x="175368" y="139"/>
                  <a:pt x="177302" y="1549"/>
                </a:cubicBezTo>
                <a:lnTo>
                  <a:pt x="211298" y="26396"/>
                </a:lnTo>
                <a:cubicBezTo>
                  <a:pt x="213233" y="27805"/>
                  <a:pt x="214836" y="30901"/>
                  <a:pt x="214836" y="33278"/>
                </a:cubicBezTo>
                <a:lnTo>
                  <a:pt x="214836" y="226445"/>
                </a:lnTo>
                <a:cubicBezTo>
                  <a:pt x="214836" y="228822"/>
                  <a:pt x="216826" y="230756"/>
                  <a:pt x="219258" y="230756"/>
                </a:cubicBezTo>
                <a:lnTo>
                  <a:pt x="235482" y="230756"/>
                </a:lnTo>
                <a:cubicBezTo>
                  <a:pt x="236062" y="230756"/>
                  <a:pt x="236615" y="230867"/>
                  <a:pt x="237112" y="231060"/>
                </a:cubicBezTo>
                <a:cubicBezTo>
                  <a:pt x="237859" y="230867"/>
                  <a:pt x="238605" y="230756"/>
                  <a:pt x="239407" y="230756"/>
                </a:cubicBezTo>
                <a:cubicBezTo>
                  <a:pt x="244298" y="230756"/>
                  <a:pt x="248251" y="234626"/>
                  <a:pt x="248278" y="239352"/>
                </a:cubicBezTo>
                <a:cubicBezTo>
                  <a:pt x="248278" y="244106"/>
                  <a:pt x="244327" y="247975"/>
                  <a:pt x="239434" y="247975"/>
                </a:cubicBezTo>
                <a:cubicBezTo>
                  <a:pt x="238633" y="247975"/>
                  <a:pt x="237831" y="247865"/>
                  <a:pt x="237085" y="247671"/>
                </a:cubicBezTo>
                <a:cubicBezTo>
                  <a:pt x="236588" y="247837"/>
                  <a:pt x="236062" y="247948"/>
                  <a:pt x="235510" y="247948"/>
                </a:cubicBezTo>
                <a:lnTo>
                  <a:pt x="201597" y="247948"/>
                </a:lnTo>
                <a:cubicBezTo>
                  <a:pt x="199164" y="247948"/>
                  <a:pt x="197175" y="246013"/>
                  <a:pt x="197175" y="243636"/>
                </a:cubicBezTo>
                <a:lnTo>
                  <a:pt x="197175" y="41874"/>
                </a:lnTo>
                <a:cubicBezTo>
                  <a:pt x="197175" y="39524"/>
                  <a:pt x="195571" y="36401"/>
                  <a:pt x="193637" y="34991"/>
                </a:cubicBezTo>
                <a:lnTo>
                  <a:pt x="174096" y="20730"/>
                </a:lnTo>
                <a:cubicBezTo>
                  <a:pt x="172134" y="19320"/>
                  <a:pt x="168679" y="18768"/>
                  <a:pt x="166357" y="19514"/>
                </a:cubicBezTo>
                <a:lnTo>
                  <a:pt x="83469" y="40768"/>
                </a:lnTo>
                <a:cubicBezTo>
                  <a:pt x="81424" y="41431"/>
                  <a:pt x="79738" y="43476"/>
                  <a:pt x="79351" y="45577"/>
                </a:cubicBezTo>
                <a:lnTo>
                  <a:pt x="79351" y="54422"/>
                </a:lnTo>
                <a:cubicBezTo>
                  <a:pt x="79351" y="59176"/>
                  <a:pt x="75398" y="63045"/>
                  <a:pt x="70506" y="63045"/>
                </a:cubicBezTo>
                <a:cubicBezTo>
                  <a:pt x="65614" y="63045"/>
                  <a:pt x="61662" y="59176"/>
                  <a:pt x="61662" y="54422"/>
                </a:cubicBezTo>
                <a:lnTo>
                  <a:pt x="61579" y="54422"/>
                </a:lnTo>
                <a:lnTo>
                  <a:pt x="61579" y="34024"/>
                </a:lnTo>
                <a:cubicBezTo>
                  <a:pt x="61579" y="31647"/>
                  <a:pt x="63459" y="29105"/>
                  <a:pt x="65780" y="28358"/>
                </a:cubicBezTo>
                <a:close/>
              </a:path>
            </a:pathLst>
          </a:custGeom>
          <a:solidFill>
            <a:srgbClr val="FFFFFF"/>
          </a:solidFill>
          <a:ln w="32575" cap="flat">
            <a:noFill/>
            <a:prstDash val="solid"/>
            <a:miter/>
          </a:ln>
        </p:spPr>
        <p:txBody>
          <a:bodyPr wrap="square" rtlCol="0" anchor="ctr">
            <a:noAutofit/>
          </a:bodyPr>
          <a:p>
            <a:endParaRPr lang="zh-CN" altLang="en-US"/>
          </a:p>
        </p:txBody>
      </p:sp>
      <p:sp>
        <p:nvSpPr>
          <p:cNvPr id="25" name="图片 23" descr="343435383037343b343532333834353bc9a8c3e8d2c7"/>
          <p:cNvSpPr/>
          <p:nvPr>
            <p:custDataLst>
              <p:tags r:id="rId18"/>
            </p:custDataLst>
          </p:nvPr>
        </p:nvSpPr>
        <p:spPr>
          <a:xfrm>
            <a:off x="1329457" y="3679759"/>
            <a:ext cx="248296" cy="243641"/>
          </a:xfrm>
          <a:custGeom>
            <a:avLst/>
            <a:gdLst>
              <a:gd name="connsiteX0" fmla="*/ 825218 w 914400"/>
              <a:gd name="connsiteY0" fmla="*/ 517862 h 897258"/>
              <a:gd name="connsiteX1" fmla="*/ 914514 w 914400"/>
              <a:gd name="connsiteY1" fmla="*/ 607158 h 897258"/>
              <a:gd name="connsiteX2" fmla="*/ 914514 w 914400"/>
              <a:gd name="connsiteY2" fmla="*/ 767895 h 897258"/>
              <a:gd name="connsiteX3" fmla="*/ 825218 w 914400"/>
              <a:gd name="connsiteY3" fmla="*/ 857191 h 897258"/>
              <a:gd name="connsiteX4" fmla="*/ 798426 w 914400"/>
              <a:gd name="connsiteY4" fmla="*/ 857191 h 897258"/>
              <a:gd name="connsiteX5" fmla="*/ 798426 w 914400"/>
              <a:gd name="connsiteY5" fmla="*/ 861655 h 897258"/>
              <a:gd name="connsiteX6" fmla="*/ 762708 w 914400"/>
              <a:gd name="connsiteY6" fmla="*/ 897373 h 897258"/>
              <a:gd name="connsiteX7" fmla="*/ 726990 w 914400"/>
              <a:gd name="connsiteY7" fmla="*/ 861655 h 897258"/>
              <a:gd name="connsiteX8" fmla="*/ 726990 w 914400"/>
              <a:gd name="connsiteY8" fmla="*/ 857191 h 897258"/>
              <a:gd name="connsiteX9" fmla="*/ 187637 w 914400"/>
              <a:gd name="connsiteY9" fmla="*/ 857191 h 897258"/>
              <a:gd name="connsiteX10" fmla="*/ 187637 w 914400"/>
              <a:gd name="connsiteY10" fmla="*/ 861655 h 897258"/>
              <a:gd name="connsiteX11" fmla="*/ 151919 w 914400"/>
              <a:gd name="connsiteY11" fmla="*/ 897373 h 897258"/>
              <a:gd name="connsiteX12" fmla="*/ 116200 w 914400"/>
              <a:gd name="connsiteY12" fmla="*/ 861655 h 897258"/>
              <a:gd name="connsiteX13" fmla="*/ 116200 w 914400"/>
              <a:gd name="connsiteY13" fmla="*/ 857191 h 897258"/>
              <a:gd name="connsiteX14" fmla="*/ 89411 w 914400"/>
              <a:gd name="connsiteY14" fmla="*/ 857191 h 897258"/>
              <a:gd name="connsiteX15" fmla="*/ 114 w 914400"/>
              <a:gd name="connsiteY15" fmla="*/ 767895 h 897258"/>
              <a:gd name="connsiteX16" fmla="*/ 114 w 914400"/>
              <a:gd name="connsiteY16" fmla="*/ 607158 h 897258"/>
              <a:gd name="connsiteX17" fmla="*/ 29582 w 914400"/>
              <a:gd name="connsiteY17" fmla="*/ 541078 h 897258"/>
              <a:gd name="connsiteX18" fmla="*/ 32261 w 914400"/>
              <a:gd name="connsiteY18" fmla="*/ 538402 h 897258"/>
              <a:gd name="connsiteX19" fmla="*/ 558219 w 914400"/>
              <a:gd name="connsiteY19" fmla="*/ 10656 h 897258"/>
              <a:gd name="connsiteX20" fmla="*/ 609118 w 914400"/>
              <a:gd name="connsiteY20" fmla="*/ 10656 h 897258"/>
              <a:gd name="connsiteX21" fmla="*/ 609118 w 914400"/>
              <a:gd name="connsiteY21" fmla="*/ 61555 h 897258"/>
              <a:gd name="connsiteX22" fmla="*/ 153705 w 914400"/>
              <a:gd name="connsiteY22" fmla="*/ 517862 h 897258"/>
              <a:gd name="connsiteX23" fmla="*/ 825218 w 914400"/>
              <a:gd name="connsiteY23" fmla="*/ 517862 h 897258"/>
              <a:gd name="connsiteX24" fmla="*/ 301044 w 914400"/>
              <a:gd name="connsiteY24" fmla="*/ 471429 h 897258"/>
              <a:gd name="connsiteX25" fmla="*/ 336764 w 914400"/>
              <a:gd name="connsiteY25" fmla="*/ 435708 h 897258"/>
              <a:gd name="connsiteX26" fmla="*/ 765388 w 914400"/>
              <a:gd name="connsiteY26" fmla="*/ 435708 h 897258"/>
              <a:gd name="connsiteX27" fmla="*/ 801106 w 914400"/>
              <a:gd name="connsiteY27" fmla="*/ 471429 h 897258"/>
              <a:gd name="connsiteX28" fmla="*/ 765388 w 914400"/>
              <a:gd name="connsiteY28" fmla="*/ 507147 h 897258"/>
              <a:gd name="connsiteX29" fmla="*/ 336764 w 914400"/>
              <a:gd name="connsiteY29" fmla="*/ 507147 h 897258"/>
              <a:gd name="connsiteX30" fmla="*/ 311506 w 914400"/>
              <a:gd name="connsiteY30" fmla="*/ 496684 h 897258"/>
              <a:gd name="connsiteX31" fmla="*/ 301044 w 914400"/>
              <a:gd name="connsiteY31" fmla="*/ 471429 h 897258"/>
              <a:gd name="connsiteX32" fmla="*/ 763600 w 914400"/>
              <a:gd name="connsiteY32" fmla="*/ 696455 h 897258"/>
              <a:gd name="connsiteX33" fmla="*/ 714489 w 914400"/>
              <a:gd name="connsiteY33" fmla="*/ 696455 h 897258"/>
              <a:gd name="connsiteX34" fmla="*/ 678770 w 914400"/>
              <a:gd name="connsiteY34" fmla="*/ 732173 h 897258"/>
              <a:gd name="connsiteX35" fmla="*/ 714489 w 914400"/>
              <a:gd name="connsiteY35" fmla="*/ 767895 h 897258"/>
              <a:gd name="connsiteX36" fmla="*/ 763600 w 914400"/>
              <a:gd name="connsiteY36" fmla="*/ 767895 h 897258"/>
              <a:gd name="connsiteX37" fmla="*/ 799322 w 914400"/>
              <a:gd name="connsiteY37" fmla="*/ 732173 h 897258"/>
              <a:gd name="connsiteX38" fmla="*/ 763600 w 914400"/>
              <a:gd name="connsiteY38" fmla="*/ 696455 h 897258"/>
              <a:gd name="connsiteX39" fmla="*/ 625192 w 914400"/>
              <a:gd name="connsiteY39" fmla="*/ 696455 h 897258"/>
              <a:gd name="connsiteX40" fmla="*/ 609118 w 914400"/>
              <a:gd name="connsiteY40" fmla="*/ 696455 h 897258"/>
              <a:gd name="connsiteX41" fmla="*/ 573400 w 914400"/>
              <a:gd name="connsiteY41" fmla="*/ 732173 h 897258"/>
              <a:gd name="connsiteX42" fmla="*/ 609118 w 914400"/>
              <a:gd name="connsiteY42" fmla="*/ 767895 h 897258"/>
              <a:gd name="connsiteX43" fmla="*/ 625192 w 914400"/>
              <a:gd name="connsiteY43" fmla="*/ 767895 h 897258"/>
              <a:gd name="connsiteX44" fmla="*/ 660910 w 914400"/>
              <a:gd name="connsiteY44" fmla="*/ 732173 h 897258"/>
              <a:gd name="connsiteX45" fmla="*/ 625192 w 914400"/>
              <a:gd name="connsiteY45" fmla="*/ 696455 h 897258"/>
              <a:gd name="connsiteX46" fmla="*/ 519822 w 914400"/>
              <a:gd name="connsiteY46" fmla="*/ 696455 h 897258"/>
              <a:gd name="connsiteX47" fmla="*/ 503748 w 914400"/>
              <a:gd name="connsiteY47" fmla="*/ 696455 h 897258"/>
              <a:gd name="connsiteX48" fmla="*/ 468030 w 914400"/>
              <a:gd name="connsiteY48" fmla="*/ 732173 h 897258"/>
              <a:gd name="connsiteX49" fmla="*/ 503748 w 914400"/>
              <a:gd name="connsiteY49" fmla="*/ 767895 h 897258"/>
              <a:gd name="connsiteX50" fmla="*/ 519822 w 914400"/>
              <a:gd name="connsiteY50" fmla="*/ 767895 h 897258"/>
              <a:gd name="connsiteX51" fmla="*/ 555540 w 914400"/>
              <a:gd name="connsiteY51" fmla="*/ 732173 h 897258"/>
              <a:gd name="connsiteX52" fmla="*/ 519822 w 914400"/>
              <a:gd name="connsiteY52" fmla="*/ 696455 h 89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4400" h="897258">
                <a:moveTo>
                  <a:pt x="825218" y="517862"/>
                </a:moveTo>
                <a:cubicBezTo>
                  <a:pt x="874535" y="517862"/>
                  <a:pt x="914514" y="557841"/>
                  <a:pt x="914514" y="607158"/>
                </a:cubicBezTo>
                <a:lnTo>
                  <a:pt x="914514" y="767895"/>
                </a:lnTo>
                <a:cubicBezTo>
                  <a:pt x="914514" y="817209"/>
                  <a:pt x="874535" y="857191"/>
                  <a:pt x="825218" y="857191"/>
                </a:cubicBezTo>
                <a:lnTo>
                  <a:pt x="798426" y="857191"/>
                </a:lnTo>
                <a:lnTo>
                  <a:pt x="798426" y="861655"/>
                </a:lnTo>
                <a:cubicBezTo>
                  <a:pt x="798426" y="881381"/>
                  <a:pt x="782435" y="897373"/>
                  <a:pt x="762708" y="897373"/>
                </a:cubicBezTo>
                <a:cubicBezTo>
                  <a:pt x="742982" y="897373"/>
                  <a:pt x="726990" y="881381"/>
                  <a:pt x="726990" y="861655"/>
                </a:cubicBezTo>
                <a:lnTo>
                  <a:pt x="726990" y="857191"/>
                </a:lnTo>
                <a:lnTo>
                  <a:pt x="187637" y="857191"/>
                </a:lnTo>
                <a:lnTo>
                  <a:pt x="187637" y="861655"/>
                </a:lnTo>
                <a:cubicBezTo>
                  <a:pt x="187637" y="881381"/>
                  <a:pt x="171646" y="897373"/>
                  <a:pt x="151919" y="897373"/>
                </a:cubicBezTo>
                <a:cubicBezTo>
                  <a:pt x="132192" y="897373"/>
                  <a:pt x="116200" y="881381"/>
                  <a:pt x="116200" y="861655"/>
                </a:cubicBezTo>
                <a:lnTo>
                  <a:pt x="116200" y="857191"/>
                </a:lnTo>
                <a:lnTo>
                  <a:pt x="89411" y="857191"/>
                </a:lnTo>
                <a:cubicBezTo>
                  <a:pt x="40094" y="857191"/>
                  <a:pt x="114" y="817209"/>
                  <a:pt x="114" y="767895"/>
                </a:cubicBezTo>
                <a:lnTo>
                  <a:pt x="114" y="607158"/>
                </a:lnTo>
                <a:cubicBezTo>
                  <a:pt x="174" y="581962"/>
                  <a:pt x="10876" y="557961"/>
                  <a:pt x="29582" y="541078"/>
                </a:cubicBezTo>
                <a:lnTo>
                  <a:pt x="32261" y="538402"/>
                </a:lnTo>
                <a:lnTo>
                  <a:pt x="558219" y="10656"/>
                </a:lnTo>
                <a:cubicBezTo>
                  <a:pt x="572276" y="-3400"/>
                  <a:pt x="595064" y="-3400"/>
                  <a:pt x="609118" y="10656"/>
                </a:cubicBezTo>
                <a:cubicBezTo>
                  <a:pt x="623172" y="24711"/>
                  <a:pt x="623172" y="47500"/>
                  <a:pt x="609118" y="61555"/>
                </a:cubicBezTo>
                <a:lnTo>
                  <a:pt x="153705" y="517862"/>
                </a:lnTo>
                <a:lnTo>
                  <a:pt x="825218" y="517862"/>
                </a:lnTo>
                <a:moveTo>
                  <a:pt x="301044" y="471429"/>
                </a:moveTo>
                <a:cubicBezTo>
                  <a:pt x="301044" y="451699"/>
                  <a:pt x="317036" y="435708"/>
                  <a:pt x="336764" y="435708"/>
                </a:cubicBezTo>
                <a:lnTo>
                  <a:pt x="765388" y="435708"/>
                </a:lnTo>
                <a:cubicBezTo>
                  <a:pt x="785114" y="435708"/>
                  <a:pt x="801106" y="451699"/>
                  <a:pt x="801106" y="471429"/>
                </a:cubicBezTo>
                <a:cubicBezTo>
                  <a:pt x="801106" y="491156"/>
                  <a:pt x="785114" y="507147"/>
                  <a:pt x="765388" y="507147"/>
                </a:cubicBezTo>
                <a:lnTo>
                  <a:pt x="336764" y="507147"/>
                </a:lnTo>
                <a:cubicBezTo>
                  <a:pt x="327288" y="507147"/>
                  <a:pt x="318205" y="503383"/>
                  <a:pt x="311506" y="496684"/>
                </a:cubicBezTo>
                <a:cubicBezTo>
                  <a:pt x="304808" y="489986"/>
                  <a:pt x="301044" y="480902"/>
                  <a:pt x="301044" y="471429"/>
                </a:cubicBezTo>
                <a:moveTo>
                  <a:pt x="763600" y="696455"/>
                </a:moveTo>
                <a:lnTo>
                  <a:pt x="714489" y="696455"/>
                </a:lnTo>
                <a:cubicBezTo>
                  <a:pt x="694762" y="696455"/>
                  <a:pt x="678770" y="712447"/>
                  <a:pt x="678770" y="732173"/>
                </a:cubicBezTo>
                <a:cubicBezTo>
                  <a:pt x="678770" y="751900"/>
                  <a:pt x="694762" y="767895"/>
                  <a:pt x="714489" y="767895"/>
                </a:cubicBezTo>
                <a:lnTo>
                  <a:pt x="763600" y="767895"/>
                </a:lnTo>
                <a:cubicBezTo>
                  <a:pt x="783330" y="767895"/>
                  <a:pt x="799322" y="751900"/>
                  <a:pt x="799322" y="732173"/>
                </a:cubicBezTo>
                <a:cubicBezTo>
                  <a:pt x="799322" y="712447"/>
                  <a:pt x="783330" y="696455"/>
                  <a:pt x="763600" y="696455"/>
                </a:cubicBezTo>
                <a:moveTo>
                  <a:pt x="625192" y="696455"/>
                </a:moveTo>
                <a:lnTo>
                  <a:pt x="609118" y="696455"/>
                </a:lnTo>
                <a:cubicBezTo>
                  <a:pt x="589392" y="696455"/>
                  <a:pt x="573400" y="712447"/>
                  <a:pt x="573400" y="732173"/>
                </a:cubicBezTo>
                <a:cubicBezTo>
                  <a:pt x="573400" y="751900"/>
                  <a:pt x="589392" y="767895"/>
                  <a:pt x="609118" y="767895"/>
                </a:cubicBezTo>
                <a:lnTo>
                  <a:pt x="625192" y="767895"/>
                </a:lnTo>
                <a:cubicBezTo>
                  <a:pt x="644918" y="767895"/>
                  <a:pt x="660910" y="751900"/>
                  <a:pt x="660910" y="732173"/>
                </a:cubicBezTo>
                <a:cubicBezTo>
                  <a:pt x="660910" y="712447"/>
                  <a:pt x="644918" y="696455"/>
                  <a:pt x="625192" y="696455"/>
                </a:cubicBezTo>
                <a:moveTo>
                  <a:pt x="519822" y="696455"/>
                </a:moveTo>
                <a:lnTo>
                  <a:pt x="503748" y="696455"/>
                </a:lnTo>
                <a:cubicBezTo>
                  <a:pt x="484022" y="696455"/>
                  <a:pt x="468030" y="712447"/>
                  <a:pt x="468030" y="732173"/>
                </a:cubicBezTo>
                <a:cubicBezTo>
                  <a:pt x="468030" y="751900"/>
                  <a:pt x="484022" y="767895"/>
                  <a:pt x="503748" y="767895"/>
                </a:cubicBezTo>
                <a:lnTo>
                  <a:pt x="519822" y="767895"/>
                </a:lnTo>
                <a:cubicBezTo>
                  <a:pt x="539548" y="767895"/>
                  <a:pt x="555540" y="751900"/>
                  <a:pt x="555540" y="732173"/>
                </a:cubicBezTo>
                <a:cubicBezTo>
                  <a:pt x="555540" y="712447"/>
                  <a:pt x="539548" y="696455"/>
                  <a:pt x="519822" y="696455"/>
                </a:cubicBezTo>
              </a:path>
            </a:pathLst>
          </a:custGeom>
          <a:solidFill>
            <a:srgbClr val="FFFFFF"/>
          </a:solidFill>
          <a:ln w="32677" cap="flat">
            <a:noFill/>
            <a:prstDash val="solid"/>
            <a:miter/>
          </a:ln>
        </p:spPr>
        <p:txBody>
          <a:bodyPr rtlCol="0" anchor="ctr"/>
          <a:p>
            <a:endParaRPr lang="zh-CN" altLang="en-US"/>
          </a:p>
        </p:txBody>
      </p:sp>
      <p:sp>
        <p:nvSpPr>
          <p:cNvPr id="24" name="任意多边形: 形状 3"/>
          <p:cNvSpPr/>
          <p:nvPr>
            <p:custDataLst>
              <p:tags r:id="rId19"/>
            </p:custDataLst>
          </p:nvPr>
        </p:nvSpPr>
        <p:spPr>
          <a:xfrm>
            <a:off x="1329457" y="5060348"/>
            <a:ext cx="248330" cy="239023"/>
          </a:xfrm>
          <a:custGeom>
            <a:avLst/>
            <a:gdLst>
              <a:gd name="connsiteX0" fmla="*/ 431 w 248312"/>
              <a:gd name="connsiteY0" fmla="*/ 193591 h 239006"/>
              <a:gd name="connsiteX1" fmla="*/ 717 w 248312"/>
              <a:gd name="connsiteY1" fmla="*/ 193593 h 239006"/>
              <a:gd name="connsiteX2" fmla="*/ 61317 w 248312"/>
              <a:gd name="connsiteY2" fmla="*/ 193593 h 239006"/>
              <a:gd name="connsiteX3" fmla="*/ 61600 w 248312"/>
              <a:gd name="connsiteY3" fmla="*/ 193591 h 239006"/>
              <a:gd name="connsiteX4" fmla="*/ 60864 w 248312"/>
              <a:gd name="connsiteY4" fmla="*/ 195294 h 239006"/>
              <a:gd name="connsiteX5" fmla="*/ 39327 w 248312"/>
              <a:gd name="connsiteY5" fmla="*/ 233960 h 239006"/>
              <a:gd name="connsiteX6" fmla="*/ 31134 w 248312"/>
              <a:gd name="connsiteY6" fmla="*/ 238773 h 239006"/>
              <a:gd name="connsiteX7" fmla="*/ 22964 w 248312"/>
              <a:gd name="connsiteY7" fmla="*/ 234006 h 239006"/>
              <a:gd name="connsiteX8" fmla="*/ 1194 w 248312"/>
              <a:gd name="connsiteY8" fmla="*/ 195341 h 239006"/>
              <a:gd name="connsiteX9" fmla="*/ 431 w 248312"/>
              <a:gd name="connsiteY9" fmla="*/ 193591 h 239006"/>
              <a:gd name="connsiteX10" fmla="*/ 127474 w 248312"/>
              <a:gd name="connsiteY10" fmla="*/ 117190 h 239006"/>
              <a:gd name="connsiteX11" fmla="*/ 122371 w 248312"/>
              <a:gd name="connsiteY11" fmla="*/ 122237 h 239006"/>
              <a:gd name="connsiteX12" fmla="*/ 122371 w 248312"/>
              <a:gd name="connsiteY12" fmla="*/ 198074 h 239006"/>
              <a:gd name="connsiteX13" fmla="*/ 127427 w 248312"/>
              <a:gd name="connsiteY13" fmla="*/ 203121 h 239006"/>
              <a:gd name="connsiteX14" fmla="*/ 178108 w 248312"/>
              <a:gd name="connsiteY14" fmla="*/ 203121 h 239006"/>
              <a:gd name="connsiteX15" fmla="*/ 182228 w 248312"/>
              <a:gd name="connsiteY15" fmla="*/ 195177 h 239006"/>
              <a:gd name="connsiteX16" fmla="*/ 131547 w 248312"/>
              <a:gd name="connsiteY16" fmla="*/ 119340 h 239006"/>
              <a:gd name="connsiteX17" fmla="*/ 127474 w 248312"/>
              <a:gd name="connsiteY17" fmla="*/ 117190 h 239006"/>
              <a:gd name="connsiteX18" fmla="*/ 62034 w 248312"/>
              <a:gd name="connsiteY18" fmla="*/ 62100 h 239006"/>
              <a:gd name="connsiteX19" fmla="*/ 62034 w 248312"/>
              <a:gd name="connsiteY19" fmla="*/ 174916 h 239006"/>
              <a:gd name="connsiteX20" fmla="*/ 61317 w 248312"/>
              <a:gd name="connsiteY20" fmla="*/ 174903 h 239006"/>
              <a:gd name="connsiteX21" fmla="*/ 717 w 248312"/>
              <a:gd name="connsiteY21" fmla="*/ 174903 h 239006"/>
              <a:gd name="connsiteX22" fmla="*/ 0 w 248312"/>
              <a:gd name="connsiteY22" fmla="*/ 174916 h 239006"/>
              <a:gd name="connsiteX23" fmla="*/ 0 w 248312"/>
              <a:gd name="connsiteY23" fmla="*/ 62146 h 239006"/>
              <a:gd name="connsiteX24" fmla="*/ 71 w 248312"/>
              <a:gd name="connsiteY24" fmla="*/ 62146 h 239006"/>
              <a:gd name="connsiteX25" fmla="*/ 60672 w 248312"/>
              <a:gd name="connsiteY25" fmla="*/ 62146 h 239006"/>
              <a:gd name="connsiteX26" fmla="*/ 62034 w 248312"/>
              <a:gd name="connsiteY26" fmla="*/ 62100 h 239006"/>
              <a:gd name="connsiteX27" fmla="*/ 21068 w 248312"/>
              <a:gd name="connsiteY27" fmla="*/ 467 h 239006"/>
              <a:gd name="connsiteX28" fmla="*/ 40966 w 248312"/>
              <a:gd name="connsiteY28" fmla="*/ 467 h 239006"/>
              <a:gd name="connsiteX29" fmla="*/ 62034 w 248312"/>
              <a:gd name="connsiteY29" fmla="*/ 21494 h 239006"/>
              <a:gd name="connsiteX30" fmla="*/ 62034 w 248312"/>
              <a:gd name="connsiteY30" fmla="*/ 43503 h 239006"/>
              <a:gd name="connsiteX31" fmla="*/ 60672 w 248312"/>
              <a:gd name="connsiteY31" fmla="*/ 43456 h 239006"/>
              <a:gd name="connsiteX32" fmla="*/ 71 w 248312"/>
              <a:gd name="connsiteY32" fmla="*/ 43456 h 239006"/>
              <a:gd name="connsiteX33" fmla="*/ 0 w 248312"/>
              <a:gd name="connsiteY33" fmla="*/ 43456 h 239006"/>
              <a:gd name="connsiteX34" fmla="*/ 0 w 248312"/>
              <a:gd name="connsiteY34" fmla="*/ 21494 h 239006"/>
              <a:gd name="connsiteX35" fmla="*/ 21068 w 248312"/>
              <a:gd name="connsiteY35" fmla="*/ 467 h 239006"/>
              <a:gd name="connsiteX36" fmla="*/ 93414 w 248312"/>
              <a:gd name="connsiteY36" fmla="*/ 0 h 239006"/>
              <a:gd name="connsiteX37" fmla="*/ 104744 w 248312"/>
              <a:gd name="connsiteY37" fmla="*/ 5958 h 239006"/>
              <a:gd name="connsiteX38" fmla="*/ 245713 w 248312"/>
              <a:gd name="connsiteY38" fmla="*/ 216904 h 239006"/>
              <a:gd name="connsiteX39" fmla="*/ 234243 w 248312"/>
              <a:gd name="connsiteY39" fmla="*/ 239006 h 239006"/>
              <a:gd name="connsiteX40" fmla="*/ 93273 w 248312"/>
              <a:gd name="connsiteY40" fmla="*/ 239006 h 239006"/>
              <a:gd name="connsiteX41" fmla="*/ 79228 w 248312"/>
              <a:gd name="connsiteY41" fmla="*/ 224989 h 239006"/>
              <a:gd name="connsiteX42" fmla="*/ 79228 w 248312"/>
              <a:gd name="connsiteY42" fmla="*/ 173912 h 239006"/>
              <a:gd name="connsiteX43" fmla="*/ 81920 w 248312"/>
              <a:gd name="connsiteY43" fmla="*/ 174106 h 239006"/>
              <a:gd name="connsiteX44" fmla="*/ 94561 w 248312"/>
              <a:gd name="connsiteY44" fmla="*/ 174106 h 239006"/>
              <a:gd name="connsiteX45" fmla="*/ 103925 w 248312"/>
              <a:gd name="connsiteY45" fmla="*/ 169486 h 239006"/>
              <a:gd name="connsiteX46" fmla="*/ 94561 w 248312"/>
              <a:gd name="connsiteY46" fmla="*/ 164865 h 239006"/>
              <a:gd name="connsiteX47" fmla="*/ 81920 w 248312"/>
              <a:gd name="connsiteY47" fmla="*/ 164865 h 239006"/>
              <a:gd name="connsiteX48" fmla="*/ 79228 w 248312"/>
              <a:gd name="connsiteY48" fmla="*/ 165059 h 239006"/>
              <a:gd name="connsiteX49" fmla="*/ 79228 w 248312"/>
              <a:gd name="connsiteY49" fmla="*/ 129751 h 239006"/>
              <a:gd name="connsiteX50" fmla="*/ 81920 w 248312"/>
              <a:gd name="connsiteY50" fmla="*/ 129945 h 239006"/>
              <a:gd name="connsiteX51" fmla="*/ 94561 w 248312"/>
              <a:gd name="connsiteY51" fmla="*/ 129945 h 239006"/>
              <a:gd name="connsiteX52" fmla="*/ 103925 w 248312"/>
              <a:gd name="connsiteY52" fmla="*/ 125324 h 239006"/>
              <a:gd name="connsiteX53" fmla="*/ 94561 w 248312"/>
              <a:gd name="connsiteY53" fmla="*/ 120703 h 239006"/>
              <a:gd name="connsiteX54" fmla="*/ 81920 w 248312"/>
              <a:gd name="connsiteY54" fmla="*/ 120703 h 239006"/>
              <a:gd name="connsiteX55" fmla="*/ 79228 w 248312"/>
              <a:gd name="connsiteY55" fmla="*/ 120897 h 239006"/>
              <a:gd name="connsiteX56" fmla="*/ 79228 w 248312"/>
              <a:gd name="connsiteY56" fmla="*/ 85589 h 239006"/>
              <a:gd name="connsiteX57" fmla="*/ 81920 w 248312"/>
              <a:gd name="connsiteY57" fmla="*/ 85783 h 239006"/>
              <a:gd name="connsiteX58" fmla="*/ 94561 w 248312"/>
              <a:gd name="connsiteY58" fmla="*/ 85783 h 239006"/>
              <a:gd name="connsiteX59" fmla="*/ 103925 w 248312"/>
              <a:gd name="connsiteY59" fmla="*/ 81162 h 239006"/>
              <a:gd name="connsiteX60" fmla="*/ 94561 w 248312"/>
              <a:gd name="connsiteY60" fmla="*/ 76542 h 239006"/>
              <a:gd name="connsiteX61" fmla="*/ 81920 w 248312"/>
              <a:gd name="connsiteY61" fmla="*/ 76542 h 239006"/>
              <a:gd name="connsiteX62" fmla="*/ 79228 w 248312"/>
              <a:gd name="connsiteY62" fmla="*/ 76736 h 239006"/>
              <a:gd name="connsiteX63" fmla="*/ 79228 w 248312"/>
              <a:gd name="connsiteY63" fmla="*/ 14042 h 239006"/>
              <a:gd name="connsiteX64" fmla="*/ 93414 w 248312"/>
              <a:gd name="connsiteY64" fmla="*/ 0 h 23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48312" h="239006">
                <a:moveTo>
                  <a:pt x="431" y="193591"/>
                </a:moveTo>
                <a:cubicBezTo>
                  <a:pt x="526" y="193592"/>
                  <a:pt x="621" y="193593"/>
                  <a:pt x="717" y="193593"/>
                </a:cubicBezTo>
                <a:lnTo>
                  <a:pt x="61317" y="193593"/>
                </a:lnTo>
                <a:cubicBezTo>
                  <a:pt x="61412" y="193593"/>
                  <a:pt x="61506" y="193592"/>
                  <a:pt x="61600" y="193591"/>
                </a:cubicBezTo>
                <a:cubicBezTo>
                  <a:pt x="61413" y="194181"/>
                  <a:pt x="61167" y="194752"/>
                  <a:pt x="60864" y="195294"/>
                </a:cubicBezTo>
                <a:lnTo>
                  <a:pt x="39327" y="233960"/>
                </a:lnTo>
                <a:cubicBezTo>
                  <a:pt x="37665" y="236927"/>
                  <a:pt x="34552" y="238773"/>
                  <a:pt x="31134" y="238773"/>
                </a:cubicBezTo>
                <a:cubicBezTo>
                  <a:pt x="27740" y="238773"/>
                  <a:pt x="24626" y="236951"/>
                  <a:pt x="22964" y="234006"/>
                </a:cubicBezTo>
                <a:lnTo>
                  <a:pt x="1194" y="195341"/>
                </a:lnTo>
                <a:cubicBezTo>
                  <a:pt x="876" y="194781"/>
                  <a:pt x="622" y="194195"/>
                  <a:pt x="431" y="193591"/>
                </a:cubicBezTo>
                <a:close/>
                <a:moveTo>
                  <a:pt x="127474" y="117190"/>
                </a:moveTo>
                <a:cubicBezTo>
                  <a:pt x="124899" y="117190"/>
                  <a:pt x="122371" y="119130"/>
                  <a:pt x="122371" y="122237"/>
                </a:cubicBezTo>
                <a:lnTo>
                  <a:pt x="122371" y="198074"/>
                </a:lnTo>
                <a:cubicBezTo>
                  <a:pt x="122371" y="200854"/>
                  <a:pt x="124642" y="203121"/>
                  <a:pt x="127427" y="203121"/>
                </a:cubicBezTo>
                <a:lnTo>
                  <a:pt x="178108" y="203121"/>
                </a:lnTo>
                <a:cubicBezTo>
                  <a:pt x="182204" y="203121"/>
                  <a:pt x="184592" y="198518"/>
                  <a:pt x="182228" y="195177"/>
                </a:cubicBezTo>
                <a:lnTo>
                  <a:pt x="131547" y="119340"/>
                </a:lnTo>
                <a:cubicBezTo>
                  <a:pt x="130517" y="117845"/>
                  <a:pt x="128995" y="117190"/>
                  <a:pt x="127474" y="117190"/>
                </a:cubicBezTo>
                <a:close/>
                <a:moveTo>
                  <a:pt x="62034" y="62100"/>
                </a:moveTo>
                <a:lnTo>
                  <a:pt x="62034" y="174916"/>
                </a:lnTo>
                <a:cubicBezTo>
                  <a:pt x="61797" y="174907"/>
                  <a:pt x="61558" y="174903"/>
                  <a:pt x="61317" y="174903"/>
                </a:cubicBezTo>
                <a:lnTo>
                  <a:pt x="717" y="174903"/>
                </a:lnTo>
                <a:cubicBezTo>
                  <a:pt x="476" y="174903"/>
                  <a:pt x="237" y="174907"/>
                  <a:pt x="0" y="174916"/>
                </a:cubicBezTo>
                <a:lnTo>
                  <a:pt x="0" y="62146"/>
                </a:lnTo>
                <a:cubicBezTo>
                  <a:pt x="24" y="62146"/>
                  <a:pt x="47" y="62146"/>
                  <a:pt x="71" y="62146"/>
                </a:cubicBezTo>
                <a:lnTo>
                  <a:pt x="60672" y="62146"/>
                </a:lnTo>
                <a:cubicBezTo>
                  <a:pt x="61131" y="62146"/>
                  <a:pt x="61586" y="62130"/>
                  <a:pt x="62034" y="62100"/>
                </a:cubicBezTo>
                <a:close/>
                <a:moveTo>
                  <a:pt x="21068" y="467"/>
                </a:moveTo>
                <a:lnTo>
                  <a:pt x="40966" y="467"/>
                </a:lnTo>
                <a:cubicBezTo>
                  <a:pt x="52577" y="467"/>
                  <a:pt x="62034" y="9906"/>
                  <a:pt x="62034" y="21494"/>
                </a:cubicBezTo>
                <a:lnTo>
                  <a:pt x="62034" y="43503"/>
                </a:lnTo>
                <a:cubicBezTo>
                  <a:pt x="61586" y="43472"/>
                  <a:pt x="61131" y="43456"/>
                  <a:pt x="60672" y="43456"/>
                </a:cubicBezTo>
                <a:lnTo>
                  <a:pt x="71" y="43456"/>
                </a:lnTo>
                <a:cubicBezTo>
                  <a:pt x="47" y="43456"/>
                  <a:pt x="24" y="43456"/>
                  <a:pt x="0" y="43456"/>
                </a:cubicBezTo>
                <a:lnTo>
                  <a:pt x="0" y="21494"/>
                </a:lnTo>
                <a:cubicBezTo>
                  <a:pt x="0" y="9906"/>
                  <a:pt x="9457" y="467"/>
                  <a:pt x="21068" y="467"/>
                </a:cubicBezTo>
                <a:close/>
                <a:moveTo>
                  <a:pt x="93414" y="0"/>
                </a:moveTo>
                <a:cubicBezTo>
                  <a:pt x="97604" y="0"/>
                  <a:pt x="101842" y="1846"/>
                  <a:pt x="104744" y="5958"/>
                </a:cubicBezTo>
                <a:lnTo>
                  <a:pt x="245713" y="216904"/>
                </a:lnTo>
                <a:cubicBezTo>
                  <a:pt x="252292" y="226203"/>
                  <a:pt x="245619" y="239006"/>
                  <a:pt x="234243" y="239006"/>
                </a:cubicBezTo>
                <a:lnTo>
                  <a:pt x="93273" y="239006"/>
                </a:lnTo>
                <a:cubicBezTo>
                  <a:pt x="85525" y="239006"/>
                  <a:pt x="79228" y="232722"/>
                  <a:pt x="79228" y="224989"/>
                </a:cubicBezTo>
                <a:lnTo>
                  <a:pt x="79228" y="173912"/>
                </a:lnTo>
                <a:cubicBezTo>
                  <a:pt x="80081" y="174038"/>
                  <a:pt x="80984" y="174106"/>
                  <a:pt x="81920" y="174106"/>
                </a:cubicBezTo>
                <a:lnTo>
                  <a:pt x="94561" y="174106"/>
                </a:lnTo>
                <a:cubicBezTo>
                  <a:pt x="99734" y="174106"/>
                  <a:pt x="103925" y="172039"/>
                  <a:pt x="103925" y="169486"/>
                </a:cubicBezTo>
                <a:cubicBezTo>
                  <a:pt x="103925" y="166933"/>
                  <a:pt x="99734" y="164865"/>
                  <a:pt x="94561" y="164865"/>
                </a:cubicBezTo>
                <a:lnTo>
                  <a:pt x="81920" y="164865"/>
                </a:lnTo>
                <a:cubicBezTo>
                  <a:pt x="80984" y="164865"/>
                  <a:pt x="80081" y="164933"/>
                  <a:pt x="79228" y="165059"/>
                </a:cubicBezTo>
                <a:lnTo>
                  <a:pt x="79228" y="129751"/>
                </a:lnTo>
                <a:cubicBezTo>
                  <a:pt x="80081" y="129876"/>
                  <a:pt x="80984" y="129945"/>
                  <a:pt x="81920" y="129945"/>
                </a:cubicBezTo>
                <a:lnTo>
                  <a:pt x="94561" y="129945"/>
                </a:lnTo>
                <a:cubicBezTo>
                  <a:pt x="99734" y="129945"/>
                  <a:pt x="103925" y="127877"/>
                  <a:pt x="103925" y="125324"/>
                </a:cubicBezTo>
                <a:cubicBezTo>
                  <a:pt x="103925" y="122771"/>
                  <a:pt x="99734" y="120703"/>
                  <a:pt x="94561" y="120703"/>
                </a:cubicBezTo>
                <a:lnTo>
                  <a:pt x="81920" y="120703"/>
                </a:lnTo>
                <a:cubicBezTo>
                  <a:pt x="80984" y="120703"/>
                  <a:pt x="80081" y="120771"/>
                  <a:pt x="79228" y="120897"/>
                </a:cubicBezTo>
                <a:lnTo>
                  <a:pt x="79228" y="85589"/>
                </a:lnTo>
                <a:cubicBezTo>
                  <a:pt x="80081" y="85715"/>
                  <a:pt x="80984" y="85783"/>
                  <a:pt x="81920" y="85783"/>
                </a:cubicBezTo>
                <a:lnTo>
                  <a:pt x="94561" y="85783"/>
                </a:lnTo>
                <a:cubicBezTo>
                  <a:pt x="99734" y="85783"/>
                  <a:pt x="103925" y="83715"/>
                  <a:pt x="103925" y="81162"/>
                </a:cubicBezTo>
                <a:cubicBezTo>
                  <a:pt x="103925" y="78610"/>
                  <a:pt x="99734" y="76542"/>
                  <a:pt x="94561" y="76542"/>
                </a:cubicBezTo>
                <a:lnTo>
                  <a:pt x="81920" y="76542"/>
                </a:lnTo>
                <a:cubicBezTo>
                  <a:pt x="80984" y="76542"/>
                  <a:pt x="80081" y="76610"/>
                  <a:pt x="79228" y="76736"/>
                </a:cubicBezTo>
                <a:lnTo>
                  <a:pt x="79228" y="14042"/>
                </a:lnTo>
                <a:cubicBezTo>
                  <a:pt x="79228" y="5397"/>
                  <a:pt x="86251" y="0"/>
                  <a:pt x="93414" y="0"/>
                </a:cubicBezTo>
                <a:close/>
              </a:path>
            </a:pathLst>
          </a:custGeom>
          <a:solidFill>
            <a:srgbClr val="FFFFFF"/>
          </a:solidFill>
          <a:ln w="33890" cap="flat">
            <a:noFill/>
            <a:prstDash val="solid"/>
            <a:miter/>
          </a:ln>
        </p:spPr>
        <p:txBody>
          <a:bodyPr wrap="square" rtlCol="0" anchor="ctr">
            <a:noAutofit/>
          </a:bodyPr>
          <a:p>
            <a:endParaRPr lang="zh-CN" altLang="en-US"/>
          </a:p>
        </p:txBody>
      </p:sp>
      <p:sp>
        <p:nvSpPr>
          <p:cNvPr id="26" name="任意多边形: 形状 2"/>
          <p:cNvSpPr/>
          <p:nvPr>
            <p:custDataLst>
              <p:tags r:id="rId20"/>
            </p:custDataLst>
          </p:nvPr>
        </p:nvSpPr>
        <p:spPr>
          <a:xfrm>
            <a:off x="4984779" y="3682299"/>
            <a:ext cx="202502" cy="239269"/>
          </a:xfrm>
          <a:custGeom>
            <a:avLst/>
            <a:gdLst>
              <a:gd name="connsiteX0" fmla="*/ 81355 w 202487"/>
              <a:gd name="connsiteY0" fmla="*/ 190993 h 239252"/>
              <a:gd name="connsiteX1" fmla="*/ 74796 w 202487"/>
              <a:gd name="connsiteY1" fmla="*/ 197498 h 239252"/>
              <a:gd name="connsiteX2" fmla="*/ 76708 w 202487"/>
              <a:gd name="connsiteY2" fmla="*/ 202098 h 239252"/>
              <a:gd name="connsiteX3" fmla="*/ 81355 w 202487"/>
              <a:gd name="connsiteY3" fmla="*/ 204001 h 239252"/>
              <a:gd name="connsiteX4" fmla="*/ 120870 w 202487"/>
              <a:gd name="connsiteY4" fmla="*/ 204001 h 239252"/>
              <a:gd name="connsiteX5" fmla="*/ 127430 w 202487"/>
              <a:gd name="connsiteY5" fmla="*/ 197498 h 239252"/>
              <a:gd name="connsiteX6" fmla="*/ 120870 w 202487"/>
              <a:gd name="connsiteY6" fmla="*/ 190993 h 239252"/>
              <a:gd name="connsiteX7" fmla="*/ 1 w 202487"/>
              <a:gd name="connsiteY7" fmla="*/ 154090 h 239252"/>
              <a:gd name="connsiteX8" fmla="*/ 202487 w 202487"/>
              <a:gd name="connsiteY8" fmla="*/ 154090 h 239252"/>
              <a:gd name="connsiteX9" fmla="*/ 202487 w 202487"/>
              <a:gd name="connsiteY9" fmla="*/ 208640 h 239252"/>
              <a:gd name="connsiteX10" fmla="*/ 198784 w 202487"/>
              <a:gd name="connsiteY10" fmla="*/ 217244 h 239252"/>
              <a:gd name="connsiteX11" fmla="*/ 189819 w 202487"/>
              <a:gd name="connsiteY11" fmla="*/ 220815 h 239252"/>
              <a:gd name="connsiteX12" fmla="*/ 174892 w 202487"/>
              <a:gd name="connsiteY12" fmla="*/ 220815 h 239252"/>
              <a:gd name="connsiteX13" fmla="*/ 174892 w 202487"/>
              <a:gd name="connsiteY13" fmla="*/ 230140 h 239252"/>
              <a:gd name="connsiteX14" fmla="*/ 165688 w 202487"/>
              <a:gd name="connsiteY14" fmla="*/ 239252 h 239252"/>
              <a:gd name="connsiteX15" fmla="*/ 156484 w 202487"/>
              <a:gd name="connsiteY15" fmla="*/ 230140 h 239252"/>
              <a:gd name="connsiteX16" fmla="*/ 156484 w 202487"/>
              <a:gd name="connsiteY16" fmla="*/ 220815 h 239252"/>
              <a:gd name="connsiteX17" fmla="*/ 46004 w 202487"/>
              <a:gd name="connsiteY17" fmla="*/ 220815 h 239252"/>
              <a:gd name="connsiteX18" fmla="*/ 46004 w 202487"/>
              <a:gd name="connsiteY18" fmla="*/ 230140 h 239252"/>
              <a:gd name="connsiteX19" fmla="*/ 36800 w 202487"/>
              <a:gd name="connsiteY19" fmla="*/ 239252 h 239252"/>
              <a:gd name="connsiteX20" fmla="*/ 27596 w 202487"/>
              <a:gd name="connsiteY20" fmla="*/ 230140 h 239252"/>
              <a:gd name="connsiteX21" fmla="*/ 27596 w 202487"/>
              <a:gd name="connsiteY21" fmla="*/ 220815 h 239252"/>
              <a:gd name="connsiteX22" fmla="*/ 12669 w 202487"/>
              <a:gd name="connsiteY22" fmla="*/ 220815 h 239252"/>
              <a:gd name="connsiteX23" fmla="*/ 1 w 202487"/>
              <a:gd name="connsiteY23" fmla="*/ 208640 h 239252"/>
              <a:gd name="connsiteX24" fmla="*/ 81356 w 202487"/>
              <a:gd name="connsiteY24" fmla="*/ 109105 h 239252"/>
              <a:gd name="connsiteX25" fmla="*/ 74796 w 202487"/>
              <a:gd name="connsiteY25" fmla="*/ 115611 h 239252"/>
              <a:gd name="connsiteX26" fmla="*/ 76708 w 202487"/>
              <a:gd name="connsiteY26" fmla="*/ 120211 h 239252"/>
              <a:gd name="connsiteX27" fmla="*/ 81356 w 202487"/>
              <a:gd name="connsiteY27" fmla="*/ 122114 h 239252"/>
              <a:gd name="connsiteX28" fmla="*/ 120870 w 202487"/>
              <a:gd name="connsiteY28" fmla="*/ 122114 h 239252"/>
              <a:gd name="connsiteX29" fmla="*/ 127431 w 202487"/>
              <a:gd name="connsiteY29" fmla="*/ 115611 h 239252"/>
              <a:gd name="connsiteX30" fmla="*/ 120870 w 202487"/>
              <a:gd name="connsiteY30" fmla="*/ 109105 h 239252"/>
              <a:gd name="connsiteX31" fmla="*/ 1 w 202487"/>
              <a:gd name="connsiteY31" fmla="*/ 72081 h 239252"/>
              <a:gd name="connsiteX32" fmla="*/ 202487 w 202487"/>
              <a:gd name="connsiteY32" fmla="*/ 72081 h 239252"/>
              <a:gd name="connsiteX33" fmla="*/ 202487 w 202487"/>
              <a:gd name="connsiteY33" fmla="*/ 145444 h 239252"/>
              <a:gd name="connsiteX34" fmla="*/ 1 w 202487"/>
              <a:gd name="connsiteY34" fmla="*/ 145444 h 239252"/>
              <a:gd name="connsiteX35" fmla="*/ 81356 w 202487"/>
              <a:gd name="connsiteY35" fmla="*/ 27363 h 239252"/>
              <a:gd name="connsiteX36" fmla="*/ 74796 w 202487"/>
              <a:gd name="connsiteY36" fmla="*/ 33867 h 239252"/>
              <a:gd name="connsiteX37" fmla="*/ 76708 w 202487"/>
              <a:gd name="connsiteY37" fmla="*/ 38467 h 239252"/>
              <a:gd name="connsiteX38" fmla="*/ 81356 w 202487"/>
              <a:gd name="connsiteY38" fmla="*/ 40371 h 239252"/>
              <a:gd name="connsiteX39" fmla="*/ 120870 w 202487"/>
              <a:gd name="connsiteY39" fmla="*/ 40371 h 239252"/>
              <a:gd name="connsiteX40" fmla="*/ 127431 w 202487"/>
              <a:gd name="connsiteY40" fmla="*/ 33867 h 239252"/>
              <a:gd name="connsiteX41" fmla="*/ 120870 w 202487"/>
              <a:gd name="connsiteY41" fmla="*/ 27363 h 239252"/>
              <a:gd name="connsiteX42" fmla="*/ 12669 w 202487"/>
              <a:gd name="connsiteY42" fmla="*/ 0 h 239252"/>
              <a:gd name="connsiteX43" fmla="*/ 189820 w 202487"/>
              <a:gd name="connsiteY43" fmla="*/ 0 h 239252"/>
              <a:gd name="connsiteX44" fmla="*/ 202487 w 202487"/>
              <a:gd name="connsiteY44" fmla="*/ 11664 h 239252"/>
              <a:gd name="connsiteX45" fmla="*/ 202487 w 202487"/>
              <a:gd name="connsiteY45" fmla="*/ 63930 h 239252"/>
              <a:gd name="connsiteX46" fmla="*/ 1 w 202487"/>
              <a:gd name="connsiteY46" fmla="*/ 63930 h 239252"/>
              <a:gd name="connsiteX47" fmla="*/ 1 w 202487"/>
              <a:gd name="connsiteY47" fmla="*/ 11663 h 239252"/>
              <a:gd name="connsiteX48" fmla="*/ 3704 w 202487"/>
              <a:gd name="connsiteY48" fmla="*/ 3421 h 239252"/>
              <a:gd name="connsiteX49" fmla="*/ 12669 w 202487"/>
              <a:gd name="connsiteY49" fmla="*/ 0 h 239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02487" h="239252">
                <a:moveTo>
                  <a:pt x="81355" y="190993"/>
                </a:moveTo>
                <a:cubicBezTo>
                  <a:pt x="77776" y="190993"/>
                  <a:pt x="74796" y="193907"/>
                  <a:pt x="74796" y="197498"/>
                </a:cubicBezTo>
                <a:cubicBezTo>
                  <a:pt x="74789" y="199222"/>
                  <a:pt x="75477" y="200876"/>
                  <a:pt x="76708" y="202098"/>
                </a:cubicBezTo>
                <a:cubicBezTo>
                  <a:pt x="77939" y="203318"/>
                  <a:pt x="79612" y="204003"/>
                  <a:pt x="81355" y="204001"/>
                </a:cubicBezTo>
                <a:lnTo>
                  <a:pt x="120870" y="204001"/>
                </a:lnTo>
                <a:cubicBezTo>
                  <a:pt x="124450" y="204001"/>
                  <a:pt x="127430" y="201088"/>
                  <a:pt x="127430" y="197498"/>
                </a:cubicBezTo>
                <a:cubicBezTo>
                  <a:pt x="127430" y="193882"/>
                  <a:pt x="124488" y="190993"/>
                  <a:pt x="120870" y="190993"/>
                </a:cubicBezTo>
                <a:close/>
                <a:moveTo>
                  <a:pt x="1" y="154090"/>
                </a:moveTo>
                <a:lnTo>
                  <a:pt x="202487" y="154090"/>
                </a:lnTo>
                <a:lnTo>
                  <a:pt x="202487" y="208640"/>
                </a:lnTo>
                <a:cubicBezTo>
                  <a:pt x="202491" y="211865"/>
                  <a:pt x="201160" y="214960"/>
                  <a:pt x="198784" y="217244"/>
                </a:cubicBezTo>
                <a:cubicBezTo>
                  <a:pt x="196408" y="219526"/>
                  <a:pt x="193183" y="220812"/>
                  <a:pt x="189819" y="220815"/>
                </a:cubicBezTo>
                <a:lnTo>
                  <a:pt x="174892" y="220815"/>
                </a:lnTo>
                <a:lnTo>
                  <a:pt x="174892" y="230140"/>
                </a:lnTo>
                <a:cubicBezTo>
                  <a:pt x="174892" y="235172"/>
                  <a:pt x="170772" y="239252"/>
                  <a:pt x="165688" y="239252"/>
                </a:cubicBezTo>
                <a:cubicBezTo>
                  <a:pt x="160605" y="239252"/>
                  <a:pt x="156484" y="235172"/>
                  <a:pt x="156484" y="230140"/>
                </a:cubicBezTo>
                <a:lnTo>
                  <a:pt x="156484" y="220815"/>
                </a:lnTo>
                <a:lnTo>
                  <a:pt x="46004" y="220815"/>
                </a:lnTo>
                <a:lnTo>
                  <a:pt x="46004" y="230140"/>
                </a:lnTo>
                <a:cubicBezTo>
                  <a:pt x="46004" y="235172"/>
                  <a:pt x="41883" y="239252"/>
                  <a:pt x="36800" y="239252"/>
                </a:cubicBezTo>
                <a:cubicBezTo>
                  <a:pt x="31716" y="239252"/>
                  <a:pt x="27596" y="235172"/>
                  <a:pt x="27596" y="230140"/>
                </a:cubicBezTo>
                <a:lnTo>
                  <a:pt x="27596" y="220815"/>
                </a:lnTo>
                <a:lnTo>
                  <a:pt x="12669" y="220815"/>
                </a:lnTo>
                <a:cubicBezTo>
                  <a:pt x="5663" y="220815"/>
                  <a:pt x="1" y="215380"/>
                  <a:pt x="1" y="208640"/>
                </a:cubicBezTo>
                <a:close/>
                <a:moveTo>
                  <a:pt x="81356" y="109105"/>
                </a:moveTo>
                <a:cubicBezTo>
                  <a:pt x="77776" y="109105"/>
                  <a:pt x="74796" y="112020"/>
                  <a:pt x="74796" y="115611"/>
                </a:cubicBezTo>
                <a:cubicBezTo>
                  <a:pt x="74789" y="117334"/>
                  <a:pt x="75477" y="118990"/>
                  <a:pt x="76708" y="120211"/>
                </a:cubicBezTo>
                <a:cubicBezTo>
                  <a:pt x="77939" y="121431"/>
                  <a:pt x="79612" y="122117"/>
                  <a:pt x="81356" y="122114"/>
                </a:cubicBezTo>
                <a:lnTo>
                  <a:pt x="120870" y="122114"/>
                </a:lnTo>
                <a:cubicBezTo>
                  <a:pt x="124450" y="122114"/>
                  <a:pt x="127431" y="119201"/>
                  <a:pt x="127431" y="115611"/>
                </a:cubicBezTo>
                <a:cubicBezTo>
                  <a:pt x="127431" y="111994"/>
                  <a:pt x="124488" y="109105"/>
                  <a:pt x="120870" y="109105"/>
                </a:cubicBezTo>
                <a:close/>
                <a:moveTo>
                  <a:pt x="1" y="72081"/>
                </a:moveTo>
                <a:lnTo>
                  <a:pt x="202487" y="72081"/>
                </a:lnTo>
                <a:lnTo>
                  <a:pt x="202487" y="145444"/>
                </a:lnTo>
                <a:lnTo>
                  <a:pt x="1" y="145444"/>
                </a:lnTo>
                <a:close/>
                <a:moveTo>
                  <a:pt x="81356" y="27363"/>
                </a:moveTo>
                <a:cubicBezTo>
                  <a:pt x="77776" y="27363"/>
                  <a:pt x="74796" y="30277"/>
                  <a:pt x="74796" y="33867"/>
                </a:cubicBezTo>
                <a:cubicBezTo>
                  <a:pt x="74789" y="35591"/>
                  <a:pt x="75477" y="37247"/>
                  <a:pt x="76708" y="38467"/>
                </a:cubicBezTo>
                <a:cubicBezTo>
                  <a:pt x="77939" y="39688"/>
                  <a:pt x="79612" y="40373"/>
                  <a:pt x="81356" y="40371"/>
                </a:cubicBezTo>
                <a:lnTo>
                  <a:pt x="120870" y="40371"/>
                </a:lnTo>
                <a:cubicBezTo>
                  <a:pt x="124450" y="40371"/>
                  <a:pt x="127431" y="37458"/>
                  <a:pt x="127431" y="33867"/>
                </a:cubicBezTo>
                <a:cubicBezTo>
                  <a:pt x="127431" y="30251"/>
                  <a:pt x="124488" y="27363"/>
                  <a:pt x="120870" y="27363"/>
                </a:cubicBezTo>
                <a:close/>
                <a:moveTo>
                  <a:pt x="12669" y="0"/>
                </a:moveTo>
                <a:lnTo>
                  <a:pt x="189820" y="0"/>
                </a:lnTo>
                <a:cubicBezTo>
                  <a:pt x="196824" y="0"/>
                  <a:pt x="202487" y="5207"/>
                  <a:pt x="202487" y="11664"/>
                </a:cubicBezTo>
                <a:lnTo>
                  <a:pt x="202487" y="63930"/>
                </a:lnTo>
                <a:lnTo>
                  <a:pt x="1" y="63930"/>
                </a:lnTo>
                <a:lnTo>
                  <a:pt x="1" y="11663"/>
                </a:lnTo>
                <a:cubicBezTo>
                  <a:pt x="-4" y="8574"/>
                  <a:pt x="1328" y="5609"/>
                  <a:pt x="3704" y="3421"/>
                </a:cubicBezTo>
                <a:cubicBezTo>
                  <a:pt x="6079" y="1232"/>
                  <a:pt x="9305" y="2"/>
                  <a:pt x="12669" y="0"/>
                </a:cubicBezTo>
                <a:close/>
              </a:path>
            </a:pathLst>
          </a:custGeom>
          <a:solidFill>
            <a:srgbClr val="FFFFFF"/>
          </a:solidFill>
          <a:ln w="35182" cap="flat">
            <a:noFill/>
            <a:prstDash val="solid"/>
            <a:miter/>
          </a:ln>
        </p:spPr>
        <p:txBody>
          <a:bodyPr wrap="square" rtlCol="0" anchor="ctr">
            <a:noAutofit/>
          </a:bodyPr>
          <a:p>
            <a:endParaRPr lang="zh-CN" altLang="en-US" dirty="0"/>
          </a:p>
        </p:txBody>
      </p:sp>
      <p:pic>
        <p:nvPicPr>
          <p:cNvPr id="14" name="图片 13"/>
          <p:cNvPicPr>
            <a:picLocks noChangeAspect="1"/>
          </p:cNvPicPr>
          <p:nvPr/>
        </p:nvPicPr>
        <p:blipFill>
          <a:blip r:embed="rId21"/>
          <a:stretch>
            <a:fillRect/>
          </a:stretch>
        </p:blipFill>
        <p:spPr>
          <a:xfrm>
            <a:off x="9799608" y="112047"/>
            <a:ext cx="2137641" cy="809855"/>
          </a:xfrm>
          <a:prstGeom prst="rect">
            <a:avLst/>
          </a:prstGeom>
        </p:spPr>
      </p:pic>
    </p:spTree>
    <p:custDataLst>
      <p:tags r:id="rId22"/>
    </p:custDataLst>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9599" y="3579052"/>
            <a:ext cx="1702240" cy="1665358"/>
          </a:xfrm>
          <a:custGeom>
            <a:avLst/>
            <a:gdLst/>
            <a:ahLst/>
            <a:cxnLst/>
            <a:rect l="l" t="t" r="r" b="b"/>
            <a:pathLst>
              <a:path w="1905000" h="1863725">
                <a:moveTo>
                  <a:pt x="952500" y="355818"/>
                </a:moveTo>
                <a:cubicBezTo>
                  <a:pt x="634360" y="355818"/>
                  <a:pt x="376456" y="613722"/>
                  <a:pt x="376456" y="931862"/>
                </a:cubicBezTo>
                <a:cubicBezTo>
                  <a:pt x="376456" y="1250002"/>
                  <a:pt x="634360" y="1507906"/>
                  <a:pt x="952500" y="1507906"/>
                </a:cubicBezTo>
                <a:cubicBezTo>
                  <a:pt x="1270640" y="1507906"/>
                  <a:pt x="1528544" y="1250002"/>
                  <a:pt x="1528544" y="931862"/>
                </a:cubicBezTo>
                <a:cubicBezTo>
                  <a:pt x="1528544" y="613722"/>
                  <a:pt x="1270640" y="355818"/>
                  <a:pt x="952500" y="355818"/>
                </a:cubicBezTo>
                <a:close/>
                <a:moveTo>
                  <a:pt x="747804" y="0"/>
                </a:moveTo>
                <a:lnTo>
                  <a:pt x="752363" y="0"/>
                </a:lnTo>
                <a:lnTo>
                  <a:pt x="756921" y="650"/>
                </a:lnTo>
                <a:lnTo>
                  <a:pt x="761262" y="1735"/>
                </a:lnTo>
                <a:lnTo>
                  <a:pt x="765604" y="3253"/>
                </a:lnTo>
                <a:lnTo>
                  <a:pt x="769728" y="4988"/>
                </a:lnTo>
                <a:lnTo>
                  <a:pt x="773635" y="7374"/>
                </a:lnTo>
                <a:lnTo>
                  <a:pt x="777108" y="9977"/>
                </a:lnTo>
                <a:lnTo>
                  <a:pt x="780798" y="12796"/>
                </a:lnTo>
                <a:lnTo>
                  <a:pt x="783837" y="16050"/>
                </a:lnTo>
                <a:lnTo>
                  <a:pt x="786660" y="19736"/>
                </a:lnTo>
                <a:lnTo>
                  <a:pt x="789264" y="23640"/>
                </a:lnTo>
                <a:lnTo>
                  <a:pt x="791218" y="27978"/>
                </a:lnTo>
                <a:lnTo>
                  <a:pt x="793172" y="32316"/>
                </a:lnTo>
                <a:lnTo>
                  <a:pt x="841361" y="181970"/>
                </a:lnTo>
                <a:lnTo>
                  <a:pt x="855036" y="180018"/>
                </a:lnTo>
                <a:lnTo>
                  <a:pt x="868929" y="178499"/>
                </a:lnTo>
                <a:lnTo>
                  <a:pt x="882604" y="176981"/>
                </a:lnTo>
                <a:lnTo>
                  <a:pt x="896497" y="175897"/>
                </a:lnTo>
                <a:lnTo>
                  <a:pt x="910389" y="175029"/>
                </a:lnTo>
                <a:lnTo>
                  <a:pt x="924281" y="174378"/>
                </a:lnTo>
                <a:lnTo>
                  <a:pt x="938391" y="173945"/>
                </a:lnTo>
                <a:lnTo>
                  <a:pt x="952500" y="173945"/>
                </a:lnTo>
                <a:lnTo>
                  <a:pt x="966392" y="173945"/>
                </a:lnTo>
                <a:lnTo>
                  <a:pt x="980719" y="174378"/>
                </a:lnTo>
                <a:lnTo>
                  <a:pt x="994612" y="175029"/>
                </a:lnTo>
                <a:lnTo>
                  <a:pt x="1008505" y="175897"/>
                </a:lnTo>
                <a:lnTo>
                  <a:pt x="1022397" y="176981"/>
                </a:lnTo>
                <a:lnTo>
                  <a:pt x="1035855" y="178499"/>
                </a:lnTo>
                <a:lnTo>
                  <a:pt x="1049747" y="180018"/>
                </a:lnTo>
                <a:lnTo>
                  <a:pt x="1063423" y="181970"/>
                </a:lnTo>
                <a:lnTo>
                  <a:pt x="1112046" y="32316"/>
                </a:lnTo>
                <a:lnTo>
                  <a:pt x="1113783" y="27762"/>
                </a:lnTo>
                <a:lnTo>
                  <a:pt x="1115954" y="23640"/>
                </a:lnTo>
                <a:lnTo>
                  <a:pt x="1118558" y="19736"/>
                </a:lnTo>
                <a:lnTo>
                  <a:pt x="1121380" y="16050"/>
                </a:lnTo>
                <a:lnTo>
                  <a:pt x="1124419" y="12796"/>
                </a:lnTo>
                <a:lnTo>
                  <a:pt x="1127675" y="9977"/>
                </a:lnTo>
                <a:lnTo>
                  <a:pt x="1131582" y="7157"/>
                </a:lnTo>
                <a:lnTo>
                  <a:pt x="1135490" y="4988"/>
                </a:lnTo>
                <a:lnTo>
                  <a:pt x="1139614" y="3253"/>
                </a:lnTo>
                <a:lnTo>
                  <a:pt x="1143738" y="1735"/>
                </a:lnTo>
                <a:lnTo>
                  <a:pt x="1148080" y="650"/>
                </a:lnTo>
                <a:lnTo>
                  <a:pt x="1152638" y="0"/>
                </a:lnTo>
                <a:lnTo>
                  <a:pt x="1157414" y="0"/>
                </a:lnTo>
                <a:lnTo>
                  <a:pt x="1161972" y="216"/>
                </a:lnTo>
                <a:lnTo>
                  <a:pt x="1166531" y="868"/>
                </a:lnTo>
                <a:lnTo>
                  <a:pt x="1171306" y="1952"/>
                </a:lnTo>
                <a:lnTo>
                  <a:pt x="1322169" y="51402"/>
                </a:lnTo>
                <a:lnTo>
                  <a:pt x="1326945" y="52921"/>
                </a:lnTo>
                <a:lnTo>
                  <a:pt x="1331069" y="55090"/>
                </a:lnTo>
                <a:lnTo>
                  <a:pt x="1335194" y="57475"/>
                </a:lnTo>
                <a:lnTo>
                  <a:pt x="1338666" y="60295"/>
                </a:lnTo>
                <a:lnTo>
                  <a:pt x="1342139" y="63765"/>
                </a:lnTo>
                <a:lnTo>
                  <a:pt x="1344962" y="67018"/>
                </a:lnTo>
                <a:lnTo>
                  <a:pt x="1347349" y="70706"/>
                </a:lnTo>
                <a:lnTo>
                  <a:pt x="1349737" y="74392"/>
                </a:lnTo>
                <a:lnTo>
                  <a:pt x="1351474" y="78514"/>
                </a:lnTo>
                <a:lnTo>
                  <a:pt x="1353210" y="82852"/>
                </a:lnTo>
                <a:lnTo>
                  <a:pt x="1354079" y="87406"/>
                </a:lnTo>
                <a:lnTo>
                  <a:pt x="1354730" y="91961"/>
                </a:lnTo>
                <a:lnTo>
                  <a:pt x="1354946" y="96515"/>
                </a:lnTo>
                <a:lnTo>
                  <a:pt x="1354296" y="101287"/>
                </a:lnTo>
                <a:lnTo>
                  <a:pt x="1353645" y="105842"/>
                </a:lnTo>
                <a:lnTo>
                  <a:pt x="1352559" y="110396"/>
                </a:lnTo>
                <a:lnTo>
                  <a:pt x="1303718" y="260050"/>
                </a:lnTo>
                <a:lnTo>
                  <a:pt x="1316091" y="266773"/>
                </a:lnTo>
                <a:lnTo>
                  <a:pt x="1328464" y="273497"/>
                </a:lnTo>
                <a:lnTo>
                  <a:pt x="1340403" y="280654"/>
                </a:lnTo>
                <a:lnTo>
                  <a:pt x="1352342" y="287811"/>
                </a:lnTo>
                <a:lnTo>
                  <a:pt x="1364281" y="295186"/>
                </a:lnTo>
                <a:lnTo>
                  <a:pt x="1375785" y="302994"/>
                </a:lnTo>
                <a:lnTo>
                  <a:pt x="1387073" y="310585"/>
                </a:lnTo>
                <a:lnTo>
                  <a:pt x="1398578" y="318827"/>
                </a:lnTo>
                <a:lnTo>
                  <a:pt x="1409648" y="327068"/>
                </a:lnTo>
                <a:lnTo>
                  <a:pt x="1420719" y="335527"/>
                </a:lnTo>
                <a:lnTo>
                  <a:pt x="1431572" y="344203"/>
                </a:lnTo>
                <a:lnTo>
                  <a:pt x="1442209" y="353095"/>
                </a:lnTo>
                <a:lnTo>
                  <a:pt x="1452628" y="361988"/>
                </a:lnTo>
                <a:lnTo>
                  <a:pt x="1463047" y="371314"/>
                </a:lnTo>
                <a:lnTo>
                  <a:pt x="1473250" y="380857"/>
                </a:lnTo>
                <a:lnTo>
                  <a:pt x="1483234" y="390400"/>
                </a:lnTo>
                <a:lnTo>
                  <a:pt x="1610872" y="297788"/>
                </a:lnTo>
                <a:lnTo>
                  <a:pt x="1614779" y="295186"/>
                </a:lnTo>
                <a:lnTo>
                  <a:pt x="1619120" y="293017"/>
                </a:lnTo>
                <a:lnTo>
                  <a:pt x="1623244" y="291499"/>
                </a:lnTo>
                <a:lnTo>
                  <a:pt x="1627803" y="290197"/>
                </a:lnTo>
                <a:lnTo>
                  <a:pt x="1632144" y="289330"/>
                </a:lnTo>
                <a:lnTo>
                  <a:pt x="1636702" y="288896"/>
                </a:lnTo>
                <a:lnTo>
                  <a:pt x="1641261" y="288896"/>
                </a:lnTo>
                <a:lnTo>
                  <a:pt x="1645603" y="289330"/>
                </a:lnTo>
                <a:lnTo>
                  <a:pt x="1649944" y="290414"/>
                </a:lnTo>
                <a:lnTo>
                  <a:pt x="1654285" y="291715"/>
                </a:lnTo>
                <a:lnTo>
                  <a:pt x="1658410" y="293451"/>
                </a:lnTo>
                <a:lnTo>
                  <a:pt x="1662534" y="295619"/>
                </a:lnTo>
                <a:lnTo>
                  <a:pt x="1666441" y="298005"/>
                </a:lnTo>
                <a:lnTo>
                  <a:pt x="1670132" y="301259"/>
                </a:lnTo>
                <a:lnTo>
                  <a:pt x="1673171" y="304512"/>
                </a:lnTo>
                <a:lnTo>
                  <a:pt x="1676210" y="308416"/>
                </a:lnTo>
                <a:lnTo>
                  <a:pt x="1769766" y="436597"/>
                </a:lnTo>
                <a:lnTo>
                  <a:pt x="1772371" y="440718"/>
                </a:lnTo>
                <a:lnTo>
                  <a:pt x="1774542" y="444839"/>
                </a:lnTo>
                <a:lnTo>
                  <a:pt x="1776278" y="449177"/>
                </a:lnTo>
                <a:lnTo>
                  <a:pt x="1777581" y="453515"/>
                </a:lnTo>
                <a:lnTo>
                  <a:pt x="1778449" y="458069"/>
                </a:lnTo>
                <a:lnTo>
                  <a:pt x="1778666" y="462624"/>
                </a:lnTo>
                <a:lnTo>
                  <a:pt x="1778666" y="467178"/>
                </a:lnTo>
                <a:lnTo>
                  <a:pt x="1778015" y="471516"/>
                </a:lnTo>
                <a:lnTo>
                  <a:pt x="1777146" y="475854"/>
                </a:lnTo>
                <a:lnTo>
                  <a:pt x="1775844" y="480409"/>
                </a:lnTo>
                <a:lnTo>
                  <a:pt x="1774325" y="484529"/>
                </a:lnTo>
                <a:lnTo>
                  <a:pt x="1771937" y="488651"/>
                </a:lnTo>
                <a:lnTo>
                  <a:pt x="1769332" y="492337"/>
                </a:lnTo>
                <a:lnTo>
                  <a:pt x="1766510" y="496025"/>
                </a:lnTo>
                <a:lnTo>
                  <a:pt x="1763254" y="499278"/>
                </a:lnTo>
                <a:lnTo>
                  <a:pt x="1759564" y="502098"/>
                </a:lnTo>
                <a:lnTo>
                  <a:pt x="1631927" y="594709"/>
                </a:lnTo>
                <a:lnTo>
                  <a:pt x="1637788" y="607072"/>
                </a:lnTo>
                <a:lnTo>
                  <a:pt x="1643866" y="619651"/>
                </a:lnTo>
                <a:lnTo>
                  <a:pt x="1649293" y="632231"/>
                </a:lnTo>
                <a:lnTo>
                  <a:pt x="1654502" y="644810"/>
                </a:lnTo>
                <a:lnTo>
                  <a:pt x="1659712" y="657607"/>
                </a:lnTo>
                <a:lnTo>
                  <a:pt x="1664704" y="670620"/>
                </a:lnTo>
                <a:lnTo>
                  <a:pt x="1669263" y="683634"/>
                </a:lnTo>
                <a:lnTo>
                  <a:pt x="1673605" y="696647"/>
                </a:lnTo>
                <a:lnTo>
                  <a:pt x="1677946" y="710094"/>
                </a:lnTo>
                <a:lnTo>
                  <a:pt x="1681853" y="723541"/>
                </a:lnTo>
                <a:lnTo>
                  <a:pt x="1685760" y="736771"/>
                </a:lnTo>
                <a:lnTo>
                  <a:pt x="1689017" y="750436"/>
                </a:lnTo>
                <a:lnTo>
                  <a:pt x="1692489" y="764099"/>
                </a:lnTo>
                <a:lnTo>
                  <a:pt x="1695311" y="777764"/>
                </a:lnTo>
                <a:lnTo>
                  <a:pt x="1698133" y="791644"/>
                </a:lnTo>
                <a:lnTo>
                  <a:pt x="1700738" y="805525"/>
                </a:lnTo>
                <a:lnTo>
                  <a:pt x="1857896" y="805525"/>
                </a:lnTo>
                <a:lnTo>
                  <a:pt x="1862672" y="805742"/>
                </a:lnTo>
                <a:lnTo>
                  <a:pt x="1867448" y="806609"/>
                </a:lnTo>
                <a:lnTo>
                  <a:pt x="1872006" y="807477"/>
                </a:lnTo>
                <a:lnTo>
                  <a:pt x="1876130" y="809429"/>
                </a:lnTo>
                <a:lnTo>
                  <a:pt x="1880255" y="811164"/>
                </a:lnTo>
                <a:lnTo>
                  <a:pt x="1884161" y="813550"/>
                </a:lnTo>
                <a:lnTo>
                  <a:pt x="1887635" y="816370"/>
                </a:lnTo>
                <a:lnTo>
                  <a:pt x="1891108" y="819406"/>
                </a:lnTo>
                <a:lnTo>
                  <a:pt x="1894147" y="822659"/>
                </a:lnTo>
                <a:lnTo>
                  <a:pt x="1896969" y="826346"/>
                </a:lnTo>
                <a:lnTo>
                  <a:pt x="1899356" y="830250"/>
                </a:lnTo>
                <a:lnTo>
                  <a:pt x="1901310" y="833937"/>
                </a:lnTo>
                <a:lnTo>
                  <a:pt x="1902830" y="838275"/>
                </a:lnTo>
                <a:lnTo>
                  <a:pt x="1903915" y="843047"/>
                </a:lnTo>
                <a:lnTo>
                  <a:pt x="1904566" y="847601"/>
                </a:lnTo>
                <a:lnTo>
                  <a:pt x="1905000" y="852156"/>
                </a:lnTo>
                <a:lnTo>
                  <a:pt x="1905000" y="1011353"/>
                </a:lnTo>
                <a:lnTo>
                  <a:pt x="1904566" y="1015907"/>
                </a:lnTo>
                <a:lnTo>
                  <a:pt x="1904132" y="1020896"/>
                </a:lnTo>
                <a:lnTo>
                  <a:pt x="1902830" y="1025234"/>
                </a:lnTo>
                <a:lnTo>
                  <a:pt x="1901310" y="1029571"/>
                </a:lnTo>
                <a:lnTo>
                  <a:pt x="1899356" y="1033692"/>
                </a:lnTo>
                <a:lnTo>
                  <a:pt x="1896969" y="1037596"/>
                </a:lnTo>
                <a:lnTo>
                  <a:pt x="1894147" y="1041283"/>
                </a:lnTo>
                <a:lnTo>
                  <a:pt x="1891325" y="1044536"/>
                </a:lnTo>
                <a:lnTo>
                  <a:pt x="1887852" y="1047356"/>
                </a:lnTo>
                <a:lnTo>
                  <a:pt x="1884161" y="1050175"/>
                </a:lnTo>
                <a:lnTo>
                  <a:pt x="1880255" y="1052562"/>
                </a:lnTo>
                <a:lnTo>
                  <a:pt x="1876130" y="1054513"/>
                </a:lnTo>
                <a:lnTo>
                  <a:pt x="1872006" y="1056032"/>
                </a:lnTo>
                <a:lnTo>
                  <a:pt x="1867448" y="1057116"/>
                </a:lnTo>
                <a:lnTo>
                  <a:pt x="1862672" y="1057983"/>
                </a:lnTo>
                <a:lnTo>
                  <a:pt x="1858113" y="1058201"/>
                </a:lnTo>
                <a:lnTo>
                  <a:pt x="1700738" y="1058201"/>
                </a:lnTo>
                <a:lnTo>
                  <a:pt x="1698133" y="1072082"/>
                </a:lnTo>
                <a:lnTo>
                  <a:pt x="1695311" y="1085962"/>
                </a:lnTo>
                <a:lnTo>
                  <a:pt x="1692489" y="1099626"/>
                </a:lnTo>
                <a:lnTo>
                  <a:pt x="1689017" y="1113507"/>
                </a:lnTo>
                <a:lnTo>
                  <a:pt x="1685760" y="1126737"/>
                </a:lnTo>
                <a:lnTo>
                  <a:pt x="1681853" y="1140401"/>
                </a:lnTo>
                <a:lnTo>
                  <a:pt x="1677946" y="1153848"/>
                </a:lnTo>
                <a:lnTo>
                  <a:pt x="1673605" y="1166862"/>
                </a:lnTo>
                <a:lnTo>
                  <a:pt x="1669263" y="1180092"/>
                </a:lnTo>
                <a:lnTo>
                  <a:pt x="1664704" y="1193105"/>
                </a:lnTo>
                <a:lnTo>
                  <a:pt x="1659712" y="1205902"/>
                </a:lnTo>
                <a:lnTo>
                  <a:pt x="1654502" y="1218698"/>
                </a:lnTo>
                <a:lnTo>
                  <a:pt x="1649293" y="1231711"/>
                </a:lnTo>
                <a:lnTo>
                  <a:pt x="1643866" y="1244291"/>
                </a:lnTo>
                <a:lnTo>
                  <a:pt x="1637788" y="1256654"/>
                </a:lnTo>
                <a:lnTo>
                  <a:pt x="1631927" y="1269016"/>
                </a:lnTo>
                <a:lnTo>
                  <a:pt x="1759564" y="1361411"/>
                </a:lnTo>
                <a:lnTo>
                  <a:pt x="1763254" y="1364231"/>
                </a:lnTo>
                <a:lnTo>
                  <a:pt x="1766510" y="1367701"/>
                </a:lnTo>
                <a:lnTo>
                  <a:pt x="1769332" y="1371171"/>
                </a:lnTo>
                <a:lnTo>
                  <a:pt x="1771937" y="1375075"/>
                </a:lnTo>
                <a:lnTo>
                  <a:pt x="1774325" y="1379196"/>
                </a:lnTo>
                <a:lnTo>
                  <a:pt x="1775844" y="1383317"/>
                </a:lnTo>
                <a:lnTo>
                  <a:pt x="1777146" y="1387654"/>
                </a:lnTo>
                <a:lnTo>
                  <a:pt x="1778015" y="1391992"/>
                </a:lnTo>
                <a:lnTo>
                  <a:pt x="1778666" y="1396330"/>
                </a:lnTo>
                <a:lnTo>
                  <a:pt x="1778666" y="1401101"/>
                </a:lnTo>
                <a:lnTo>
                  <a:pt x="1778449" y="1405439"/>
                </a:lnTo>
                <a:lnTo>
                  <a:pt x="1777581" y="1409994"/>
                </a:lnTo>
                <a:lnTo>
                  <a:pt x="1776278" y="1414332"/>
                </a:lnTo>
                <a:lnTo>
                  <a:pt x="1774542" y="1418886"/>
                </a:lnTo>
                <a:lnTo>
                  <a:pt x="1772371" y="1422790"/>
                </a:lnTo>
                <a:lnTo>
                  <a:pt x="1769766" y="1426694"/>
                </a:lnTo>
                <a:lnTo>
                  <a:pt x="1676210" y="1555526"/>
                </a:lnTo>
                <a:lnTo>
                  <a:pt x="1673171" y="1559214"/>
                </a:lnTo>
                <a:lnTo>
                  <a:pt x="1670132" y="1562467"/>
                </a:lnTo>
                <a:lnTo>
                  <a:pt x="1666441" y="1565503"/>
                </a:lnTo>
                <a:lnTo>
                  <a:pt x="1662534" y="1567889"/>
                </a:lnTo>
                <a:lnTo>
                  <a:pt x="1658410" y="1570275"/>
                </a:lnTo>
                <a:lnTo>
                  <a:pt x="1654285" y="1572010"/>
                </a:lnTo>
                <a:lnTo>
                  <a:pt x="1649944" y="1573311"/>
                </a:lnTo>
                <a:lnTo>
                  <a:pt x="1645603" y="1573962"/>
                </a:lnTo>
                <a:lnTo>
                  <a:pt x="1641261" y="1574612"/>
                </a:lnTo>
                <a:lnTo>
                  <a:pt x="1636702" y="1574830"/>
                </a:lnTo>
                <a:lnTo>
                  <a:pt x="1632144" y="1574179"/>
                </a:lnTo>
                <a:lnTo>
                  <a:pt x="1627586" y="1573528"/>
                </a:lnTo>
                <a:lnTo>
                  <a:pt x="1623244" y="1572227"/>
                </a:lnTo>
                <a:lnTo>
                  <a:pt x="1618903" y="1570708"/>
                </a:lnTo>
                <a:lnTo>
                  <a:pt x="1614779" y="1568323"/>
                </a:lnTo>
                <a:lnTo>
                  <a:pt x="1610872" y="1565720"/>
                </a:lnTo>
                <a:lnTo>
                  <a:pt x="1483234" y="1473326"/>
                </a:lnTo>
                <a:lnTo>
                  <a:pt x="1473250" y="1483085"/>
                </a:lnTo>
                <a:lnTo>
                  <a:pt x="1463047" y="1492195"/>
                </a:lnTo>
                <a:lnTo>
                  <a:pt x="1452628" y="1501521"/>
                </a:lnTo>
                <a:lnTo>
                  <a:pt x="1442209" y="1510631"/>
                </a:lnTo>
                <a:lnTo>
                  <a:pt x="1431572" y="1519523"/>
                </a:lnTo>
                <a:lnTo>
                  <a:pt x="1420719" y="1527982"/>
                </a:lnTo>
                <a:lnTo>
                  <a:pt x="1409648" y="1536440"/>
                </a:lnTo>
                <a:lnTo>
                  <a:pt x="1398578" y="1544682"/>
                </a:lnTo>
                <a:lnTo>
                  <a:pt x="1387290" y="1552923"/>
                </a:lnTo>
                <a:lnTo>
                  <a:pt x="1375785" y="1560731"/>
                </a:lnTo>
                <a:lnTo>
                  <a:pt x="1364281" y="1568323"/>
                </a:lnTo>
                <a:lnTo>
                  <a:pt x="1352342" y="1575914"/>
                </a:lnTo>
                <a:lnTo>
                  <a:pt x="1340403" y="1583071"/>
                </a:lnTo>
                <a:lnTo>
                  <a:pt x="1328464" y="1590228"/>
                </a:lnTo>
                <a:lnTo>
                  <a:pt x="1316091" y="1596952"/>
                </a:lnTo>
                <a:lnTo>
                  <a:pt x="1303718" y="1603676"/>
                </a:lnTo>
                <a:lnTo>
                  <a:pt x="1352559" y="1753112"/>
                </a:lnTo>
                <a:lnTo>
                  <a:pt x="1353645" y="1757883"/>
                </a:lnTo>
                <a:lnTo>
                  <a:pt x="1354296" y="1762655"/>
                </a:lnTo>
                <a:lnTo>
                  <a:pt x="1354946" y="1767426"/>
                </a:lnTo>
                <a:lnTo>
                  <a:pt x="1354730" y="1771764"/>
                </a:lnTo>
                <a:lnTo>
                  <a:pt x="1354079" y="1776319"/>
                </a:lnTo>
                <a:lnTo>
                  <a:pt x="1353210" y="1780657"/>
                </a:lnTo>
                <a:lnTo>
                  <a:pt x="1351474" y="1784995"/>
                </a:lnTo>
                <a:lnTo>
                  <a:pt x="1349737" y="1789115"/>
                </a:lnTo>
                <a:lnTo>
                  <a:pt x="1347349" y="1793019"/>
                </a:lnTo>
                <a:lnTo>
                  <a:pt x="1344962" y="1796707"/>
                </a:lnTo>
                <a:lnTo>
                  <a:pt x="1342139" y="1799960"/>
                </a:lnTo>
                <a:lnTo>
                  <a:pt x="1338666" y="1803214"/>
                </a:lnTo>
                <a:lnTo>
                  <a:pt x="1335194" y="1806033"/>
                </a:lnTo>
                <a:lnTo>
                  <a:pt x="1331286" y="1808419"/>
                </a:lnTo>
                <a:lnTo>
                  <a:pt x="1326945" y="1810588"/>
                </a:lnTo>
                <a:lnTo>
                  <a:pt x="1322603" y="1812323"/>
                </a:lnTo>
                <a:lnTo>
                  <a:pt x="1171306" y="1861556"/>
                </a:lnTo>
                <a:lnTo>
                  <a:pt x="1166531" y="1862641"/>
                </a:lnTo>
                <a:lnTo>
                  <a:pt x="1161972" y="1863508"/>
                </a:lnTo>
                <a:lnTo>
                  <a:pt x="1157414" y="1863725"/>
                </a:lnTo>
                <a:lnTo>
                  <a:pt x="1152638" y="1863725"/>
                </a:lnTo>
                <a:lnTo>
                  <a:pt x="1148080" y="1862858"/>
                </a:lnTo>
                <a:lnTo>
                  <a:pt x="1143738" y="1861990"/>
                </a:lnTo>
                <a:lnTo>
                  <a:pt x="1139614" y="1860472"/>
                </a:lnTo>
                <a:lnTo>
                  <a:pt x="1135490" y="1858520"/>
                </a:lnTo>
                <a:lnTo>
                  <a:pt x="1131365" y="1856568"/>
                </a:lnTo>
                <a:lnTo>
                  <a:pt x="1127675" y="1853748"/>
                </a:lnTo>
                <a:lnTo>
                  <a:pt x="1124419" y="1850929"/>
                </a:lnTo>
                <a:lnTo>
                  <a:pt x="1121380" y="1847459"/>
                </a:lnTo>
                <a:lnTo>
                  <a:pt x="1118558" y="1843989"/>
                </a:lnTo>
                <a:lnTo>
                  <a:pt x="1115954" y="1840085"/>
                </a:lnTo>
                <a:lnTo>
                  <a:pt x="1113783" y="1835747"/>
                </a:lnTo>
                <a:lnTo>
                  <a:pt x="1112046" y="1831409"/>
                </a:lnTo>
                <a:lnTo>
                  <a:pt x="1063423" y="1681538"/>
                </a:lnTo>
                <a:lnTo>
                  <a:pt x="1049747" y="1683491"/>
                </a:lnTo>
                <a:lnTo>
                  <a:pt x="1036289" y="1685009"/>
                </a:lnTo>
                <a:lnTo>
                  <a:pt x="1022397" y="1686310"/>
                </a:lnTo>
                <a:lnTo>
                  <a:pt x="1008505" y="1687611"/>
                </a:lnTo>
                <a:lnTo>
                  <a:pt x="994612" y="1688479"/>
                </a:lnTo>
                <a:lnTo>
                  <a:pt x="980719" y="1689130"/>
                </a:lnTo>
                <a:lnTo>
                  <a:pt x="966392" y="1689346"/>
                </a:lnTo>
                <a:lnTo>
                  <a:pt x="952500" y="1689780"/>
                </a:lnTo>
                <a:lnTo>
                  <a:pt x="938391" y="1689346"/>
                </a:lnTo>
                <a:lnTo>
                  <a:pt x="924281" y="1689130"/>
                </a:lnTo>
                <a:lnTo>
                  <a:pt x="910389" y="1688479"/>
                </a:lnTo>
                <a:lnTo>
                  <a:pt x="896497" y="1687611"/>
                </a:lnTo>
                <a:lnTo>
                  <a:pt x="882604" y="1686310"/>
                </a:lnTo>
                <a:lnTo>
                  <a:pt x="868929" y="1685009"/>
                </a:lnTo>
                <a:lnTo>
                  <a:pt x="855036" y="1683491"/>
                </a:lnTo>
                <a:lnTo>
                  <a:pt x="841361" y="1681538"/>
                </a:lnTo>
                <a:lnTo>
                  <a:pt x="793172" y="1831409"/>
                </a:lnTo>
                <a:lnTo>
                  <a:pt x="791218" y="1835963"/>
                </a:lnTo>
                <a:lnTo>
                  <a:pt x="789264" y="1840085"/>
                </a:lnTo>
                <a:lnTo>
                  <a:pt x="786660" y="1843989"/>
                </a:lnTo>
                <a:lnTo>
                  <a:pt x="783837" y="1847459"/>
                </a:lnTo>
                <a:lnTo>
                  <a:pt x="780798" y="1850929"/>
                </a:lnTo>
                <a:lnTo>
                  <a:pt x="777108" y="1853748"/>
                </a:lnTo>
                <a:lnTo>
                  <a:pt x="773635" y="1856568"/>
                </a:lnTo>
                <a:lnTo>
                  <a:pt x="769728" y="1858520"/>
                </a:lnTo>
                <a:lnTo>
                  <a:pt x="765604" y="1860472"/>
                </a:lnTo>
                <a:lnTo>
                  <a:pt x="761262" y="1861990"/>
                </a:lnTo>
                <a:lnTo>
                  <a:pt x="756921" y="1862858"/>
                </a:lnTo>
                <a:lnTo>
                  <a:pt x="752145" y="1863725"/>
                </a:lnTo>
                <a:lnTo>
                  <a:pt x="747804" y="1863725"/>
                </a:lnTo>
                <a:lnTo>
                  <a:pt x="743246" y="1863508"/>
                </a:lnTo>
                <a:lnTo>
                  <a:pt x="738470" y="1862641"/>
                </a:lnTo>
                <a:lnTo>
                  <a:pt x="733694" y="1861340"/>
                </a:lnTo>
                <a:lnTo>
                  <a:pt x="582614" y="1812323"/>
                </a:lnTo>
                <a:lnTo>
                  <a:pt x="578056" y="1810588"/>
                </a:lnTo>
                <a:lnTo>
                  <a:pt x="573931" y="1808419"/>
                </a:lnTo>
                <a:lnTo>
                  <a:pt x="570024" y="1806033"/>
                </a:lnTo>
                <a:lnTo>
                  <a:pt x="566551" y="1803214"/>
                </a:lnTo>
                <a:lnTo>
                  <a:pt x="563078" y="1799960"/>
                </a:lnTo>
                <a:lnTo>
                  <a:pt x="560039" y="1796707"/>
                </a:lnTo>
                <a:lnTo>
                  <a:pt x="557434" y="1793019"/>
                </a:lnTo>
                <a:lnTo>
                  <a:pt x="555481" y="1789115"/>
                </a:lnTo>
                <a:lnTo>
                  <a:pt x="553310" y="1784995"/>
                </a:lnTo>
                <a:lnTo>
                  <a:pt x="552007" y="1780657"/>
                </a:lnTo>
                <a:lnTo>
                  <a:pt x="550922" y="1776319"/>
                </a:lnTo>
                <a:lnTo>
                  <a:pt x="550271" y="1771764"/>
                </a:lnTo>
                <a:lnTo>
                  <a:pt x="550271" y="1767426"/>
                </a:lnTo>
                <a:lnTo>
                  <a:pt x="550488" y="1762655"/>
                </a:lnTo>
                <a:lnTo>
                  <a:pt x="551356" y="1757883"/>
                </a:lnTo>
                <a:lnTo>
                  <a:pt x="552224" y="1753112"/>
                </a:lnTo>
                <a:lnTo>
                  <a:pt x="601282" y="1603676"/>
                </a:lnTo>
                <a:lnTo>
                  <a:pt x="588909" y="1596952"/>
                </a:lnTo>
                <a:lnTo>
                  <a:pt x="576753" y="1590228"/>
                </a:lnTo>
                <a:lnTo>
                  <a:pt x="564597" y="1583071"/>
                </a:lnTo>
                <a:lnTo>
                  <a:pt x="552658" y="1575914"/>
                </a:lnTo>
                <a:lnTo>
                  <a:pt x="540936" y="1568323"/>
                </a:lnTo>
                <a:lnTo>
                  <a:pt x="529215" y="1560731"/>
                </a:lnTo>
                <a:lnTo>
                  <a:pt x="517927" y="1552923"/>
                </a:lnTo>
                <a:lnTo>
                  <a:pt x="506423" y="1544682"/>
                </a:lnTo>
                <a:lnTo>
                  <a:pt x="495135" y="1536440"/>
                </a:lnTo>
                <a:lnTo>
                  <a:pt x="484281" y="1527982"/>
                </a:lnTo>
                <a:lnTo>
                  <a:pt x="473428" y="1519306"/>
                </a:lnTo>
                <a:lnTo>
                  <a:pt x="462791" y="1510631"/>
                </a:lnTo>
                <a:lnTo>
                  <a:pt x="452155" y="1501521"/>
                </a:lnTo>
                <a:lnTo>
                  <a:pt x="441953" y="1492195"/>
                </a:lnTo>
                <a:lnTo>
                  <a:pt x="431751" y="1482869"/>
                </a:lnTo>
                <a:lnTo>
                  <a:pt x="421549" y="1473108"/>
                </a:lnTo>
                <a:lnTo>
                  <a:pt x="294346" y="1565720"/>
                </a:lnTo>
                <a:lnTo>
                  <a:pt x="290222" y="1568323"/>
                </a:lnTo>
                <a:lnTo>
                  <a:pt x="286097" y="1570708"/>
                </a:lnTo>
                <a:lnTo>
                  <a:pt x="281756" y="1572227"/>
                </a:lnTo>
                <a:lnTo>
                  <a:pt x="277197" y="1573528"/>
                </a:lnTo>
                <a:lnTo>
                  <a:pt x="272856" y="1574179"/>
                </a:lnTo>
                <a:lnTo>
                  <a:pt x="268298" y="1574830"/>
                </a:lnTo>
                <a:lnTo>
                  <a:pt x="263739" y="1574830"/>
                </a:lnTo>
                <a:lnTo>
                  <a:pt x="259397" y="1574179"/>
                </a:lnTo>
                <a:lnTo>
                  <a:pt x="254839" y="1573311"/>
                </a:lnTo>
                <a:lnTo>
                  <a:pt x="250498" y="1572010"/>
                </a:lnTo>
                <a:lnTo>
                  <a:pt x="246374" y="1570275"/>
                </a:lnTo>
                <a:lnTo>
                  <a:pt x="242249" y="1568106"/>
                </a:lnTo>
                <a:lnTo>
                  <a:pt x="238776" y="1565503"/>
                </a:lnTo>
                <a:lnTo>
                  <a:pt x="235086" y="1562467"/>
                </a:lnTo>
                <a:lnTo>
                  <a:pt x="231829" y="1559214"/>
                </a:lnTo>
                <a:lnTo>
                  <a:pt x="228791" y="1555526"/>
                </a:lnTo>
                <a:lnTo>
                  <a:pt x="135017" y="1426694"/>
                </a:lnTo>
                <a:lnTo>
                  <a:pt x="132412" y="1422790"/>
                </a:lnTo>
                <a:lnTo>
                  <a:pt x="130458" y="1418886"/>
                </a:lnTo>
                <a:lnTo>
                  <a:pt x="128722" y="1414332"/>
                </a:lnTo>
                <a:lnTo>
                  <a:pt x="127419" y="1409994"/>
                </a:lnTo>
                <a:lnTo>
                  <a:pt x="126551" y="1405439"/>
                </a:lnTo>
                <a:lnTo>
                  <a:pt x="126334" y="1401101"/>
                </a:lnTo>
                <a:lnTo>
                  <a:pt x="126334" y="1396330"/>
                </a:lnTo>
                <a:lnTo>
                  <a:pt x="126768" y="1391992"/>
                </a:lnTo>
                <a:lnTo>
                  <a:pt x="127853" y="1387654"/>
                </a:lnTo>
                <a:lnTo>
                  <a:pt x="129156" y="1383317"/>
                </a:lnTo>
                <a:lnTo>
                  <a:pt x="130893" y="1379196"/>
                </a:lnTo>
                <a:lnTo>
                  <a:pt x="133063" y="1375075"/>
                </a:lnTo>
                <a:lnTo>
                  <a:pt x="135668" y="1371171"/>
                </a:lnTo>
                <a:lnTo>
                  <a:pt x="138490" y="1367701"/>
                </a:lnTo>
                <a:lnTo>
                  <a:pt x="141746" y="1364447"/>
                </a:lnTo>
                <a:lnTo>
                  <a:pt x="145653" y="1361411"/>
                </a:lnTo>
                <a:lnTo>
                  <a:pt x="272856" y="1269016"/>
                </a:lnTo>
                <a:lnTo>
                  <a:pt x="266995" y="1256654"/>
                </a:lnTo>
                <a:lnTo>
                  <a:pt x="261351" y="1244074"/>
                </a:lnTo>
                <a:lnTo>
                  <a:pt x="255707" y="1231711"/>
                </a:lnTo>
                <a:lnTo>
                  <a:pt x="250281" y="1218698"/>
                </a:lnTo>
                <a:lnTo>
                  <a:pt x="245071" y="1205902"/>
                </a:lnTo>
                <a:lnTo>
                  <a:pt x="240295" y="1193105"/>
                </a:lnTo>
                <a:lnTo>
                  <a:pt x="235737" y="1180092"/>
                </a:lnTo>
                <a:lnTo>
                  <a:pt x="231178" y="1166862"/>
                </a:lnTo>
                <a:lnTo>
                  <a:pt x="227054" y="1153848"/>
                </a:lnTo>
                <a:lnTo>
                  <a:pt x="222930" y="1140401"/>
                </a:lnTo>
                <a:lnTo>
                  <a:pt x="219457" y="1126737"/>
                </a:lnTo>
                <a:lnTo>
                  <a:pt x="215767" y="1113507"/>
                </a:lnTo>
                <a:lnTo>
                  <a:pt x="212728" y="1099626"/>
                </a:lnTo>
                <a:lnTo>
                  <a:pt x="209689" y="1085962"/>
                </a:lnTo>
                <a:lnTo>
                  <a:pt x="207084" y="1072082"/>
                </a:lnTo>
                <a:lnTo>
                  <a:pt x="204479" y="1058201"/>
                </a:lnTo>
                <a:lnTo>
                  <a:pt x="47104" y="1058201"/>
                </a:lnTo>
                <a:lnTo>
                  <a:pt x="42111" y="1057983"/>
                </a:lnTo>
                <a:lnTo>
                  <a:pt x="37552" y="1057116"/>
                </a:lnTo>
                <a:lnTo>
                  <a:pt x="32994" y="1056032"/>
                </a:lnTo>
                <a:lnTo>
                  <a:pt x="28653" y="1054513"/>
                </a:lnTo>
                <a:lnTo>
                  <a:pt x="24745" y="1052562"/>
                </a:lnTo>
                <a:lnTo>
                  <a:pt x="20839" y="1050175"/>
                </a:lnTo>
                <a:lnTo>
                  <a:pt x="16931" y="1047356"/>
                </a:lnTo>
                <a:lnTo>
                  <a:pt x="13892" y="1044536"/>
                </a:lnTo>
                <a:lnTo>
                  <a:pt x="10853" y="1041283"/>
                </a:lnTo>
                <a:lnTo>
                  <a:pt x="8032" y="1037596"/>
                </a:lnTo>
                <a:lnTo>
                  <a:pt x="5644" y="1033692"/>
                </a:lnTo>
                <a:lnTo>
                  <a:pt x="3690" y="1029571"/>
                </a:lnTo>
                <a:lnTo>
                  <a:pt x="1954" y="1025234"/>
                </a:lnTo>
                <a:lnTo>
                  <a:pt x="1085" y="1020896"/>
                </a:lnTo>
                <a:lnTo>
                  <a:pt x="217" y="1015907"/>
                </a:lnTo>
                <a:lnTo>
                  <a:pt x="0" y="1011353"/>
                </a:lnTo>
                <a:lnTo>
                  <a:pt x="0" y="852156"/>
                </a:lnTo>
                <a:lnTo>
                  <a:pt x="217" y="847601"/>
                </a:lnTo>
                <a:lnTo>
                  <a:pt x="1085" y="843047"/>
                </a:lnTo>
                <a:lnTo>
                  <a:pt x="1954" y="838275"/>
                </a:lnTo>
                <a:lnTo>
                  <a:pt x="3690" y="833937"/>
                </a:lnTo>
                <a:lnTo>
                  <a:pt x="5644" y="830250"/>
                </a:lnTo>
                <a:lnTo>
                  <a:pt x="8032" y="826346"/>
                </a:lnTo>
                <a:lnTo>
                  <a:pt x="10853" y="822659"/>
                </a:lnTo>
                <a:lnTo>
                  <a:pt x="13892" y="819406"/>
                </a:lnTo>
                <a:lnTo>
                  <a:pt x="16931" y="816370"/>
                </a:lnTo>
                <a:lnTo>
                  <a:pt x="20839" y="813550"/>
                </a:lnTo>
                <a:lnTo>
                  <a:pt x="24745" y="811164"/>
                </a:lnTo>
                <a:lnTo>
                  <a:pt x="28653" y="809429"/>
                </a:lnTo>
                <a:lnTo>
                  <a:pt x="32994" y="807477"/>
                </a:lnTo>
                <a:lnTo>
                  <a:pt x="37552" y="806609"/>
                </a:lnTo>
                <a:lnTo>
                  <a:pt x="42111" y="805742"/>
                </a:lnTo>
                <a:lnTo>
                  <a:pt x="47104" y="805525"/>
                </a:lnTo>
                <a:lnTo>
                  <a:pt x="204479" y="805525"/>
                </a:lnTo>
                <a:lnTo>
                  <a:pt x="207084" y="791644"/>
                </a:lnTo>
                <a:lnTo>
                  <a:pt x="209689" y="777764"/>
                </a:lnTo>
                <a:lnTo>
                  <a:pt x="212728" y="764099"/>
                </a:lnTo>
                <a:lnTo>
                  <a:pt x="215767" y="750436"/>
                </a:lnTo>
                <a:lnTo>
                  <a:pt x="219457" y="736771"/>
                </a:lnTo>
                <a:lnTo>
                  <a:pt x="222930" y="723324"/>
                </a:lnTo>
                <a:lnTo>
                  <a:pt x="227054" y="709877"/>
                </a:lnTo>
                <a:lnTo>
                  <a:pt x="231178" y="696647"/>
                </a:lnTo>
                <a:lnTo>
                  <a:pt x="235737" y="683634"/>
                </a:lnTo>
                <a:lnTo>
                  <a:pt x="240295" y="670620"/>
                </a:lnTo>
                <a:lnTo>
                  <a:pt x="245071" y="657607"/>
                </a:lnTo>
                <a:lnTo>
                  <a:pt x="250281" y="644810"/>
                </a:lnTo>
                <a:lnTo>
                  <a:pt x="255707" y="632014"/>
                </a:lnTo>
                <a:lnTo>
                  <a:pt x="261351" y="619434"/>
                </a:lnTo>
                <a:lnTo>
                  <a:pt x="266995" y="607072"/>
                </a:lnTo>
                <a:lnTo>
                  <a:pt x="272856" y="594709"/>
                </a:lnTo>
                <a:lnTo>
                  <a:pt x="145653" y="502098"/>
                </a:lnTo>
                <a:lnTo>
                  <a:pt x="141746" y="499061"/>
                </a:lnTo>
                <a:lnTo>
                  <a:pt x="138490" y="495808"/>
                </a:lnTo>
                <a:lnTo>
                  <a:pt x="135668" y="492337"/>
                </a:lnTo>
                <a:lnTo>
                  <a:pt x="133063" y="488651"/>
                </a:lnTo>
                <a:lnTo>
                  <a:pt x="130893" y="484529"/>
                </a:lnTo>
                <a:lnTo>
                  <a:pt x="129156" y="480409"/>
                </a:lnTo>
                <a:lnTo>
                  <a:pt x="127853" y="475854"/>
                </a:lnTo>
                <a:lnTo>
                  <a:pt x="126768" y="471516"/>
                </a:lnTo>
                <a:lnTo>
                  <a:pt x="126334" y="467178"/>
                </a:lnTo>
                <a:lnTo>
                  <a:pt x="126334" y="462624"/>
                </a:lnTo>
                <a:lnTo>
                  <a:pt x="126551" y="458069"/>
                </a:lnTo>
                <a:lnTo>
                  <a:pt x="127419" y="453515"/>
                </a:lnTo>
                <a:lnTo>
                  <a:pt x="128722" y="449177"/>
                </a:lnTo>
                <a:lnTo>
                  <a:pt x="130458" y="444839"/>
                </a:lnTo>
                <a:lnTo>
                  <a:pt x="132412" y="440718"/>
                </a:lnTo>
                <a:lnTo>
                  <a:pt x="135017" y="436597"/>
                </a:lnTo>
                <a:lnTo>
                  <a:pt x="228791" y="308416"/>
                </a:lnTo>
                <a:lnTo>
                  <a:pt x="231829" y="304512"/>
                </a:lnTo>
                <a:lnTo>
                  <a:pt x="235086" y="301259"/>
                </a:lnTo>
                <a:lnTo>
                  <a:pt x="238776" y="298005"/>
                </a:lnTo>
                <a:lnTo>
                  <a:pt x="242249" y="295619"/>
                </a:lnTo>
                <a:lnTo>
                  <a:pt x="246374" y="293451"/>
                </a:lnTo>
                <a:lnTo>
                  <a:pt x="250498" y="291715"/>
                </a:lnTo>
                <a:lnTo>
                  <a:pt x="254839" y="290414"/>
                </a:lnTo>
                <a:lnTo>
                  <a:pt x="259397" y="289330"/>
                </a:lnTo>
                <a:lnTo>
                  <a:pt x="263739" y="288896"/>
                </a:lnTo>
                <a:lnTo>
                  <a:pt x="268298" y="288896"/>
                </a:lnTo>
                <a:lnTo>
                  <a:pt x="272856" y="289330"/>
                </a:lnTo>
                <a:lnTo>
                  <a:pt x="277197" y="290197"/>
                </a:lnTo>
                <a:lnTo>
                  <a:pt x="281756" y="291499"/>
                </a:lnTo>
                <a:lnTo>
                  <a:pt x="286097" y="293017"/>
                </a:lnTo>
                <a:lnTo>
                  <a:pt x="290222" y="295186"/>
                </a:lnTo>
                <a:lnTo>
                  <a:pt x="294346" y="297788"/>
                </a:lnTo>
                <a:lnTo>
                  <a:pt x="421549" y="390400"/>
                </a:lnTo>
                <a:lnTo>
                  <a:pt x="431751" y="380857"/>
                </a:lnTo>
                <a:lnTo>
                  <a:pt x="441953" y="371314"/>
                </a:lnTo>
                <a:lnTo>
                  <a:pt x="452155" y="361988"/>
                </a:lnTo>
                <a:lnTo>
                  <a:pt x="462791" y="353095"/>
                </a:lnTo>
                <a:lnTo>
                  <a:pt x="473645" y="344203"/>
                </a:lnTo>
                <a:lnTo>
                  <a:pt x="484281" y="335527"/>
                </a:lnTo>
                <a:lnTo>
                  <a:pt x="495135" y="327068"/>
                </a:lnTo>
                <a:lnTo>
                  <a:pt x="506423" y="318827"/>
                </a:lnTo>
                <a:lnTo>
                  <a:pt x="517927" y="310585"/>
                </a:lnTo>
                <a:lnTo>
                  <a:pt x="529215" y="302994"/>
                </a:lnTo>
                <a:lnTo>
                  <a:pt x="540936" y="295186"/>
                </a:lnTo>
                <a:lnTo>
                  <a:pt x="552658" y="287811"/>
                </a:lnTo>
                <a:lnTo>
                  <a:pt x="564597" y="280654"/>
                </a:lnTo>
                <a:lnTo>
                  <a:pt x="576753" y="273497"/>
                </a:lnTo>
                <a:lnTo>
                  <a:pt x="588909" y="266773"/>
                </a:lnTo>
                <a:lnTo>
                  <a:pt x="601282" y="260050"/>
                </a:lnTo>
                <a:lnTo>
                  <a:pt x="552224" y="110396"/>
                </a:lnTo>
                <a:lnTo>
                  <a:pt x="550922" y="105842"/>
                </a:lnTo>
                <a:lnTo>
                  <a:pt x="550488" y="100853"/>
                </a:lnTo>
                <a:lnTo>
                  <a:pt x="550053" y="96299"/>
                </a:lnTo>
                <a:lnTo>
                  <a:pt x="550271" y="91961"/>
                </a:lnTo>
                <a:lnTo>
                  <a:pt x="550704" y="87406"/>
                </a:lnTo>
                <a:lnTo>
                  <a:pt x="552007" y="82852"/>
                </a:lnTo>
                <a:lnTo>
                  <a:pt x="553310" y="78514"/>
                </a:lnTo>
                <a:lnTo>
                  <a:pt x="555046" y="74826"/>
                </a:lnTo>
                <a:lnTo>
                  <a:pt x="557434" y="70706"/>
                </a:lnTo>
                <a:lnTo>
                  <a:pt x="560039" y="67018"/>
                </a:lnTo>
                <a:lnTo>
                  <a:pt x="563078" y="63765"/>
                </a:lnTo>
                <a:lnTo>
                  <a:pt x="566551" y="60512"/>
                </a:lnTo>
                <a:lnTo>
                  <a:pt x="570024" y="57693"/>
                </a:lnTo>
                <a:lnTo>
                  <a:pt x="573931" y="55090"/>
                </a:lnTo>
                <a:lnTo>
                  <a:pt x="578056" y="53137"/>
                </a:lnTo>
                <a:lnTo>
                  <a:pt x="582614" y="51402"/>
                </a:lnTo>
                <a:lnTo>
                  <a:pt x="733912" y="1952"/>
                </a:lnTo>
                <a:lnTo>
                  <a:pt x="738470" y="868"/>
                </a:lnTo>
                <a:lnTo>
                  <a:pt x="743246" y="216"/>
                </a:lnTo>
                <a:close/>
              </a:path>
            </a:pathLst>
          </a:custGeom>
          <a:solidFill>
            <a:schemeClr val="accent1">
              <a:lumMod val="75000"/>
              <a:alpha val="100000"/>
            </a:schemeClr>
          </a:solidFill>
        </p:spPr>
      </p:sp>
      <p:sp>
        <p:nvSpPr>
          <p:cNvPr id="3" name="Freeform 3"/>
          <p:cNvSpPr/>
          <p:nvPr/>
        </p:nvSpPr>
        <p:spPr>
          <a:xfrm>
            <a:off x="1780524" y="1984015"/>
            <a:ext cx="2204933" cy="2157159"/>
          </a:xfrm>
          <a:custGeom>
            <a:avLst/>
            <a:gdLst/>
            <a:ahLst/>
            <a:cxnLst/>
            <a:rect l="l" t="t" r="r" b="b"/>
            <a:pathLst>
              <a:path w="1905000" h="1863725">
                <a:moveTo>
                  <a:pt x="952500" y="355818"/>
                </a:moveTo>
                <a:cubicBezTo>
                  <a:pt x="634360" y="355818"/>
                  <a:pt x="376456" y="613722"/>
                  <a:pt x="376456" y="931862"/>
                </a:cubicBezTo>
                <a:cubicBezTo>
                  <a:pt x="376456" y="1250002"/>
                  <a:pt x="634360" y="1507906"/>
                  <a:pt x="952500" y="1507906"/>
                </a:cubicBezTo>
                <a:cubicBezTo>
                  <a:pt x="1270640" y="1507906"/>
                  <a:pt x="1528544" y="1250002"/>
                  <a:pt x="1528544" y="931862"/>
                </a:cubicBezTo>
                <a:cubicBezTo>
                  <a:pt x="1528544" y="613722"/>
                  <a:pt x="1270640" y="355818"/>
                  <a:pt x="952500" y="355818"/>
                </a:cubicBezTo>
                <a:close/>
                <a:moveTo>
                  <a:pt x="747804" y="0"/>
                </a:moveTo>
                <a:lnTo>
                  <a:pt x="752363" y="0"/>
                </a:lnTo>
                <a:lnTo>
                  <a:pt x="756921" y="650"/>
                </a:lnTo>
                <a:lnTo>
                  <a:pt x="761262" y="1735"/>
                </a:lnTo>
                <a:lnTo>
                  <a:pt x="765604" y="3253"/>
                </a:lnTo>
                <a:lnTo>
                  <a:pt x="769728" y="4988"/>
                </a:lnTo>
                <a:lnTo>
                  <a:pt x="773635" y="7374"/>
                </a:lnTo>
                <a:lnTo>
                  <a:pt x="777108" y="9977"/>
                </a:lnTo>
                <a:lnTo>
                  <a:pt x="780798" y="12796"/>
                </a:lnTo>
                <a:lnTo>
                  <a:pt x="783837" y="16050"/>
                </a:lnTo>
                <a:lnTo>
                  <a:pt x="786660" y="19736"/>
                </a:lnTo>
                <a:lnTo>
                  <a:pt x="789264" y="23640"/>
                </a:lnTo>
                <a:lnTo>
                  <a:pt x="791218" y="27978"/>
                </a:lnTo>
                <a:lnTo>
                  <a:pt x="793172" y="32316"/>
                </a:lnTo>
                <a:lnTo>
                  <a:pt x="841361" y="181970"/>
                </a:lnTo>
                <a:lnTo>
                  <a:pt x="855036" y="180018"/>
                </a:lnTo>
                <a:lnTo>
                  <a:pt x="868929" y="178499"/>
                </a:lnTo>
                <a:lnTo>
                  <a:pt x="882604" y="176981"/>
                </a:lnTo>
                <a:lnTo>
                  <a:pt x="896497" y="175897"/>
                </a:lnTo>
                <a:lnTo>
                  <a:pt x="910389" y="175029"/>
                </a:lnTo>
                <a:lnTo>
                  <a:pt x="924281" y="174378"/>
                </a:lnTo>
                <a:lnTo>
                  <a:pt x="938391" y="173945"/>
                </a:lnTo>
                <a:lnTo>
                  <a:pt x="952500" y="173945"/>
                </a:lnTo>
                <a:lnTo>
                  <a:pt x="966392" y="173945"/>
                </a:lnTo>
                <a:lnTo>
                  <a:pt x="980719" y="174378"/>
                </a:lnTo>
                <a:lnTo>
                  <a:pt x="994612" y="175029"/>
                </a:lnTo>
                <a:lnTo>
                  <a:pt x="1008505" y="175897"/>
                </a:lnTo>
                <a:lnTo>
                  <a:pt x="1022397" y="176981"/>
                </a:lnTo>
                <a:lnTo>
                  <a:pt x="1035855" y="178499"/>
                </a:lnTo>
                <a:lnTo>
                  <a:pt x="1049747" y="180018"/>
                </a:lnTo>
                <a:lnTo>
                  <a:pt x="1063423" y="181970"/>
                </a:lnTo>
                <a:lnTo>
                  <a:pt x="1112046" y="32316"/>
                </a:lnTo>
                <a:lnTo>
                  <a:pt x="1113783" y="27762"/>
                </a:lnTo>
                <a:lnTo>
                  <a:pt x="1115954" y="23640"/>
                </a:lnTo>
                <a:lnTo>
                  <a:pt x="1118558" y="19736"/>
                </a:lnTo>
                <a:lnTo>
                  <a:pt x="1121380" y="16050"/>
                </a:lnTo>
                <a:lnTo>
                  <a:pt x="1124419" y="12796"/>
                </a:lnTo>
                <a:lnTo>
                  <a:pt x="1127675" y="9977"/>
                </a:lnTo>
                <a:lnTo>
                  <a:pt x="1131582" y="7157"/>
                </a:lnTo>
                <a:lnTo>
                  <a:pt x="1135490" y="4988"/>
                </a:lnTo>
                <a:lnTo>
                  <a:pt x="1139614" y="3253"/>
                </a:lnTo>
                <a:lnTo>
                  <a:pt x="1143738" y="1735"/>
                </a:lnTo>
                <a:lnTo>
                  <a:pt x="1148080" y="650"/>
                </a:lnTo>
                <a:lnTo>
                  <a:pt x="1152638" y="0"/>
                </a:lnTo>
                <a:lnTo>
                  <a:pt x="1157414" y="0"/>
                </a:lnTo>
                <a:lnTo>
                  <a:pt x="1161972" y="216"/>
                </a:lnTo>
                <a:lnTo>
                  <a:pt x="1166531" y="868"/>
                </a:lnTo>
                <a:lnTo>
                  <a:pt x="1171306" y="1952"/>
                </a:lnTo>
                <a:lnTo>
                  <a:pt x="1322169" y="51402"/>
                </a:lnTo>
                <a:lnTo>
                  <a:pt x="1326945" y="52921"/>
                </a:lnTo>
                <a:lnTo>
                  <a:pt x="1331069" y="55090"/>
                </a:lnTo>
                <a:lnTo>
                  <a:pt x="1335194" y="57475"/>
                </a:lnTo>
                <a:lnTo>
                  <a:pt x="1338666" y="60295"/>
                </a:lnTo>
                <a:lnTo>
                  <a:pt x="1342139" y="63765"/>
                </a:lnTo>
                <a:lnTo>
                  <a:pt x="1344962" y="67018"/>
                </a:lnTo>
                <a:lnTo>
                  <a:pt x="1347349" y="70706"/>
                </a:lnTo>
                <a:lnTo>
                  <a:pt x="1349737" y="74392"/>
                </a:lnTo>
                <a:lnTo>
                  <a:pt x="1351474" y="78514"/>
                </a:lnTo>
                <a:lnTo>
                  <a:pt x="1353210" y="82852"/>
                </a:lnTo>
                <a:lnTo>
                  <a:pt x="1354079" y="87406"/>
                </a:lnTo>
                <a:lnTo>
                  <a:pt x="1354730" y="91961"/>
                </a:lnTo>
                <a:lnTo>
                  <a:pt x="1354946" y="96515"/>
                </a:lnTo>
                <a:lnTo>
                  <a:pt x="1354296" y="101287"/>
                </a:lnTo>
                <a:lnTo>
                  <a:pt x="1353645" y="105842"/>
                </a:lnTo>
                <a:lnTo>
                  <a:pt x="1352559" y="110396"/>
                </a:lnTo>
                <a:lnTo>
                  <a:pt x="1303718" y="260050"/>
                </a:lnTo>
                <a:lnTo>
                  <a:pt x="1316091" y="266773"/>
                </a:lnTo>
                <a:lnTo>
                  <a:pt x="1328464" y="273497"/>
                </a:lnTo>
                <a:lnTo>
                  <a:pt x="1340403" y="280654"/>
                </a:lnTo>
                <a:lnTo>
                  <a:pt x="1352342" y="287811"/>
                </a:lnTo>
                <a:lnTo>
                  <a:pt x="1364281" y="295186"/>
                </a:lnTo>
                <a:lnTo>
                  <a:pt x="1375785" y="302994"/>
                </a:lnTo>
                <a:lnTo>
                  <a:pt x="1387073" y="310585"/>
                </a:lnTo>
                <a:lnTo>
                  <a:pt x="1398578" y="318827"/>
                </a:lnTo>
                <a:lnTo>
                  <a:pt x="1409648" y="327068"/>
                </a:lnTo>
                <a:lnTo>
                  <a:pt x="1420719" y="335527"/>
                </a:lnTo>
                <a:lnTo>
                  <a:pt x="1431572" y="344203"/>
                </a:lnTo>
                <a:lnTo>
                  <a:pt x="1442209" y="353095"/>
                </a:lnTo>
                <a:lnTo>
                  <a:pt x="1452628" y="361988"/>
                </a:lnTo>
                <a:lnTo>
                  <a:pt x="1463047" y="371314"/>
                </a:lnTo>
                <a:lnTo>
                  <a:pt x="1473250" y="380857"/>
                </a:lnTo>
                <a:lnTo>
                  <a:pt x="1483234" y="390400"/>
                </a:lnTo>
                <a:lnTo>
                  <a:pt x="1610872" y="297788"/>
                </a:lnTo>
                <a:lnTo>
                  <a:pt x="1614779" y="295186"/>
                </a:lnTo>
                <a:lnTo>
                  <a:pt x="1619120" y="293017"/>
                </a:lnTo>
                <a:lnTo>
                  <a:pt x="1623244" y="291499"/>
                </a:lnTo>
                <a:lnTo>
                  <a:pt x="1627803" y="290197"/>
                </a:lnTo>
                <a:lnTo>
                  <a:pt x="1632144" y="289330"/>
                </a:lnTo>
                <a:lnTo>
                  <a:pt x="1636702" y="288896"/>
                </a:lnTo>
                <a:lnTo>
                  <a:pt x="1641261" y="288896"/>
                </a:lnTo>
                <a:lnTo>
                  <a:pt x="1645603" y="289330"/>
                </a:lnTo>
                <a:lnTo>
                  <a:pt x="1649944" y="290414"/>
                </a:lnTo>
                <a:lnTo>
                  <a:pt x="1654285" y="291715"/>
                </a:lnTo>
                <a:lnTo>
                  <a:pt x="1658410" y="293451"/>
                </a:lnTo>
                <a:lnTo>
                  <a:pt x="1662534" y="295619"/>
                </a:lnTo>
                <a:lnTo>
                  <a:pt x="1666441" y="298005"/>
                </a:lnTo>
                <a:lnTo>
                  <a:pt x="1670132" y="301259"/>
                </a:lnTo>
                <a:lnTo>
                  <a:pt x="1673171" y="304512"/>
                </a:lnTo>
                <a:lnTo>
                  <a:pt x="1676210" y="308416"/>
                </a:lnTo>
                <a:lnTo>
                  <a:pt x="1769766" y="436597"/>
                </a:lnTo>
                <a:lnTo>
                  <a:pt x="1772371" y="440718"/>
                </a:lnTo>
                <a:lnTo>
                  <a:pt x="1774542" y="444839"/>
                </a:lnTo>
                <a:lnTo>
                  <a:pt x="1776278" y="449177"/>
                </a:lnTo>
                <a:lnTo>
                  <a:pt x="1777581" y="453515"/>
                </a:lnTo>
                <a:lnTo>
                  <a:pt x="1778449" y="458069"/>
                </a:lnTo>
                <a:lnTo>
                  <a:pt x="1778666" y="462624"/>
                </a:lnTo>
                <a:lnTo>
                  <a:pt x="1778666" y="467178"/>
                </a:lnTo>
                <a:lnTo>
                  <a:pt x="1778015" y="471516"/>
                </a:lnTo>
                <a:lnTo>
                  <a:pt x="1777146" y="475854"/>
                </a:lnTo>
                <a:lnTo>
                  <a:pt x="1775844" y="480409"/>
                </a:lnTo>
                <a:lnTo>
                  <a:pt x="1774325" y="484529"/>
                </a:lnTo>
                <a:lnTo>
                  <a:pt x="1771937" y="488651"/>
                </a:lnTo>
                <a:lnTo>
                  <a:pt x="1769332" y="492337"/>
                </a:lnTo>
                <a:lnTo>
                  <a:pt x="1766510" y="496025"/>
                </a:lnTo>
                <a:lnTo>
                  <a:pt x="1763254" y="499278"/>
                </a:lnTo>
                <a:lnTo>
                  <a:pt x="1759564" y="502098"/>
                </a:lnTo>
                <a:lnTo>
                  <a:pt x="1631927" y="594709"/>
                </a:lnTo>
                <a:lnTo>
                  <a:pt x="1637788" y="607072"/>
                </a:lnTo>
                <a:lnTo>
                  <a:pt x="1643866" y="619651"/>
                </a:lnTo>
                <a:lnTo>
                  <a:pt x="1649293" y="632231"/>
                </a:lnTo>
                <a:lnTo>
                  <a:pt x="1654502" y="644810"/>
                </a:lnTo>
                <a:lnTo>
                  <a:pt x="1659712" y="657607"/>
                </a:lnTo>
                <a:lnTo>
                  <a:pt x="1664704" y="670620"/>
                </a:lnTo>
                <a:lnTo>
                  <a:pt x="1669263" y="683634"/>
                </a:lnTo>
                <a:lnTo>
                  <a:pt x="1673605" y="696647"/>
                </a:lnTo>
                <a:lnTo>
                  <a:pt x="1677946" y="710094"/>
                </a:lnTo>
                <a:lnTo>
                  <a:pt x="1681853" y="723541"/>
                </a:lnTo>
                <a:lnTo>
                  <a:pt x="1685760" y="736771"/>
                </a:lnTo>
                <a:lnTo>
                  <a:pt x="1689017" y="750436"/>
                </a:lnTo>
                <a:lnTo>
                  <a:pt x="1692489" y="764099"/>
                </a:lnTo>
                <a:lnTo>
                  <a:pt x="1695311" y="777764"/>
                </a:lnTo>
                <a:lnTo>
                  <a:pt x="1698133" y="791644"/>
                </a:lnTo>
                <a:lnTo>
                  <a:pt x="1700738" y="805525"/>
                </a:lnTo>
                <a:lnTo>
                  <a:pt x="1857896" y="805525"/>
                </a:lnTo>
                <a:lnTo>
                  <a:pt x="1862672" y="805742"/>
                </a:lnTo>
                <a:lnTo>
                  <a:pt x="1867448" y="806609"/>
                </a:lnTo>
                <a:lnTo>
                  <a:pt x="1872006" y="807477"/>
                </a:lnTo>
                <a:lnTo>
                  <a:pt x="1876130" y="809429"/>
                </a:lnTo>
                <a:lnTo>
                  <a:pt x="1880255" y="811164"/>
                </a:lnTo>
                <a:lnTo>
                  <a:pt x="1884161" y="813550"/>
                </a:lnTo>
                <a:lnTo>
                  <a:pt x="1887635" y="816370"/>
                </a:lnTo>
                <a:lnTo>
                  <a:pt x="1891108" y="819406"/>
                </a:lnTo>
                <a:lnTo>
                  <a:pt x="1894147" y="822659"/>
                </a:lnTo>
                <a:lnTo>
                  <a:pt x="1896969" y="826346"/>
                </a:lnTo>
                <a:lnTo>
                  <a:pt x="1899356" y="830250"/>
                </a:lnTo>
                <a:lnTo>
                  <a:pt x="1901310" y="833937"/>
                </a:lnTo>
                <a:lnTo>
                  <a:pt x="1902830" y="838275"/>
                </a:lnTo>
                <a:lnTo>
                  <a:pt x="1903915" y="843047"/>
                </a:lnTo>
                <a:lnTo>
                  <a:pt x="1904566" y="847601"/>
                </a:lnTo>
                <a:lnTo>
                  <a:pt x="1905000" y="852156"/>
                </a:lnTo>
                <a:lnTo>
                  <a:pt x="1905000" y="1011353"/>
                </a:lnTo>
                <a:lnTo>
                  <a:pt x="1904566" y="1015907"/>
                </a:lnTo>
                <a:lnTo>
                  <a:pt x="1904132" y="1020896"/>
                </a:lnTo>
                <a:lnTo>
                  <a:pt x="1902830" y="1025234"/>
                </a:lnTo>
                <a:lnTo>
                  <a:pt x="1901310" y="1029571"/>
                </a:lnTo>
                <a:lnTo>
                  <a:pt x="1899356" y="1033692"/>
                </a:lnTo>
                <a:lnTo>
                  <a:pt x="1896969" y="1037596"/>
                </a:lnTo>
                <a:lnTo>
                  <a:pt x="1894147" y="1041283"/>
                </a:lnTo>
                <a:lnTo>
                  <a:pt x="1891325" y="1044536"/>
                </a:lnTo>
                <a:lnTo>
                  <a:pt x="1887852" y="1047356"/>
                </a:lnTo>
                <a:lnTo>
                  <a:pt x="1884161" y="1050175"/>
                </a:lnTo>
                <a:lnTo>
                  <a:pt x="1880255" y="1052562"/>
                </a:lnTo>
                <a:lnTo>
                  <a:pt x="1876130" y="1054513"/>
                </a:lnTo>
                <a:lnTo>
                  <a:pt x="1872006" y="1056032"/>
                </a:lnTo>
                <a:lnTo>
                  <a:pt x="1867448" y="1057116"/>
                </a:lnTo>
                <a:lnTo>
                  <a:pt x="1862672" y="1057983"/>
                </a:lnTo>
                <a:lnTo>
                  <a:pt x="1858113" y="1058201"/>
                </a:lnTo>
                <a:lnTo>
                  <a:pt x="1700738" y="1058201"/>
                </a:lnTo>
                <a:lnTo>
                  <a:pt x="1698133" y="1072082"/>
                </a:lnTo>
                <a:lnTo>
                  <a:pt x="1695311" y="1085962"/>
                </a:lnTo>
                <a:lnTo>
                  <a:pt x="1692489" y="1099626"/>
                </a:lnTo>
                <a:lnTo>
                  <a:pt x="1689017" y="1113507"/>
                </a:lnTo>
                <a:lnTo>
                  <a:pt x="1685760" y="1126737"/>
                </a:lnTo>
                <a:lnTo>
                  <a:pt x="1681853" y="1140401"/>
                </a:lnTo>
                <a:lnTo>
                  <a:pt x="1677946" y="1153848"/>
                </a:lnTo>
                <a:lnTo>
                  <a:pt x="1673605" y="1166862"/>
                </a:lnTo>
                <a:lnTo>
                  <a:pt x="1669263" y="1180092"/>
                </a:lnTo>
                <a:lnTo>
                  <a:pt x="1664704" y="1193105"/>
                </a:lnTo>
                <a:lnTo>
                  <a:pt x="1659712" y="1205902"/>
                </a:lnTo>
                <a:lnTo>
                  <a:pt x="1654502" y="1218698"/>
                </a:lnTo>
                <a:lnTo>
                  <a:pt x="1649293" y="1231711"/>
                </a:lnTo>
                <a:lnTo>
                  <a:pt x="1643866" y="1244291"/>
                </a:lnTo>
                <a:lnTo>
                  <a:pt x="1637788" y="1256654"/>
                </a:lnTo>
                <a:lnTo>
                  <a:pt x="1631927" y="1269016"/>
                </a:lnTo>
                <a:lnTo>
                  <a:pt x="1759564" y="1361411"/>
                </a:lnTo>
                <a:lnTo>
                  <a:pt x="1763254" y="1364231"/>
                </a:lnTo>
                <a:lnTo>
                  <a:pt x="1766510" y="1367701"/>
                </a:lnTo>
                <a:lnTo>
                  <a:pt x="1769332" y="1371171"/>
                </a:lnTo>
                <a:lnTo>
                  <a:pt x="1771937" y="1375075"/>
                </a:lnTo>
                <a:lnTo>
                  <a:pt x="1774325" y="1379196"/>
                </a:lnTo>
                <a:lnTo>
                  <a:pt x="1775844" y="1383317"/>
                </a:lnTo>
                <a:lnTo>
                  <a:pt x="1777146" y="1387654"/>
                </a:lnTo>
                <a:lnTo>
                  <a:pt x="1778015" y="1391992"/>
                </a:lnTo>
                <a:lnTo>
                  <a:pt x="1778666" y="1396330"/>
                </a:lnTo>
                <a:lnTo>
                  <a:pt x="1778666" y="1401101"/>
                </a:lnTo>
                <a:lnTo>
                  <a:pt x="1778449" y="1405439"/>
                </a:lnTo>
                <a:lnTo>
                  <a:pt x="1777581" y="1409994"/>
                </a:lnTo>
                <a:lnTo>
                  <a:pt x="1776278" y="1414332"/>
                </a:lnTo>
                <a:lnTo>
                  <a:pt x="1774542" y="1418886"/>
                </a:lnTo>
                <a:lnTo>
                  <a:pt x="1772371" y="1422790"/>
                </a:lnTo>
                <a:lnTo>
                  <a:pt x="1769766" y="1426694"/>
                </a:lnTo>
                <a:lnTo>
                  <a:pt x="1676210" y="1555526"/>
                </a:lnTo>
                <a:lnTo>
                  <a:pt x="1673171" y="1559214"/>
                </a:lnTo>
                <a:lnTo>
                  <a:pt x="1670132" y="1562467"/>
                </a:lnTo>
                <a:lnTo>
                  <a:pt x="1666441" y="1565503"/>
                </a:lnTo>
                <a:lnTo>
                  <a:pt x="1662534" y="1567889"/>
                </a:lnTo>
                <a:lnTo>
                  <a:pt x="1658410" y="1570275"/>
                </a:lnTo>
                <a:lnTo>
                  <a:pt x="1654285" y="1572010"/>
                </a:lnTo>
                <a:lnTo>
                  <a:pt x="1649944" y="1573311"/>
                </a:lnTo>
                <a:lnTo>
                  <a:pt x="1645603" y="1573962"/>
                </a:lnTo>
                <a:lnTo>
                  <a:pt x="1641261" y="1574612"/>
                </a:lnTo>
                <a:lnTo>
                  <a:pt x="1636702" y="1574830"/>
                </a:lnTo>
                <a:lnTo>
                  <a:pt x="1632144" y="1574179"/>
                </a:lnTo>
                <a:lnTo>
                  <a:pt x="1627586" y="1573528"/>
                </a:lnTo>
                <a:lnTo>
                  <a:pt x="1623244" y="1572227"/>
                </a:lnTo>
                <a:lnTo>
                  <a:pt x="1618903" y="1570708"/>
                </a:lnTo>
                <a:lnTo>
                  <a:pt x="1614779" y="1568323"/>
                </a:lnTo>
                <a:lnTo>
                  <a:pt x="1610872" y="1565720"/>
                </a:lnTo>
                <a:lnTo>
                  <a:pt x="1483234" y="1473326"/>
                </a:lnTo>
                <a:lnTo>
                  <a:pt x="1473250" y="1483085"/>
                </a:lnTo>
                <a:lnTo>
                  <a:pt x="1463047" y="1492195"/>
                </a:lnTo>
                <a:lnTo>
                  <a:pt x="1452628" y="1501521"/>
                </a:lnTo>
                <a:lnTo>
                  <a:pt x="1442209" y="1510631"/>
                </a:lnTo>
                <a:lnTo>
                  <a:pt x="1431572" y="1519523"/>
                </a:lnTo>
                <a:lnTo>
                  <a:pt x="1420719" y="1527982"/>
                </a:lnTo>
                <a:lnTo>
                  <a:pt x="1409648" y="1536440"/>
                </a:lnTo>
                <a:lnTo>
                  <a:pt x="1398578" y="1544682"/>
                </a:lnTo>
                <a:lnTo>
                  <a:pt x="1387290" y="1552923"/>
                </a:lnTo>
                <a:lnTo>
                  <a:pt x="1375785" y="1560731"/>
                </a:lnTo>
                <a:lnTo>
                  <a:pt x="1364281" y="1568323"/>
                </a:lnTo>
                <a:lnTo>
                  <a:pt x="1352342" y="1575914"/>
                </a:lnTo>
                <a:lnTo>
                  <a:pt x="1340403" y="1583071"/>
                </a:lnTo>
                <a:lnTo>
                  <a:pt x="1328464" y="1590228"/>
                </a:lnTo>
                <a:lnTo>
                  <a:pt x="1316091" y="1596952"/>
                </a:lnTo>
                <a:lnTo>
                  <a:pt x="1303718" y="1603676"/>
                </a:lnTo>
                <a:lnTo>
                  <a:pt x="1352559" y="1753112"/>
                </a:lnTo>
                <a:lnTo>
                  <a:pt x="1353645" y="1757883"/>
                </a:lnTo>
                <a:lnTo>
                  <a:pt x="1354296" y="1762655"/>
                </a:lnTo>
                <a:lnTo>
                  <a:pt x="1354946" y="1767426"/>
                </a:lnTo>
                <a:lnTo>
                  <a:pt x="1354730" y="1771764"/>
                </a:lnTo>
                <a:lnTo>
                  <a:pt x="1354079" y="1776319"/>
                </a:lnTo>
                <a:lnTo>
                  <a:pt x="1353210" y="1780657"/>
                </a:lnTo>
                <a:lnTo>
                  <a:pt x="1351474" y="1784995"/>
                </a:lnTo>
                <a:lnTo>
                  <a:pt x="1349737" y="1789115"/>
                </a:lnTo>
                <a:lnTo>
                  <a:pt x="1347349" y="1793019"/>
                </a:lnTo>
                <a:lnTo>
                  <a:pt x="1344962" y="1796707"/>
                </a:lnTo>
                <a:lnTo>
                  <a:pt x="1342139" y="1799960"/>
                </a:lnTo>
                <a:lnTo>
                  <a:pt x="1338666" y="1803214"/>
                </a:lnTo>
                <a:lnTo>
                  <a:pt x="1335194" y="1806033"/>
                </a:lnTo>
                <a:lnTo>
                  <a:pt x="1331286" y="1808419"/>
                </a:lnTo>
                <a:lnTo>
                  <a:pt x="1326945" y="1810588"/>
                </a:lnTo>
                <a:lnTo>
                  <a:pt x="1322603" y="1812323"/>
                </a:lnTo>
                <a:lnTo>
                  <a:pt x="1171306" y="1861556"/>
                </a:lnTo>
                <a:lnTo>
                  <a:pt x="1166531" y="1862641"/>
                </a:lnTo>
                <a:lnTo>
                  <a:pt x="1161972" y="1863508"/>
                </a:lnTo>
                <a:lnTo>
                  <a:pt x="1157414" y="1863725"/>
                </a:lnTo>
                <a:lnTo>
                  <a:pt x="1152638" y="1863725"/>
                </a:lnTo>
                <a:lnTo>
                  <a:pt x="1148080" y="1862858"/>
                </a:lnTo>
                <a:lnTo>
                  <a:pt x="1143738" y="1861990"/>
                </a:lnTo>
                <a:lnTo>
                  <a:pt x="1139614" y="1860472"/>
                </a:lnTo>
                <a:lnTo>
                  <a:pt x="1135490" y="1858520"/>
                </a:lnTo>
                <a:lnTo>
                  <a:pt x="1131365" y="1856568"/>
                </a:lnTo>
                <a:lnTo>
                  <a:pt x="1127675" y="1853748"/>
                </a:lnTo>
                <a:lnTo>
                  <a:pt x="1124419" y="1850929"/>
                </a:lnTo>
                <a:lnTo>
                  <a:pt x="1121380" y="1847459"/>
                </a:lnTo>
                <a:lnTo>
                  <a:pt x="1118558" y="1843989"/>
                </a:lnTo>
                <a:lnTo>
                  <a:pt x="1115954" y="1840085"/>
                </a:lnTo>
                <a:lnTo>
                  <a:pt x="1113783" y="1835747"/>
                </a:lnTo>
                <a:lnTo>
                  <a:pt x="1112046" y="1831409"/>
                </a:lnTo>
                <a:lnTo>
                  <a:pt x="1063423" y="1681538"/>
                </a:lnTo>
                <a:lnTo>
                  <a:pt x="1049747" y="1683491"/>
                </a:lnTo>
                <a:lnTo>
                  <a:pt x="1036289" y="1685009"/>
                </a:lnTo>
                <a:lnTo>
                  <a:pt x="1022397" y="1686310"/>
                </a:lnTo>
                <a:lnTo>
                  <a:pt x="1008505" y="1687611"/>
                </a:lnTo>
                <a:lnTo>
                  <a:pt x="994612" y="1688479"/>
                </a:lnTo>
                <a:lnTo>
                  <a:pt x="980719" y="1689130"/>
                </a:lnTo>
                <a:lnTo>
                  <a:pt x="966392" y="1689346"/>
                </a:lnTo>
                <a:lnTo>
                  <a:pt x="952500" y="1689780"/>
                </a:lnTo>
                <a:lnTo>
                  <a:pt x="938391" y="1689346"/>
                </a:lnTo>
                <a:lnTo>
                  <a:pt x="924281" y="1689130"/>
                </a:lnTo>
                <a:lnTo>
                  <a:pt x="910389" y="1688479"/>
                </a:lnTo>
                <a:lnTo>
                  <a:pt x="896497" y="1687611"/>
                </a:lnTo>
                <a:lnTo>
                  <a:pt x="882604" y="1686310"/>
                </a:lnTo>
                <a:lnTo>
                  <a:pt x="868929" y="1685009"/>
                </a:lnTo>
                <a:lnTo>
                  <a:pt x="855036" y="1683491"/>
                </a:lnTo>
                <a:lnTo>
                  <a:pt x="841361" y="1681538"/>
                </a:lnTo>
                <a:lnTo>
                  <a:pt x="793172" y="1831409"/>
                </a:lnTo>
                <a:lnTo>
                  <a:pt x="791218" y="1835963"/>
                </a:lnTo>
                <a:lnTo>
                  <a:pt x="789264" y="1840085"/>
                </a:lnTo>
                <a:lnTo>
                  <a:pt x="786660" y="1843989"/>
                </a:lnTo>
                <a:lnTo>
                  <a:pt x="783837" y="1847459"/>
                </a:lnTo>
                <a:lnTo>
                  <a:pt x="780798" y="1850929"/>
                </a:lnTo>
                <a:lnTo>
                  <a:pt x="777108" y="1853748"/>
                </a:lnTo>
                <a:lnTo>
                  <a:pt x="773635" y="1856568"/>
                </a:lnTo>
                <a:lnTo>
                  <a:pt x="769728" y="1858520"/>
                </a:lnTo>
                <a:lnTo>
                  <a:pt x="765604" y="1860472"/>
                </a:lnTo>
                <a:lnTo>
                  <a:pt x="761262" y="1861990"/>
                </a:lnTo>
                <a:lnTo>
                  <a:pt x="756921" y="1862858"/>
                </a:lnTo>
                <a:lnTo>
                  <a:pt x="752145" y="1863725"/>
                </a:lnTo>
                <a:lnTo>
                  <a:pt x="747804" y="1863725"/>
                </a:lnTo>
                <a:lnTo>
                  <a:pt x="743246" y="1863508"/>
                </a:lnTo>
                <a:lnTo>
                  <a:pt x="738470" y="1862641"/>
                </a:lnTo>
                <a:lnTo>
                  <a:pt x="733694" y="1861340"/>
                </a:lnTo>
                <a:lnTo>
                  <a:pt x="582614" y="1812323"/>
                </a:lnTo>
                <a:lnTo>
                  <a:pt x="578056" y="1810588"/>
                </a:lnTo>
                <a:lnTo>
                  <a:pt x="573931" y="1808419"/>
                </a:lnTo>
                <a:lnTo>
                  <a:pt x="570024" y="1806033"/>
                </a:lnTo>
                <a:lnTo>
                  <a:pt x="566551" y="1803214"/>
                </a:lnTo>
                <a:lnTo>
                  <a:pt x="563078" y="1799960"/>
                </a:lnTo>
                <a:lnTo>
                  <a:pt x="560039" y="1796707"/>
                </a:lnTo>
                <a:lnTo>
                  <a:pt x="557434" y="1793019"/>
                </a:lnTo>
                <a:lnTo>
                  <a:pt x="555481" y="1789115"/>
                </a:lnTo>
                <a:lnTo>
                  <a:pt x="553310" y="1784995"/>
                </a:lnTo>
                <a:lnTo>
                  <a:pt x="552007" y="1780657"/>
                </a:lnTo>
                <a:lnTo>
                  <a:pt x="550922" y="1776319"/>
                </a:lnTo>
                <a:lnTo>
                  <a:pt x="550271" y="1771764"/>
                </a:lnTo>
                <a:lnTo>
                  <a:pt x="550271" y="1767426"/>
                </a:lnTo>
                <a:lnTo>
                  <a:pt x="550488" y="1762655"/>
                </a:lnTo>
                <a:lnTo>
                  <a:pt x="551356" y="1757883"/>
                </a:lnTo>
                <a:lnTo>
                  <a:pt x="552224" y="1753112"/>
                </a:lnTo>
                <a:lnTo>
                  <a:pt x="601282" y="1603676"/>
                </a:lnTo>
                <a:lnTo>
                  <a:pt x="588909" y="1596952"/>
                </a:lnTo>
                <a:lnTo>
                  <a:pt x="576753" y="1590228"/>
                </a:lnTo>
                <a:lnTo>
                  <a:pt x="564597" y="1583071"/>
                </a:lnTo>
                <a:lnTo>
                  <a:pt x="552658" y="1575914"/>
                </a:lnTo>
                <a:lnTo>
                  <a:pt x="540936" y="1568323"/>
                </a:lnTo>
                <a:lnTo>
                  <a:pt x="529215" y="1560731"/>
                </a:lnTo>
                <a:lnTo>
                  <a:pt x="517927" y="1552923"/>
                </a:lnTo>
                <a:lnTo>
                  <a:pt x="506423" y="1544682"/>
                </a:lnTo>
                <a:lnTo>
                  <a:pt x="495135" y="1536440"/>
                </a:lnTo>
                <a:lnTo>
                  <a:pt x="484281" y="1527982"/>
                </a:lnTo>
                <a:lnTo>
                  <a:pt x="473428" y="1519306"/>
                </a:lnTo>
                <a:lnTo>
                  <a:pt x="462791" y="1510631"/>
                </a:lnTo>
                <a:lnTo>
                  <a:pt x="452155" y="1501521"/>
                </a:lnTo>
                <a:lnTo>
                  <a:pt x="441953" y="1492195"/>
                </a:lnTo>
                <a:lnTo>
                  <a:pt x="431751" y="1482869"/>
                </a:lnTo>
                <a:lnTo>
                  <a:pt x="421549" y="1473108"/>
                </a:lnTo>
                <a:lnTo>
                  <a:pt x="294346" y="1565720"/>
                </a:lnTo>
                <a:lnTo>
                  <a:pt x="290222" y="1568323"/>
                </a:lnTo>
                <a:lnTo>
                  <a:pt x="286097" y="1570708"/>
                </a:lnTo>
                <a:lnTo>
                  <a:pt x="281756" y="1572227"/>
                </a:lnTo>
                <a:lnTo>
                  <a:pt x="277197" y="1573528"/>
                </a:lnTo>
                <a:lnTo>
                  <a:pt x="272856" y="1574179"/>
                </a:lnTo>
                <a:lnTo>
                  <a:pt x="268298" y="1574830"/>
                </a:lnTo>
                <a:lnTo>
                  <a:pt x="263739" y="1574830"/>
                </a:lnTo>
                <a:lnTo>
                  <a:pt x="259397" y="1574179"/>
                </a:lnTo>
                <a:lnTo>
                  <a:pt x="254839" y="1573311"/>
                </a:lnTo>
                <a:lnTo>
                  <a:pt x="250498" y="1572010"/>
                </a:lnTo>
                <a:lnTo>
                  <a:pt x="246374" y="1570275"/>
                </a:lnTo>
                <a:lnTo>
                  <a:pt x="242249" y="1568106"/>
                </a:lnTo>
                <a:lnTo>
                  <a:pt x="238776" y="1565503"/>
                </a:lnTo>
                <a:lnTo>
                  <a:pt x="235086" y="1562467"/>
                </a:lnTo>
                <a:lnTo>
                  <a:pt x="231829" y="1559214"/>
                </a:lnTo>
                <a:lnTo>
                  <a:pt x="228791" y="1555526"/>
                </a:lnTo>
                <a:lnTo>
                  <a:pt x="135017" y="1426694"/>
                </a:lnTo>
                <a:lnTo>
                  <a:pt x="132412" y="1422790"/>
                </a:lnTo>
                <a:lnTo>
                  <a:pt x="130458" y="1418886"/>
                </a:lnTo>
                <a:lnTo>
                  <a:pt x="128722" y="1414332"/>
                </a:lnTo>
                <a:lnTo>
                  <a:pt x="127419" y="1409994"/>
                </a:lnTo>
                <a:lnTo>
                  <a:pt x="126551" y="1405439"/>
                </a:lnTo>
                <a:lnTo>
                  <a:pt x="126334" y="1401101"/>
                </a:lnTo>
                <a:lnTo>
                  <a:pt x="126334" y="1396330"/>
                </a:lnTo>
                <a:lnTo>
                  <a:pt x="126768" y="1391992"/>
                </a:lnTo>
                <a:lnTo>
                  <a:pt x="127853" y="1387654"/>
                </a:lnTo>
                <a:lnTo>
                  <a:pt x="129156" y="1383317"/>
                </a:lnTo>
                <a:lnTo>
                  <a:pt x="130893" y="1379196"/>
                </a:lnTo>
                <a:lnTo>
                  <a:pt x="133063" y="1375075"/>
                </a:lnTo>
                <a:lnTo>
                  <a:pt x="135668" y="1371171"/>
                </a:lnTo>
                <a:lnTo>
                  <a:pt x="138490" y="1367701"/>
                </a:lnTo>
                <a:lnTo>
                  <a:pt x="141746" y="1364447"/>
                </a:lnTo>
                <a:lnTo>
                  <a:pt x="145653" y="1361411"/>
                </a:lnTo>
                <a:lnTo>
                  <a:pt x="272856" y="1269016"/>
                </a:lnTo>
                <a:lnTo>
                  <a:pt x="266995" y="1256654"/>
                </a:lnTo>
                <a:lnTo>
                  <a:pt x="261351" y="1244074"/>
                </a:lnTo>
                <a:lnTo>
                  <a:pt x="255707" y="1231711"/>
                </a:lnTo>
                <a:lnTo>
                  <a:pt x="250281" y="1218698"/>
                </a:lnTo>
                <a:lnTo>
                  <a:pt x="245071" y="1205902"/>
                </a:lnTo>
                <a:lnTo>
                  <a:pt x="240295" y="1193105"/>
                </a:lnTo>
                <a:lnTo>
                  <a:pt x="235737" y="1180092"/>
                </a:lnTo>
                <a:lnTo>
                  <a:pt x="231178" y="1166862"/>
                </a:lnTo>
                <a:lnTo>
                  <a:pt x="227054" y="1153848"/>
                </a:lnTo>
                <a:lnTo>
                  <a:pt x="222930" y="1140401"/>
                </a:lnTo>
                <a:lnTo>
                  <a:pt x="219457" y="1126737"/>
                </a:lnTo>
                <a:lnTo>
                  <a:pt x="215767" y="1113507"/>
                </a:lnTo>
                <a:lnTo>
                  <a:pt x="212728" y="1099626"/>
                </a:lnTo>
                <a:lnTo>
                  <a:pt x="209689" y="1085962"/>
                </a:lnTo>
                <a:lnTo>
                  <a:pt x="207084" y="1072082"/>
                </a:lnTo>
                <a:lnTo>
                  <a:pt x="204479" y="1058201"/>
                </a:lnTo>
                <a:lnTo>
                  <a:pt x="47104" y="1058201"/>
                </a:lnTo>
                <a:lnTo>
                  <a:pt x="42111" y="1057983"/>
                </a:lnTo>
                <a:lnTo>
                  <a:pt x="37552" y="1057116"/>
                </a:lnTo>
                <a:lnTo>
                  <a:pt x="32994" y="1056032"/>
                </a:lnTo>
                <a:lnTo>
                  <a:pt x="28653" y="1054513"/>
                </a:lnTo>
                <a:lnTo>
                  <a:pt x="24745" y="1052562"/>
                </a:lnTo>
                <a:lnTo>
                  <a:pt x="20839" y="1050175"/>
                </a:lnTo>
                <a:lnTo>
                  <a:pt x="16931" y="1047356"/>
                </a:lnTo>
                <a:lnTo>
                  <a:pt x="13892" y="1044536"/>
                </a:lnTo>
                <a:lnTo>
                  <a:pt x="10853" y="1041283"/>
                </a:lnTo>
                <a:lnTo>
                  <a:pt x="8032" y="1037596"/>
                </a:lnTo>
                <a:lnTo>
                  <a:pt x="5644" y="1033692"/>
                </a:lnTo>
                <a:lnTo>
                  <a:pt x="3690" y="1029571"/>
                </a:lnTo>
                <a:lnTo>
                  <a:pt x="1954" y="1025234"/>
                </a:lnTo>
                <a:lnTo>
                  <a:pt x="1085" y="1020896"/>
                </a:lnTo>
                <a:lnTo>
                  <a:pt x="217" y="1015907"/>
                </a:lnTo>
                <a:lnTo>
                  <a:pt x="0" y="1011353"/>
                </a:lnTo>
                <a:lnTo>
                  <a:pt x="0" y="852156"/>
                </a:lnTo>
                <a:lnTo>
                  <a:pt x="217" y="847601"/>
                </a:lnTo>
                <a:lnTo>
                  <a:pt x="1085" y="843047"/>
                </a:lnTo>
                <a:lnTo>
                  <a:pt x="1954" y="838275"/>
                </a:lnTo>
                <a:lnTo>
                  <a:pt x="3690" y="833937"/>
                </a:lnTo>
                <a:lnTo>
                  <a:pt x="5644" y="830250"/>
                </a:lnTo>
                <a:lnTo>
                  <a:pt x="8032" y="826346"/>
                </a:lnTo>
                <a:lnTo>
                  <a:pt x="10853" y="822659"/>
                </a:lnTo>
                <a:lnTo>
                  <a:pt x="13892" y="819406"/>
                </a:lnTo>
                <a:lnTo>
                  <a:pt x="16931" y="816370"/>
                </a:lnTo>
                <a:lnTo>
                  <a:pt x="20839" y="813550"/>
                </a:lnTo>
                <a:lnTo>
                  <a:pt x="24745" y="811164"/>
                </a:lnTo>
                <a:lnTo>
                  <a:pt x="28653" y="809429"/>
                </a:lnTo>
                <a:lnTo>
                  <a:pt x="32994" y="807477"/>
                </a:lnTo>
                <a:lnTo>
                  <a:pt x="37552" y="806609"/>
                </a:lnTo>
                <a:lnTo>
                  <a:pt x="42111" y="805742"/>
                </a:lnTo>
                <a:lnTo>
                  <a:pt x="47104" y="805525"/>
                </a:lnTo>
                <a:lnTo>
                  <a:pt x="204479" y="805525"/>
                </a:lnTo>
                <a:lnTo>
                  <a:pt x="207084" y="791644"/>
                </a:lnTo>
                <a:lnTo>
                  <a:pt x="209689" y="777764"/>
                </a:lnTo>
                <a:lnTo>
                  <a:pt x="212728" y="764099"/>
                </a:lnTo>
                <a:lnTo>
                  <a:pt x="215767" y="750436"/>
                </a:lnTo>
                <a:lnTo>
                  <a:pt x="219457" y="736771"/>
                </a:lnTo>
                <a:lnTo>
                  <a:pt x="222930" y="723324"/>
                </a:lnTo>
                <a:lnTo>
                  <a:pt x="227054" y="709877"/>
                </a:lnTo>
                <a:lnTo>
                  <a:pt x="231178" y="696647"/>
                </a:lnTo>
                <a:lnTo>
                  <a:pt x="235737" y="683634"/>
                </a:lnTo>
                <a:lnTo>
                  <a:pt x="240295" y="670620"/>
                </a:lnTo>
                <a:lnTo>
                  <a:pt x="245071" y="657607"/>
                </a:lnTo>
                <a:lnTo>
                  <a:pt x="250281" y="644810"/>
                </a:lnTo>
                <a:lnTo>
                  <a:pt x="255707" y="632014"/>
                </a:lnTo>
                <a:lnTo>
                  <a:pt x="261351" y="619434"/>
                </a:lnTo>
                <a:lnTo>
                  <a:pt x="266995" y="607072"/>
                </a:lnTo>
                <a:lnTo>
                  <a:pt x="272856" y="594709"/>
                </a:lnTo>
                <a:lnTo>
                  <a:pt x="145653" y="502098"/>
                </a:lnTo>
                <a:lnTo>
                  <a:pt x="141746" y="499061"/>
                </a:lnTo>
                <a:lnTo>
                  <a:pt x="138490" y="495808"/>
                </a:lnTo>
                <a:lnTo>
                  <a:pt x="135668" y="492337"/>
                </a:lnTo>
                <a:lnTo>
                  <a:pt x="133063" y="488651"/>
                </a:lnTo>
                <a:lnTo>
                  <a:pt x="130893" y="484529"/>
                </a:lnTo>
                <a:lnTo>
                  <a:pt x="129156" y="480409"/>
                </a:lnTo>
                <a:lnTo>
                  <a:pt x="127853" y="475854"/>
                </a:lnTo>
                <a:lnTo>
                  <a:pt x="126768" y="471516"/>
                </a:lnTo>
                <a:lnTo>
                  <a:pt x="126334" y="467178"/>
                </a:lnTo>
                <a:lnTo>
                  <a:pt x="126334" y="462624"/>
                </a:lnTo>
                <a:lnTo>
                  <a:pt x="126551" y="458069"/>
                </a:lnTo>
                <a:lnTo>
                  <a:pt x="127419" y="453515"/>
                </a:lnTo>
                <a:lnTo>
                  <a:pt x="128722" y="449177"/>
                </a:lnTo>
                <a:lnTo>
                  <a:pt x="130458" y="444839"/>
                </a:lnTo>
                <a:lnTo>
                  <a:pt x="132412" y="440718"/>
                </a:lnTo>
                <a:lnTo>
                  <a:pt x="135017" y="436597"/>
                </a:lnTo>
                <a:lnTo>
                  <a:pt x="228791" y="308416"/>
                </a:lnTo>
                <a:lnTo>
                  <a:pt x="231829" y="304512"/>
                </a:lnTo>
                <a:lnTo>
                  <a:pt x="235086" y="301259"/>
                </a:lnTo>
                <a:lnTo>
                  <a:pt x="238776" y="298005"/>
                </a:lnTo>
                <a:lnTo>
                  <a:pt x="242249" y="295619"/>
                </a:lnTo>
                <a:lnTo>
                  <a:pt x="246374" y="293451"/>
                </a:lnTo>
                <a:lnTo>
                  <a:pt x="250498" y="291715"/>
                </a:lnTo>
                <a:lnTo>
                  <a:pt x="254839" y="290414"/>
                </a:lnTo>
                <a:lnTo>
                  <a:pt x="259397" y="289330"/>
                </a:lnTo>
                <a:lnTo>
                  <a:pt x="263739" y="288896"/>
                </a:lnTo>
                <a:lnTo>
                  <a:pt x="268298" y="288896"/>
                </a:lnTo>
                <a:lnTo>
                  <a:pt x="272856" y="289330"/>
                </a:lnTo>
                <a:lnTo>
                  <a:pt x="277197" y="290197"/>
                </a:lnTo>
                <a:lnTo>
                  <a:pt x="281756" y="291499"/>
                </a:lnTo>
                <a:lnTo>
                  <a:pt x="286097" y="293017"/>
                </a:lnTo>
                <a:lnTo>
                  <a:pt x="290222" y="295186"/>
                </a:lnTo>
                <a:lnTo>
                  <a:pt x="294346" y="297788"/>
                </a:lnTo>
                <a:lnTo>
                  <a:pt x="421549" y="390400"/>
                </a:lnTo>
                <a:lnTo>
                  <a:pt x="431751" y="380857"/>
                </a:lnTo>
                <a:lnTo>
                  <a:pt x="441953" y="371314"/>
                </a:lnTo>
                <a:lnTo>
                  <a:pt x="452155" y="361988"/>
                </a:lnTo>
                <a:lnTo>
                  <a:pt x="462791" y="353095"/>
                </a:lnTo>
                <a:lnTo>
                  <a:pt x="473645" y="344203"/>
                </a:lnTo>
                <a:lnTo>
                  <a:pt x="484281" y="335527"/>
                </a:lnTo>
                <a:lnTo>
                  <a:pt x="495135" y="327068"/>
                </a:lnTo>
                <a:lnTo>
                  <a:pt x="506423" y="318827"/>
                </a:lnTo>
                <a:lnTo>
                  <a:pt x="517927" y="310585"/>
                </a:lnTo>
                <a:lnTo>
                  <a:pt x="529215" y="302994"/>
                </a:lnTo>
                <a:lnTo>
                  <a:pt x="540936" y="295186"/>
                </a:lnTo>
                <a:lnTo>
                  <a:pt x="552658" y="287811"/>
                </a:lnTo>
                <a:lnTo>
                  <a:pt x="564597" y="280654"/>
                </a:lnTo>
                <a:lnTo>
                  <a:pt x="576753" y="273497"/>
                </a:lnTo>
                <a:lnTo>
                  <a:pt x="588909" y="266773"/>
                </a:lnTo>
                <a:lnTo>
                  <a:pt x="601282" y="260050"/>
                </a:lnTo>
                <a:lnTo>
                  <a:pt x="552224" y="110396"/>
                </a:lnTo>
                <a:lnTo>
                  <a:pt x="550922" y="105842"/>
                </a:lnTo>
                <a:lnTo>
                  <a:pt x="550488" y="100853"/>
                </a:lnTo>
                <a:lnTo>
                  <a:pt x="550053" y="96299"/>
                </a:lnTo>
                <a:lnTo>
                  <a:pt x="550271" y="91961"/>
                </a:lnTo>
                <a:lnTo>
                  <a:pt x="550704" y="87406"/>
                </a:lnTo>
                <a:lnTo>
                  <a:pt x="552007" y="82852"/>
                </a:lnTo>
                <a:lnTo>
                  <a:pt x="553310" y="78514"/>
                </a:lnTo>
                <a:lnTo>
                  <a:pt x="555046" y="74826"/>
                </a:lnTo>
                <a:lnTo>
                  <a:pt x="557434" y="70706"/>
                </a:lnTo>
                <a:lnTo>
                  <a:pt x="560039" y="67018"/>
                </a:lnTo>
                <a:lnTo>
                  <a:pt x="563078" y="63765"/>
                </a:lnTo>
                <a:lnTo>
                  <a:pt x="566551" y="60512"/>
                </a:lnTo>
                <a:lnTo>
                  <a:pt x="570024" y="57693"/>
                </a:lnTo>
                <a:lnTo>
                  <a:pt x="573931" y="55090"/>
                </a:lnTo>
                <a:lnTo>
                  <a:pt x="578056" y="53137"/>
                </a:lnTo>
                <a:lnTo>
                  <a:pt x="582614" y="51402"/>
                </a:lnTo>
                <a:lnTo>
                  <a:pt x="733912" y="1952"/>
                </a:lnTo>
                <a:lnTo>
                  <a:pt x="738470" y="868"/>
                </a:lnTo>
                <a:lnTo>
                  <a:pt x="743246" y="216"/>
                </a:lnTo>
                <a:close/>
              </a:path>
            </a:pathLst>
          </a:custGeom>
          <a:solidFill>
            <a:schemeClr val="accent1">
              <a:alpha val="100000"/>
            </a:schemeClr>
          </a:solidFill>
        </p:spPr>
      </p:sp>
      <p:sp>
        <p:nvSpPr>
          <p:cNvPr id="4" name="Freeform 4"/>
          <p:cNvSpPr/>
          <p:nvPr/>
        </p:nvSpPr>
        <p:spPr>
          <a:xfrm>
            <a:off x="3279872" y="3539082"/>
            <a:ext cx="2116735" cy="2070873"/>
          </a:xfrm>
          <a:custGeom>
            <a:avLst/>
            <a:gdLst/>
            <a:ahLst/>
            <a:cxnLst/>
            <a:rect l="l" t="t" r="r" b="b"/>
            <a:pathLst>
              <a:path w="1905000" h="1863725">
                <a:moveTo>
                  <a:pt x="952500" y="355818"/>
                </a:moveTo>
                <a:cubicBezTo>
                  <a:pt x="634360" y="355818"/>
                  <a:pt x="376456" y="613722"/>
                  <a:pt x="376456" y="931862"/>
                </a:cubicBezTo>
                <a:cubicBezTo>
                  <a:pt x="376456" y="1250002"/>
                  <a:pt x="634360" y="1507906"/>
                  <a:pt x="952500" y="1507906"/>
                </a:cubicBezTo>
                <a:cubicBezTo>
                  <a:pt x="1270640" y="1507906"/>
                  <a:pt x="1528544" y="1250002"/>
                  <a:pt x="1528544" y="931862"/>
                </a:cubicBezTo>
                <a:cubicBezTo>
                  <a:pt x="1528544" y="613722"/>
                  <a:pt x="1270640" y="355818"/>
                  <a:pt x="952500" y="355818"/>
                </a:cubicBezTo>
                <a:close/>
                <a:moveTo>
                  <a:pt x="747804" y="0"/>
                </a:moveTo>
                <a:lnTo>
                  <a:pt x="752363" y="0"/>
                </a:lnTo>
                <a:lnTo>
                  <a:pt x="756921" y="650"/>
                </a:lnTo>
                <a:lnTo>
                  <a:pt x="761262" y="1735"/>
                </a:lnTo>
                <a:lnTo>
                  <a:pt x="765604" y="3253"/>
                </a:lnTo>
                <a:lnTo>
                  <a:pt x="769728" y="4988"/>
                </a:lnTo>
                <a:lnTo>
                  <a:pt x="773635" y="7374"/>
                </a:lnTo>
                <a:lnTo>
                  <a:pt x="777108" y="9977"/>
                </a:lnTo>
                <a:lnTo>
                  <a:pt x="780798" y="12796"/>
                </a:lnTo>
                <a:lnTo>
                  <a:pt x="783837" y="16050"/>
                </a:lnTo>
                <a:lnTo>
                  <a:pt x="786660" y="19736"/>
                </a:lnTo>
                <a:lnTo>
                  <a:pt x="789264" y="23640"/>
                </a:lnTo>
                <a:lnTo>
                  <a:pt x="791218" y="27978"/>
                </a:lnTo>
                <a:lnTo>
                  <a:pt x="793172" y="32316"/>
                </a:lnTo>
                <a:lnTo>
                  <a:pt x="841361" y="181970"/>
                </a:lnTo>
                <a:lnTo>
                  <a:pt x="855036" y="180018"/>
                </a:lnTo>
                <a:lnTo>
                  <a:pt x="868929" y="178499"/>
                </a:lnTo>
                <a:lnTo>
                  <a:pt x="882604" y="176981"/>
                </a:lnTo>
                <a:lnTo>
                  <a:pt x="896497" y="175897"/>
                </a:lnTo>
                <a:lnTo>
                  <a:pt x="910389" y="175029"/>
                </a:lnTo>
                <a:lnTo>
                  <a:pt x="924281" y="174378"/>
                </a:lnTo>
                <a:lnTo>
                  <a:pt x="938391" y="173945"/>
                </a:lnTo>
                <a:lnTo>
                  <a:pt x="952500" y="173945"/>
                </a:lnTo>
                <a:lnTo>
                  <a:pt x="966392" y="173945"/>
                </a:lnTo>
                <a:lnTo>
                  <a:pt x="980719" y="174378"/>
                </a:lnTo>
                <a:lnTo>
                  <a:pt x="994612" y="175029"/>
                </a:lnTo>
                <a:lnTo>
                  <a:pt x="1008505" y="175897"/>
                </a:lnTo>
                <a:lnTo>
                  <a:pt x="1022397" y="176981"/>
                </a:lnTo>
                <a:lnTo>
                  <a:pt x="1035855" y="178499"/>
                </a:lnTo>
                <a:lnTo>
                  <a:pt x="1049747" y="180018"/>
                </a:lnTo>
                <a:lnTo>
                  <a:pt x="1063423" y="181970"/>
                </a:lnTo>
                <a:lnTo>
                  <a:pt x="1112046" y="32316"/>
                </a:lnTo>
                <a:lnTo>
                  <a:pt x="1113783" y="27762"/>
                </a:lnTo>
                <a:lnTo>
                  <a:pt x="1115954" y="23640"/>
                </a:lnTo>
                <a:lnTo>
                  <a:pt x="1118558" y="19736"/>
                </a:lnTo>
                <a:lnTo>
                  <a:pt x="1121380" y="16050"/>
                </a:lnTo>
                <a:lnTo>
                  <a:pt x="1124419" y="12796"/>
                </a:lnTo>
                <a:lnTo>
                  <a:pt x="1127675" y="9977"/>
                </a:lnTo>
                <a:lnTo>
                  <a:pt x="1131582" y="7157"/>
                </a:lnTo>
                <a:lnTo>
                  <a:pt x="1135490" y="4988"/>
                </a:lnTo>
                <a:lnTo>
                  <a:pt x="1139614" y="3253"/>
                </a:lnTo>
                <a:lnTo>
                  <a:pt x="1143738" y="1735"/>
                </a:lnTo>
                <a:lnTo>
                  <a:pt x="1148080" y="650"/>
                </a:lnTo>
                <a:lnTo>
                  <a:pt x="1152638" y="0"/>
                </a:lnTo>
                <a:lnTo>
                  <a:pt x="1157414" y="0"/>
                </a:lnTo>
                <a:lnTo>
                  <a:pt x="1161972" y="216"/>
                </a:lnTo>
                <a:lnTo>
                  <a:pt x="1166531" y="868"/>
                </a:lnTo>
                <a:lnTo>
                  <a:pt x="1171306" y="1952"/>
                </a:lnTo>
                <a:lnTo>
                  <a:pt x="1322169" y="51402"/>
                </a:lnTo>
                <a:lnTo>
                  <a:pt x="1326945" y="52921"/>
                </a:lnTo>
                <a:lnTo>
                  <a:pt x="1331069" y="55090"/>
                </a:lnTo>
                <a:lnTo>
                  <a:pt x="1335194" y="57475"/>
                </a:lnTo>
                <a:lnTo>
                  <a:pt x="1338666" y="60295"/>
                </a:lnTo>
                <a:lnTo>
                  <a:pt x="1342139" y="63765"/>
                </a:lnTo>
                <a:lnTo>
                  <a:pt x="1344962" y="67018"/>
                </a:lnTo>
                <a:lnTo>
                  <a:pt x="1347349" y="70706"/>
                </a:lnTo>
                <a:lnTo>
                  <a:pt x="1349737" y="74392"/>
                </a:lnTo>
                <a:lnTo>
                  <a:pt x="1351474" y="78514"/>
                </a:lnTo>
                <a:lnTo>
                  <a:pt x="1353210" y="82852"/>
                </a:lnTo>
                <a:lnTo>
                  <a:pt x="1354079" y="87406"/>
                </a:lnTo>
                <a:lnTo>
                  <a:pt x="1354730" y="91961"/>
                </a:lnTo>
                <a:lnTo>
                  <a:pt x="1354946" y="96515"/>
                </a:lnTo>
                <a:lnTo>
                  <a:pt x="1354296" y="101287"/>
                </a:lnTo>
                <a:lnTo>
                  <a:pt x="1353645" y="105842"/>
                </a:lnTo>
                <a:lnTo>
                  <a:pt x="1352559" y="110396"/>
                </a:lnTo>
                <a:lnTo>
                  <a:pt x="1303718" y="260050"/>
                </a:lnTo>
                <a:lnTo>
                  <a:pt x="1316091" y="266773"/>
                </a:lnTo>
                <a:lnTo>
                  <a:pt x="1328464" y="273497"/>
                </a:lnTo>
                <a:lnTo>
                  <a:pt x="1340403" y="280654"/>
                </a:lnTo>
                <a:lnTo>
                  <a:pt x="1352342" y="287811"/>
                </a:lnTo>
                <a:lnTo>
                  <a:pt x="1364281" y="295186"/>
                </a:lnTo>
                <a:lnTo>
                  <a:pt x="1375785" y="302994"/>
                </a:lnTo>
                <a:lnTo>
                  <a:pt x="1387073" y="310585"/>
                </a:lnTo>
                <a:lnTo>
                  <a:pt x="1398578" y="318827"/>
                </a:lnTo>
                <a:lnTo>
                  <a:pt x="1409648" y="327068"/>
                </a:lnTo>
                <a:lnTo>
                  <a:pt x="1420719" y="335527"/>
                </a:lnTo>
                <a:lnTo>
                  <a:pt x="1431572" y="344203"/>
                </a:lnTo>
                <a:lnTo>
                  <a:pt x="1442209" y="353095"/>
                </a:lnTo>
                <a:lnTo>
                  <a:pt x="1452628" y="361988"/>
                </a:lnTo>
                <a:lnTo>
                  <a:pt x="1463047" y="371314"/>
                </a:lnTo>
                <a:lnTo>
                  <a:pt x="1473250" y="380857"/>
                </a:lnTo>
                <a:lnTo>
                  <a:pt x="1483234" y="390400"/>
                </a:lnTo>
                <a:lnTo>
                  <a:pt x="1610872" y="297788"/>
                </a:lnTo>
                <a:lnTo>
                  <a:pt x="1614779" y="295186"/>
                </a:lnTo>
                <a:lnTo>
                  <a:pt x="1619120" y="293017"/>
                </a:lnTo>
                <a:lnTo>
                  <a:pt x="1623244" y="291499"/>
                </a:lnTo>
                <a:lnTo>
                  <a:pt x="1627803" y="290197"/>
                </a:lnTo>
                <a:lnTo>
                  <a:pt x="1632144" y="289330"/>
                </a:lnTo>
                <a:lnTo>
                  <a:pt x="1636702" y="288896"/>
                </a:lnTo>
                <a:lnTo>
                  <a:pt x="1641261" y="288896"/>
                </a:lnTo>
                <a:lnTo>
                  <a:pt x="1645603" y="289330"/>
                </a:lnTo>
                <a:lnTo>
                  <a:pt x="1649944" y="290414"/>
                </a:lnTo>
                <a:lnTo>
                  <a:pt x="1654285" y="291715"/>
                </a:lnTo>
                <a:lnTo>
                  <a:pt x="1658410" y="293451"/>
                </a:lnTo>
                <a:lnTo>
                  <a:pt x="1662534" y="295619"/>
                </a:lnTo>
                <a:lnTo>
                  <a:pt x="1666441" y="298005"/>
                </a:lnTo>
                <a:lnTo>
                  <a:pt x="1670132" y="301259"/>
                </a:lnTo>
                <a:lnTo>
                  <a:pt x="1673171" y="304512"/>
                </a:lnTo>
                <a:lnTo>
                  <a:pt x="1676210" y="308416"/>
                </a:lnTo>
                <a:lnTo>
                  <a:pt x="1769766" y="436597"/>
                </a:lnTo>
                <a:lnTo>
                  <a:pt x="1772371" y="440718"/>
                </a:lnTo>
                <a:lnTo>
                  <a:pt x="1774542" y="444839"/>
                </a:lnTo>
                <a:lnTo>
                  <a:pt x="1776278" y="449177"/>
                </a:lnTo>
                <a:lnTo>
                  <a:pt x="1777581" y="453515"/>
                </a:lnTo>
                <a:lnTo>
                  <a:pt x="1778449" y="458069"/>
                </a:lnTo>
                <a:lnTo>
                  <a:pt x="1778666" y="462624"/>
                </a:lnTo>
                <a:lnTo>
                  <a:pt x="1778666" y="467178"/>
                </a:lnTo>
                <a:lnTo>
                  <a:pt x="1778015" y="471516"/>
                </a:lnTo>
                <a:lnTo>
                  <a:pt x="1777146" y="475854"/>
                </a:lnTo>
                <a:lnTo>
                  <a:pt x="1775844" y="480409"/>
                </a:lnTo>
                <a:lnTo>
                  <a:pt x="1774325" y="484529"/>
                </a:lnTo>
                <a:lnTo>
                  <a:pt x="1771937" y="488651"/>
                </a:lnTo>
                <a:lnTo>
                  <a:pt x="1769332" y="492337"/>
                </a:lnTo>
                <a:lnTo>
                  <a:pt x="1766510" y="496025"/>
                </a:lnTo>
                <a:lnTo>
                  <a:pt x="1763254" y="499278"/>
                </a:lnTo>
                <a:lnTo>
                  <a:pt x="1759564" y="502098"/>
                </a:lnTo>
                <a:lnTo>
                  <a:pt x="1631927" y="594709"/>
                </a:lnTo>
                <a:lnTo>
                  <a:pt x="1637788" y="607072"/>
                </a:lnTo>
                <a:lnTo>
                  <a:pt x="1643866" y="619651"/>
                </a:lnTo>
                <a:lnTo>
                  <a:pt x="1649293" y="632231"/>
                </a:lnTo>
                <a:lnTo>
                  <a:pt x="1654502" y="644810"/>
                </a:lnTo>
                <a:lnTo>
                  <a:pt x="1659712" y="657607"/>
                </a:lnTo>
                <a:lnTo>
                  <a:pt x="1664704" y="670620"/>
                </a:lnTo>
                <a:lnTo>
                  <a:pt x="1669263" y="683634"/>
                </a:lnTo>
                <a:lnTo>
                  <a:pt x="1673605" y="696647"/>
                </a:lnTo>
                <a:lnTo>
                  <a:pt x="1677946" y="710094"/>
                </a:lnTo>
                <a:lnTo>
                  <a:pt x="1681853" y="723541"/>
                </a:lnTo>
                <a:lnTo>
                  <a:pt x="1685760" y="736771"/>
                </a:lnTo>
                <a:lnTo>
                  <a:pt x="1689017" y="750436"/>
                </a:lnTo>
                <a:lnTo>
                  <a:pt x="1692489" y="764099"/>
                </a:lnTo>
                <a:lnTo>
                  <a:pt x="1695311" y="777764"/>
                </a:lnTo>
                <a:lnTo>
                  <a:pt x="1698133" y="791644"/>
                </a:lnTo>
                <a:lnTo>
                  <a:pt x="1700738" y="805525"/>
                </a:lnTo>
                <a:lnTo>
                  <a:pt x="1857896" y="805525"/>
                </a:lnTo>
                <a:lnTo>
                  <a:pt x="1862672" y="805742"/>
                </a:lnTo>
                <a:lnTo>
                  <a:pt x="1867448" y="806609"/>
                </a:lnTo>
                <a:lnTo>
                  <a:pt x="1872006" y="807477"/>
                </a:lnTo>
                <a:lnTo>
                  <a:pt x="1876130" y="809429"/>
                </a:lnTo>
                <a:lnTo>
                  <a:pt x="1880255" y="811164"/>
                </a:lnTo>
                <a:lnTo>
                  <a:pt x="1884161" y="813550"/>
                </a:lnTo>
                <a:lnTo>
                  <a:pt x="1887635" y="816370"/>
                </a:lnTo>
                <a:lnTo>
                  <a:pt x="1891108" y="819406"/>
                </a:lnTo>
                <a:lnTo>
                  <a:pt x="1894147" y="822659"/>
                </a:lnTo>
                <a:lnTo>
                  <a:pt x="1896969" y="826346"/>
                </a:lnTo>
                <a:lnTo>
                  <a:pt x="1899356" y="830250"/>
                </a:lnTo>
                <a:lnTo>
                  <a:pt x="1901310" y="833937"/>
                </a:lnTo>
                <a:lnTo>
                  <a:pt x="1902830" y="838275"/>
                </a:lnTo>
                <a:lnTo>
                  <a:pt x="1903915" y="843047"/>
                </a:lnTo>
                <a:lnTo>
                  <a:pt x="1904566" y="847601"/>
                </a:lnTo>
                <a:lnTo>
                  <a:pt x="1905000" y="852156"/>
                </a:lnTo>
                <a:lnTo>
                  <a:pt x="1905000" y="1011353"/>
                </a:lnTo>
                <a:lnTo>
                  <a:pt x="1904566" y="1015907"/>
                </a:lnTo>
                <a:lnTo>
                  <a:pt x="1904132" y="1020896"/>
                </a:lnTo>
                <a:lnTo>
                  <a:pt x="1902830" y="1025234"/>
                </a:lnTo>
                <a:lnTo>
                  <a:pt x="1901310" y="1029571"/>
                </a:lnTo>
                <a:lnTo>
                  <a:pt x="1899356" y="1033692"/>
                </a:lnTo>
                <a:lnTo>
                  <a:pt x="1896969" y="1037596"/>
                </a:lnTo>
                <a:lnTo>
                  <a:pt x="1894147" y="1041283"/>
                </a:lnTo>
                <a:lnTo>
                  <a:pt x="1891325" y="1044536"/>
                </a:lnTo>
                <a:lnTo>
                  <a:pt x="1887852" y="1047356"/>
                </a:lnTo>
                <a:lnTo>
                  <a:pt x="1884161" y="1050175"/>
                </a:lnTo>
                <a:lnTo>
                  <a:pt x="1880255" y="1052562"/>
                </a:lnTo>
                <a:lnTo>
                  <a:pt x="1876130" y="1054513"/>
                </a:lnTo>
                <a:lnTo>
                  <a:pt x="1872006" y="1056032"/>
                </a:lnTo>
                <a:lnTo>
                  <a:pt x="1867448" y="1057116"/>
                </a:lnTo>
                <a:lnTo>
                  <a:pt x="1862672" y="1057983"/>
                </a:lnTo>
                <a:lnTo>
                  <a:pt x="1858113" y="1058201"/>
                </a:lnTo>
                <a:lnTo>
                  <a:pt x="1700738" y="1058201"/>
                </a:lnTo>
                <a:lnTo>
                  <a:pt x="1698133" y="1072082"/>
                </a:lnTo>
                <a:lnTo>
                  <a:pt x="1695311" y="1085962"/>
                </a:lnTo>
                <a:lnTo>
                  <a:pt x="1692489" y="1099626"/>
                </a:lnTo>
                <a:lnTo>
                  <a:pt x="1689017" y="1113507"/>
                </a:lnTo>
                <a:lnTo>
                  <a:pt x="1685760" y="1126737"/>
                </a:lnTo>
                <a:lnTo>
                  <a:pt x="1681853" y="1140401"/>
                </a:lnTo>
                <a:lnTo>
                  <a:pt x="1677946" y="1153848"/>
                </a:lnTo>
                <a:lnTo>
                  <a:pt x="1673605" y="1166862"/>
                </a:lnTo>
                <a:lnTo>
                  <a:pt x="1669263" y="1180092"/>
                </a:lnTo>
                <a:lnTo>
                  <a:pt x="1664704" y="1193105"/>
                </a:lnTo>
                <a:lnTo>
                  <a:pt x="1659712" y="1205902"/>
                </a:lnTo>
                <a:lnTo>
                  <a:pt x="1654502" y="1218698"/>
                </a:lnTo>
                <a:lnTo>
                  <a:pt x="1649293" y="1231711"/>
                </a:lnTo>
                <a:lnTo>
                  <a:pt x="1643866" y="1244291"/>
                </a:lnTo>
                <a:lnTo>
                  <a:pt x="1637788" y="1256654"/>
                </a:lnTo>
                <a:lnTo>
                  <a:pt x="1631927" y="1269016"/>
                </a:lnTo>
                <a:lnTo>
                  <a:pt x="1759564" y="1361411"/>
                </a:lnTo>
                <a:lnTo>
                  <a:pt x="1763254" y="1364231"/>
                </a:lnTo>
                <a:lnTo>
                  <a:pt x="1766510" y="1367701"/>
                </a:lnTo>
                <a:lnTo>
                  <a:pt x="1769332" y="1371171"/>
                </a:lnTo>
                <a:lnTo>
                  <a:pt x="1771937" y="1375075"/>
                </a:lnTo>
                <a:lnTo>
                  <a:pt x="1774325" y="1379196"/>
                </a:lnTo>
                <a:lnTo>
                  <a:pt x="1775844" y="1383317"/>
                </a:lnTo>
                <a:lnTo>
                  <a:pt x="1777146" y="1387654"/>
                </a:lnTo>
                <a:lnTo>
                  <a:pt x="1778015" y="1391992"/>
                </a:lnTo>
                <a:lnTo>
                  <a:pt x="1778666" y="1396330"/>
                </a:lnTo>
                <a:lnTo>
                  <a:pt x="1778666" y="1401101"/>
                </a:lnTo>
                <a:lnTo>
                  <a:pt x="1778449" y="1405439"/>
                </a:lnTo>
                <a:lnTo>
                  <a:pt x="1777581" y="1409994"/>
                </a:lnTo>
                <a:lnTo>
                  <a:pt x="1776278" y="1414332"/>
                </a:lnTo>
                <a:lnTo>
                  <a:pt x="1774542" y="1418886"/>
                </a:lnTo>
                <a:lnTo>
                  <a:pt x="1772371" y="1422790"/>
                </a:lnTo>
                <a:lnTo>
                  <a:pt x="1769766" y="1426694"/>
                </a:lnTo>
                <a:lnTo>
                  <a:pt x="1676210" y="1555526"/>
                </a:lnTo>
                <a:lnTo>
                  <a:pt x="1673171" y="1559214"/>
                </a:lnTo>
                <a:lnTo>
                  <a:pt x="1670132" y="1562467"/>
                </a:lnTo>
                <a:lnTo>
                  <a:pt x="1666441" y="1565503"/>
                </a:lnTo>
                <a:lnTo>
                  <a:pt x="1662534" y="1567889"/>
                </a:lnTo>
                <a:lnTo>
                  <a:pt x="1658410" y="1570275"/>
                </a:lnTo>
                <a:lnTo>
                  <a:pt x="1654285" y="1572010"/>
                </a:lnTo>
                <a:lnTo>
                  <a:pt x="1649944" y="1573311"/>
                </a:lnTo>
                <a:lnTo>
                  <a:pt x="1645603" y="1573962"/>
                </a:lnTo>
                <a:lnTo>
                  <a:pt x="1641261" y="1574612"/>
                </a:lnTo>
                <a:lnTo>
                  <a:pt x="1636702" y="1574830"/>
                </a:lnTo>
                <a:lnTo>
                  <a:pt x="1632144" y="1574179"/>
                </a:lnTo>
                <a:lnTo>
                  <a:pt x="1627586" y="1573528"/>
                </a:lnTo>
                <a:lnTo>
                  <a:pt x="1623244" y="1572227"/>
                </a:lnTo>
                <a:lnTo>
                  <a:pt x="1618903" y="1570708"/>
                </a:lnTo>
                <a:lnTo>
                  <a:pt x="1614779" y="1568323"/>
                </a:lnTo>
                <a:lnTo>
                  <a:pt x="1610872" y="1565720"/>
                </a:lnTo>
                <a:lnTo>
                  <a:pt x="1483234" y="1473326"/>
                </a:lnTo>
                <a:lnTo>
                  <a:pt x="1473250" y="1483085"/>
                </a:lnTo>
                <a:lnTo>
                  <a:pt x="1463047" y="1492195"/>
                </a:lnTo>
                <a:lnTo>
                  <a:pt x="1452628" y="1501521"/>
                </a:lnTo>
                <a:lnTo>
                  <a:pt x="1442209" y="1510631"/>
                </a:lnTo>
                <a:lnTo>
                  <a:pt x="1431572" y="1519523"/>
                </a:lnTo>
                <a:lnTo>
                  <a:pt x="1420719" y="1527982"/>
                </a:lnTo>
                <a:lnTo>
                  <a:pt x="1409648" y="1536440"/>
                </a:lnTo>
                <a:lnTo>
                  <a:pt x="1398578" y="1544682"/>
                </a:lnTo>
                <a:lnTo>
                  <a:pt x="1387290" y="1552923"/>
                </a:lnTo>
                <a:lnTo>
                  <a:pt x="1375785" y="1560731"/>
                </a:lnTo>
                <a:lnTo>
                  <a:pt x="1364281" y="1568323"/>
                </a:lnTo>
                <a:lnTo>
                  <a:pt x="1352342" y="1575914"/>
                </a:lnTo>
                <a:lnTo>
                  <a:pt x="1340403" y="1583071"/>
                </a:lnTo>
                <a:lnTo>
                  <a:pt x="1328464" y="1590228"/>
                </a:lnTo>
                <a:lnTo>
                  <a:pt x="1316091" y="1596952"/>
                </a:lnTo>
                <a:lnTo>
                  <a:pt x="1303718" y="1603676"/>
                </a:lnTo>
                <a:lnTo>
                  <a:pt x="1352559" y="1753112"/>
                </a:lnTo>
                <a:lnTo>
                  <a:pt x="1353645" y="1757883"/>
                </a:lnTo>
                <a:lnTo>
                  <a:pt x="1354296" y="1762655"/>
                </a:lnTo>
                <a:lnTo>
                  <a:pt x="1354946" y="1767426"/>
                </a:lnTo>
                <a:lnTo>
                  <a:pt x="1354730" y="1771764"/>
                </a:lnTo>
                <a:lnTo>
                  <a:pt x="1354079" y="1776319"/>
                </a:lnTo>
                <a:lnTo>
                  <a:pt x="1353210" y="1780657"/>
                </a:lnTo>
                <a:lnTo>
                  <a:pt x="1351474" y="1784995"/>
                </a:lnTo>
                <a:lnTo>
                  <a:pt x="1349737" y="1789115"/>
                </a:lnTo>
                <a:lnTo>
                  <a:pt x="1347349" y="1793019"/>
                </a:lnTo>
                <a:lnTo>
                  <a:pt x="1344962" y="1796707"/>
                </a:lnTo>
                <a:lnTo>
                  <a:pt x="1342139" y="1799960"/>
                </a:lnTo>
                <a:lnTo>
                  <a:pt x="1338666" y="1803214"/>
                </a:lnTo>
                <a:lnTo>
                  <a:pt x="1335194" y="1806033"/>
                </a:lnTo>
                <a:lnTo>
                  <a:pt x="1331286" y="1808419"/>
                </a:lnTo>
                <a:lnTo>
                  <a:pt x="1326945" y="1810588"/>
                </a:lnTo>
                <a:lnTo>
                  <a:pt x="1322603" y="1812323"/>
                </a:lnTo>
                <a:lnTo>
                  <a:pt x="1171306" y="1861556"/>
                </a:lnTo>
                <a:lnTo>
                  <a:pt x="1166531" y="1862641"/>
                </a:lnTo>
                <a:lnTo>
                  <a:pt x="1161972" y="1863508"/>
                </a:lnTo>
                <a:lnTo>
                  <a:pt x="1157414" y="1863725"/>
                </a:lnTo>
                <a:lnTo>
                  <a:pt x="1152638" y="1863725"/>
                </a:lnTo>
                <a:lnTo>
                  <a:pt x="1148080" y="1862858"/>
                </a:lnTo>
                <a:lnTo>
                  <a:pt x="1143738" y="1861990"/>
                </a:lnTo>
                <a:lnTo>
                  <a:pt x="1139614" y="1860472"/>
                </a:lnTo>
                <a:lnTo>
                  <a:pt x="1135490" y="1858520"/>
                </a:lnTo>
                <a:lnTo>
                  <a:pt x="1131365" y="1856568"/>
                </a:lnTo>
                <a:lnTo>
                  <a:pt x="1127675" y="1853748"/>
                </a:lnTo>
                <a:lnTo>
                  <a:pt x="1124419" y="1850929"/>
                </a:lnTo>
                <a:lnTo>
                  <a:pt x="1121380" y="1847459"/>
                </a:lnTo>
                <a:lnTo>
                  <a:pt x="1118558" y="1843989"/>
                </a:lnTo>
                <a:lnTo>
                  <a:pt x="1115954" y="1840085"/>
                </a:lnTo>
                <a:lnTo>
                  <a:pt x="1113783" y="1835747"/>
                </a:lnTo>
                <a:lnTo>
                  <a:pt x="1112046" y="1831409"/>
                </a:lnTo>
                <a:lnTo>
                  <a:pt x="1063423" y="1681538"/>
                </a:lnTo>
                <a:lnTo>
                  <a:pt x="1049747" y="1683491"/>
                </a:lnTo>
                <a:lnTo>
                  <a:pt x="1036289" y="1685009"/>
                </a:lnTo>
                <a:lnTo>
                  <a:pt x="1022397" y="1686310"/>
                </a:lnTo>
                <a:lnTo>
                  <a:pt x="1008505" y="1687611"/>
                </a:lnTo>
                <a:lnTo>
                  <a:pt x="994612" y="1688479"/>
                </a:lnTo>
                <a:lnTo>
                  <a:pt x="980719" y="1689130"/>
                </a:lnTo>
                <a:lnTo>
                  <a:pt x="966392" y="1689346"/>
                </a:lnTo>
                <a:lnTo>
                  <a:pt x="952500" y="1689780"/>
                </a:lnTo>
                <a:lnTo>
                  <a:pt x="938391" y="1689346"/>
                </a:lnTo>
                <a:lnTo>
                  <a:pt x="924281" y="1689130"/>
                </a:lnTo>
                <a:lnTo>
                  <a:pt x="910389" y="1688479"/>
                </a:lnTo>
                <a:lnTo>
                  <a:pt x="896497" y="1687611"/>
                </a:lnTo>
                <a:lnTo>
                  <a:pt x="882604" y="1686310"/>
                </a:lnTo>
                <a:lnTo>
                  <a:pt x="868929" y="1685009"/>
                </a:lnTo>
                <a:lnTo>
                  <a:pt x="855036" y="1683491"/>
                </a:lnTo>
                <a:lnTo>
                  <a:pt x="841361" y="1681538"/>
                </a:lnTo>
                <a:lnTo>
                  <a:pt x="793172" y="1831409"/>
                </a:lnTo>
                <a:lnTo>
                  <a:pt x="791218" y="1835963"/>
                </a:lnTo>
                <a:lnTo>
                  <a:pt x="789264" y="1840085"/>
                </a:lnTo>
                <a:lnTo>
                  <a:pt x="786660" y="1843989"/>
                </a:lnTo>
                <a:lnTo>
                  <a:pt x="783837" y="1847459"/>
                </a:lnTo>
                <a:lnTo>
                  <a:pt x="780798" y="1850929"/>
                </a:lnTo>
                <a:lnTo>
                  <a:pt x="777108" y="1853748"/>
                </a:lnTo>
                <a:lnTo>
                  <a:pt x="773635" y="1856568"/>
                </a:lnTo>
                <a:lnTo>
                  <a:pt x="769728" y="1858520"/>
                </a:lnTo>
                <a:lnTo>
                  <a:pt x="765604" y="1860472"/>
                </a:lnTo>
                <a:lnTo>
                  <a:pt x="761262" y="1861990"/>
                </a:lnTo>
                <a:lnTo>
                  <a:pt x="756921" y="1862858"/>
                </a:lnTo>
                <a:lnTo>
                  <a:pt x="752145" y="1863725"/>
                </a:lnTo>
                <a:lnTo>
                  <a:pt x="747804" y="1863725"/>
                </a:lnTo>
                <a:lnTo>
                  <a:pt x="743246" y="1863508"/>
                </a:lnTo>
                <a:lnTo>
                  <a:pt x="738470" y="1862641"/>
                </a:lnTo>
                <a:lnTo>
                  <a:pt x="733694" y="1861340"/>
                </a:lnTo>
                <a:lnTo>
                  <a:pt x="582614" y="1812323"/>
                </a:lnTo>
                <a:lnTo>
                  <a:pt x="578056" y="1810588"/>
                </a:lnTo>
                <a:lnTo>
                  <a:pt x="573931" y="1808419"/>
                </a:lnTo>
                <a:lnTo>
                  <a:pt x="570024" y="1806033"/>
                </a:lnTo>
                <a:lnTo>
                  <a:pt x="566551" y="1803214"/>
                </a:lnTo>
                <a:lnTo>
                  <a:pt x="563078" y="1799960"/>
                </a:lnTo>
                <a:lnTo>
                  <a:pt x="560039" y="1796707"/>
                </a:lnTo>
                <a:lnTo>
                  <a:pt x="557434" y="1793019"/>
                </a:lnTo>
                <a:lnTo>
                  <a:pt x="555481" y="1789115"/>
                </a:lnTo>
                <a:lnTo>
                  <a:pt x="553310" y="1784995"/>
                </a:lnTo>
                <a:lnTo>
                  <a:pt x="552007" y="1780657"/>
                </a:lnTo>
                <a:lnTo>
                  <a:pt x="550922" y="1776319"/>
                </a:lnTo>
                <a:lnTo>
                  <a:pt x="550271" y="1771764"/>
                </a:lnTo>
                <a:lnTo>
                  <a:pt x="550271" y="1767426"/>
                </a:lnTo>
                <a:lnTo>
                  <a:pt x="550488" y="1762655"/>
                </a:lnTo>
                <a:lnTo>
                  <a:pt x="551356" y="1757883"/>
                </a:lnTo>
                <a:lnTo>
                  <a:pt x="552224" y="1753112"/>
                </a:lnTo>
                <a:lnTo>
                  <a:pt x="601282" y="1603676"/>
                </a:lnTo>
                <a:lnTo>
                  <a:pt x="588909" y="1596952"/>
                </a:lnTo>
                <a:lnTo>
                  <a:pt x="576753" y="1590228"/>
                </a:lnTo>
                <a:lnTo>
                  <a:pt x="564597" y="1583071"/>
                </a:lnTo>
                <a:lnTo>
                  <a:pt x="552658" y="1575914"/>
                </a:lnTo>
                <a:lnTo>
                  <a:pt x="540936" y="1568323"/>
                </a:lnTo>
                <a:lnTo>
                  <a:pt x="529215" y="1560731"/>
                </a:lnTo>
                <a:lnTo>
                  <a:pt x="517927" y="1552923"/>
                </a:lnTo>
                <a:lnTo>
                  <a:pt x="506423" y="1544682"/>
                </a:lnTo>
                <a:lnTo>
                  <a:pt x="495135" y="1536440"/>
                </a:lnTo>
                <a:lnTo>
                  <a:pt x="484281" y="1527982"/>
                </a:lnTo>
                <a:lnTo>
                  <a:pt x="473428" y="1519306"/>
                </a:lnTo>
                <a:lnTo>
                  <a:pt x="462791" y="1510631"/>
                </a:lnTo>
                <a:lnTo>
                  <a:pt x="452155" y="1501521"/>
                </a:lnTo>
                <a:lnTo>
                  <a:pt x="441953" y="1492195"/>
                </a:lnTo>
                <a:lnTo>
                  <a:pt x="431751" y="1482869"/>
                </a:lnTo>
                <a:lnTo>
                  <a:pt x="421549" y="1473108"/>
                </a:lnTo>
                <a:lnTo>
                  <a:pt x="294346" y="1565720"/>
                </a:lnTo>
                <a:lnTo>
                  <a:pt x="290222" y="1568323"/>
                </a:lnTo>
                <a:lnTo>
                  <a:pt x="286097" y="1570708"/>
                </a:lnTo>
                <a:lnTo>
                  <a:pt x="281756" y="1572227"/>
                </a:lnTo>
                <a:lnTo>
                  <a:pt x="277197" y="1573528"/>
                </a:lnTo>
                <a:lnTo>
                  <a:pt x="272856" y="1574179"/>
                </a:lnTo>
                <a:lnTo>
                  <a:pt x="268298" y="1574830"/>
                </a:lnTo>
                <a:lnTo>
                  <a:pt x="263739" y="1574830"/>
                </a:lnTo>
                <a:lnTo>
                  <a:pt x="259397" y="1574179"/>
                </a:lnTo>
                <a:lnTo>
                  <a:pt x="254839" y="1573311"/>
                </a:lnTo>
                <a:lnTo>
                  <a:pt x="250498" y="1572010"/>
                </a:lnTo>
                <a:lnTo>
                  <a:pt x="246374" y="1570275"/>
                </a:lnTo>
                <a:lnTo>
                  <a:pt x="242249" y="1568106"/>
                </a:lnTo>
                <a:lnTo>
                  <a:pt x="238776" y="1565503"/>
                </a:lnTo>
                <a:lnTo>
                  <a:pt x="235086" y="1562467"/>
                </a:lnTo>
                <a:lnTo>
                  <a:pt x="231829" y="1559214"/>
                </a:lnTo>
                <a:lnTo>
                  <a:pt x="228791" y="1555526"/>
                </a:lnTo>
                <a:lnTo>
                  <a:pt x="135017" y="1426694"/>
                </a:lnTo>
                <a:lnTo>
                  <a:pt x="132412" y="1422790"/>
                </a:lnTo>
                <a:lnTo>
                  <a:pt x="130458" y="1418886"/>
                </a:lnTo>
                <a:lnTo>
                  <a:pt x="128722" y="1414332"/>
                </a:lnTo>
                <a:lnTo>
                  <a:pt x="127419" y="1409994"/>
                </a:lnTo>
                <a:lnTo>
                  <a:pt x="126551" y="1405439"/>
                </a:lnTo>
                <a:lnTo>
                  <a:pt x="126334" y="1401101"/>
                </a:lnTo>
                <a:lnTo>
                  <a:pt x="126334" y="1396330"/>
                </a:lnTo>
                <a:lnTo>
                  <a:pt x="126768" y="1391992"/>
                </a:lnTo>
                <a:lnTo>
                  <a:pt x="127853" y="1387654"/>
                </a:lnTo>
                <a:lnTo>
                  <a:pt x="129156" y="1383317"/>
                </a:lnTo>
                <a:lnTo>
                  <a:pt x="130893" y="1379196"/>
                </a:lnTo>
                <a:lnTo>
                  <a:pt x="133063" y="1375075"/>
                </a:lnTo>
                <a:lnTo>
                  <a:pt x="135668" y="1371171"/>
                </a:lnTo>
                <a:lnTo>
                  <a:pt x="138490" y="1367701"/>
                </a:lnTo>
                <a:lnTo>
                  <a:pt x="141746" y="1364447"/>
                </a:lnTo>
                <a:lnTo>
                  <a:pt x="145653" y="1361411"/>
                </a:lnTo>
                <a:lnTo>
                  <a:pt x="272856" y="1269016"/>
                </a:lnTo>
                <a:lnTo>
                  <a:pt x="266995" y="1256654"/>
                </a:lnTo>
                <a:lnTo>
                  <a:pt x="261351" y="1244074"/>
                </a:lnTo>
                <a:lnTo>
                  <a:pt x="255707" y="1231711"/>
                </a:lnTo>
                <a:lnTo>
                  <a:pt x="250281" y="1218698"/>
                </a:lnTo>
                <a:lnTo>
                  <a:pt x="245071" y="1205902"/>
                </a:lnTo>
                <a:lnTo>
                  <a:pt x="240295" y="1193105"/>
                </a:lnTo>
                <a:lnTo>
                  <a:pt x="235737" y="1180092"/>
                </a:lnTo>
                <a:lnTo>
                  <a:pt x="231178" y="1166862"/>
                </a:lnTo>
                <a:lnTo>
                  <a:pt x="227054" y="1153848"/>
                </a:lnTo>
                <a:lnTo>
                  <a:pt x="222930" y="1140401"/>
                </a:lnTo>
                <a:lnTo>
                  <a:pt x="219457" y="1126737"/>
                </a:lnTo>
                <a:lnTo>
                  <a:pt x="215767" y="1113507"/>
                </a:lnTo>
                <a:lnTo>
                  <a:pt x="212728" y="1099626"/>
                </a:lnTo>
                <a:lnTo>
                  <a:pt x="209689" y="1085962"/>
                </a:lnTo>
                <a:lnTo>
                  <a:pt x="207084" y="1072082"/>
                </a:lnTo>
                <a:lnTo>
                  <a:pt x="204479" y="1058201"/>
                </a:lnTo>
                <a:lnTo>
                  <a:pt x="47104" y="1058201"/>
                </a:lnTo>
                <a:lnTo>
                  <a:pt x="42111" y="1057983"/>
                </a:lnTo>
                <a:lnTo>
                  <a:pt x="37552" y="1057116"/>
                </a:lnTo>
                <a:lnTo>
                  <a:pt x="32994" y="1056032"/>
                </a:lnTo>
                <a:lnTo>
                  <a:pt x="28653" y="1054513"/>
                </a:lnTo>
                <a:lnTo>
                  <a:pt x="24745" y="1052562"/>
                </a:lnTo>
                <a:lnTo>
                  <a:pt x="20839" y="1050175"/>
                </a:lnTo>
                <a:lnTo>
                  <a:pt x="16931" y="1047356"/>
                </a:lnTo>
                <a:lnTo>
                  <a:pt x="13892" y="1044536"/>
                </a:lnTo>
                <a:lnTo>
                  <a:pt x="10853" y="1041283"/>
                </a:lnTo>
                <a:lnTo>
                  <a:pt x="8032" y="1037596"/>
                </a:lnTo>
                <a:lnTo>
                  <a:pt x="5644" y="1033692"/>
                </a:lnTo>
                <a:lnTo>
                  <a:pt x="3690" y="1029571"/>
                </a:lnTo>
                <a:lnTo>
                  <a:pt x="1954" y="1025234"/>
                </a:lnTo>
                <a:lnTo>
                  <a:pt x="1085" y="1020896"/>
                </a:lnTo>
                <a:lnTo>
                  <a:pt x="217" y="1015907"/>
                </a:lnTo>
                <a:lnTo>
                  <a:pt x="0" y="1011353"/>
                </a:lnTo>
                <a:lnTo>
                  <a:pt x="0" y="852156"/>
                </a:lnTo>
                <a:lnTo>
                  <a:pt x="217" y="847601"/>
                </a:lnTo>
                <a:lnTo>
                  <a:pt x="1085" y="843047"/>
                </a:lnTo>
                <a:lnTo>
                  <a:pt x="1954" y="838275"/>
                </a:lnTo>
                <a:lnTo>
                  <a:pt x="3690" y="833937"/>
                </a:lnTo>
                <a:lnTo>
                  <a:pt x="5644" y="830250"/>
                </a:lnTo>
                <a:lnTo>
                  <a:pt x="8032" y="826346"/>
                </a:lnTo>
                <a:lnTo>
                  <a:pt x="10853" y="822659"/>
                </a:lnTo>
                <a:lnTo>
                  <a:pt x="13892" y="819406"/>
                </a:lnTo>
                <a:lnTo>
                  <a:pt x="16931" y="816370"/>
                </a:lnTo>
                <a:lnTo>
                  <a:pt x="20839" y="813550"/>
                </a:lnTo>
                <a:lnTo>
                  <a:pt x="24745" y="811164"/>
                </a:lnTo>
                <a:lnTo>
                  <a:pt x="28653" y="809429"/>
                </a:lnTo>
                <a:lnTo>
                  <a:pt x="32994" y="807477"/>
                </a:lnTo>
                <a:lnTo>
                  <a:pt x="37552" y="806609"/>
                </a:lnTo>
                <a:lnTo>
                  <a:pt x="42111" y="805742"/>
                </a:lnTo>
                <a:lnTo>
                  <a:pt x="47104" y="805525"/>
                </a:lnTo>
                <a:lnTo>
                  <a:pt x="204479" y="805525"/>
                </a:lnTo>
                <a:lnTo>
                  <a:pt x="207084" y="791644"/>
                </a:lnTo>
                <a:lnTo>
                  <a:pt x="209689" y="777764"/>
                </a:lnTo>
                <a:lnTo>
                  <a:pt x="212728" y="764099"/>
                </a:lnTo>
                <a:lnTo>
                  <a:pt x="215767" y="750436"/>
                </a:lnTo>
                <a:lnTo>
                  <a:pt x="219457" y="736771"/>
                </a:lnTo>
                <a:lnTo>
                  <a:pt x="222930" y="723324"/>
                </a:lnTo>
                <a:lnTo>
                  <a:pt x="227054" y="709877"/>
                </a:lnTo>
                <a:lnTo>
                  <a:pt x="231178" y="696647"/>
                </a:lnTo>
                <a:lnTo>
                  <a:pt x="235737" y="683634"/>
                </a:lnTo>
                <a:lnTo>
                  <a:pt x="240295" y="670620"/>
                </a:lnTo>
                <a:lnTo>
                  <a:pt x="245071" y="657607"/>
                </a:lnTo>
                <a:lnTo>
                  <a:pt x="250281" y="644810"/>
                </a:lnTo>
                <a:lnTo>
                  <a:pt x="255707" y="632014"/>
                </a:lnTo>
                <a:lnTo>
                  <a:pt x="261351" y="619434"/>
                </a:lnTo>
                <a:lnTo>
                  <a:pt x="266995" y="607072"/>
                </a:lnTo>
                <a:lnTo>
                  <a:pt x="272856" y="594709"/>
                </a:lnTo>
                <a:lnTo>
                  <a:pt x="145653" y="502098"/>
                </a:lnTo>
                <a:lnTo>
                  <a:pt x="141746" y="499061"/>
                </a:lnTo>
                <a:lnTo>
                  <a:pt x="138490" y="495808"/>
                </a:lnTo>
                <a:lnTo>
                  <a:pt x="135668" y="492337"/>
                </a:lnTo>
                <a:lnTo>
                  <a:pt x="133063" y="488651"/>
                </a:lnTo>
                <a:lnTo>
                  <a:pt x="130893" y="484529"/>
                </a:lnTo>
                <a:lnTo>
                  <a:pt x="129156" y="480409"/>
                </a:lnTo>
                <a:lnTo>
                  <a:pt x="127853" y="475854"/>
                </a:lnTo>
                <a:lnTo>
                  <a:pt x="126768" y="471516"/>
                </a:lnTo>
                <a:lnTo>
                  <a:pt x="126334" y="467178"/>
                </a:lnTo>
                <a:lnTo>
                  <a:pt x="126334" y="462624"/>
                </a:lnTo>
                <a:lnTo>
                  <a:pt x="126551" y="458069"/>
                </a:lnTo>
                <a:lnTo>
                  <a:pt x="127419" y="453515"/>
                </a:lnTo>
                <a:lnTo>
                  <a:pt x="128722" y="449177"/>
                </a:lnTo>
                <a:lnTo>
                  <a:pt x="130458" y="444839"/>
                </a:lnTo>
                <a:lnTo>
                  <a:pt x="132412" y="440718"/>
                </a:lnTo>
                <a:lnTo>
                  <a:pt x="135017" y="436597"/>
                </a:lnTo>
                <a:lnTo>
                  <a:pt x="228791" y="308416"/>
                </a:lnTo>
                <a:lnTo>
                  <a:pt x="231829" y="304512"/>
                </a:lnTo>
                <a:lnTo>
                  <a:pt x="235086" y="301259"/>
                </a:lnTo>
                <a:lnTo>
                  <a:pt x="238776" y="298005"/>
                </a:lnTo>
                <a:lnTo>
                  <a:pt x="242249" y="295619"/>
                </a:lnTo>
                <a:lnTo>
                  <a:pt x="246374" y="293451"/>
                </a:lnTo>
                <a:lnTo>
                  <a:pt x="250498" y="291715"/>
                </a:lnTo>
                <a:lnTo>
                  <a:pt x="254839" y="290414"/>
                </a:lnTo>
                <a:lnTo>
                  <a:pt x="259397" y="289330"/>
                </a:lnTo>
                <a:lnTo>
                  <a:pt x="263739" y="288896"/>
                </a:lnTo>
                <a:lnTo>
                  <a:pt x="268298" y="288896"/>
                </a:lnTo>
                <a:lnTo>
                  <a:pt x="272856" y="289330"/>
                </a:lnTo>
                <a:lnTo>
                  <a:pt x="277197" y="290197"/>
                </a:lnTo>
                <a:lnTo>
                  <a:pt x="281756" y="291499"/>
                </a:lnTo>
                <a:lnTo>
                  <a:pt x="286097" y="293017"/>
                </a:lnTo>
                <a:lnTo>
                  <a:pt x="290222" y="295186"/>
                </a:lnTo>
                <a:lnTo>
                  <a:pt x="294346" y="297788"/>
                </a:lnTo>
                <a:lnTo>
                  <a:pt x="421549" y="390400"/>
                </a:lnTo>
                <a:lnTo>
                  <a:pt x="431751" y="380857"/>
                </a:lnTo>
                <a:lnTo>
                  <a:pt x="441953" y="371314"/>
                </a:lnTo>
                <a:lnTo>
                  <a:pt x="452155" y="361988"/>
                </a:lnTo>
                <a:lnTo>
                  <a:pt x="462791" y="353095"/>
                </a:lnTo>
                <a:lnTo>
                  <a:pt x="473645" y="344203"/>
                </a:lnTo>
                <a:lnTo>
                  <a:pt x="484281" y="335527"/>
                </a:lnTo>
                <a:lnTo>
                  <a:pt x="495135" y="327068"/>
                </a:lnTo>
                <a:lnTo>
                  <a:pt x="506423" y="318827"/>
                </a:lnTo>
                <a:lnTo>
                  <a:pt x="517927" y="310585"/>
                </a:lnTo>
                <a:lnTo>
                  <a:pt x="529215" y="302994"/>
                </a:lnTo>
                <a:lnTo>
                  <a:pt x="540936" y="295186"/>
                </a:lnTo>
                <a:lnTo>
                  <a:pt x="552658" y="287811"/>
                </a:lnTo>
                <a:lnTo>
                  <a:pt x="564597" y="280654"/>
                </a:lnTo>
                <a:lnTo>
                  <a:pt x="576753" y="273497"/>
                </a:lnTo>
                <a:lnTo>
                  <a:pt x="588909" y="266773"/>
                </a:lnTo>
                <a:lnTo>
                  <a:pt x="601282" y="260050"/>
                </a:lnTo>
                <a:lnTo>
                  <a:pt x="552224" y="110396"/>
                </a:lnTo>
                <a:lnTo>
                  <a:pt x="550922" y="105842"/>
                </a:lnTo>
                <a:lnTo>
                  <a:pt x="550488" y="100853"/>
                </a:lnTo>
                <a:lnTo>
                  <a:pt x="550053" y="96299"/>
                </a:lnTo>
                <a:lnTo>
                  <a:pt x="550271" y="91961"/>
                </a:lnTo>
                <a:lnTo>
                  <a:pt x="550704" y="87406"/>
                </a:lnTo>
                <a:lnTo>
                  <a:pt x="552007" y="82852"/>
                </a:lnTo>
                <a:lnTo>
                  <a:pt x="553310" y="78514"/>
                </a:lnTo>
                <a:lnTo>
                  <a:pt x="555046" y="74826"/>
                </a:lnTo>
                <a:lnTo>
                  <a:pt x="557434" y="70706"/>
                </a:lnTo>
                <a:lnTo>
                  <a:pt x="560039" y="67018"/>
                </a:lnTo>
                <a:lnTo>
                  <a:pt x="563078" y="63765"/>
                </a:lnTo>
                <a:lnTo>
                  <a:pt x="566551" y="60512"/>
                </a:lnTo>
                <a:lnTo>
                  <a:pt x="570024" y="57693"/>
                </a:lnTo>
                <a:lnTo>
                  <a:pt x="573931" y="55090"/>
                </a:lnTo>
                <a:lnTo>
                  <a:pt x="578056" y="53137"/>
                </a:lnTo>
                <a:lnTo>
                  <a:pt x="582614" y="51402"/>
                </a:lnTo>
                <a:lnTo>
                  <a:pt x="733912" y="1952"/>
                </a:lnTo>
                <a:lnTo>
                  <a:pt x="738470" y="868"/>
                </a:lnTo>
                <a:lnTo>
                  <a:pt x="743246" y="216"/>
                </a:lnTo>
                <a:close/>
              </a:path>
            </a:pathLst>
          </a:custGeom>
          <a:solidFill>
            <a:schemeClr val="accent1">
              <a:lumMod val="75000"/>
              <a:alpha val="100000"/>
            </a:schemeClr>
          </a:solidFill>
        </p:spPr>
      </p:sp>
      <p:sp>
        <p:nvSpPr>
          <p:cNvPr id="5" name="Freeform 5"/>
          <p:cNvSpPr/>
          <p:nvPr/>
        </p:nvSpPr>
        <p:spPr>
          <a:xfrm>
            <a:off x="4779230" y="2392515"/>
            <a:ext cx="1702240" cy="1665358"/>
          </a:xfrm>
          <a:custGeom>
            <a:avLst/>
            <a:gdLst/>
            <a:ahLst/>
            <a:cxnLst/>
            <a:rect l="l" t="t" r="r" b="b"/>
            <a:pathLst>
              <a:path w="1905000" h="1863725">
                <a:moveTo>
                  <a:pt x="952500" y="355818"/>
                </a:moveTo>
                <a:cubicBezTo>
                  <a:pt x="634360" y="355818"/>
                  <a:pt x="376456" y="613722"/>
                  <a:pt x="376456" y="931862"/>
                </a:cubicBezTo>
                <a:cubicBezTo>
                  <a:pt x="376456" y="1250002"/>
                  <a:pt x="634360" y="1507906"/>
                  <a:pt x="952500" y="1507906"/>
                </a:cubicBezTo>
                <a:cubicBezTo>
                  <a:pt x="1270640" y="1507906"/>
                  <a:pt x="1528544" y="1250002"/>
                  <a:pt x="1528544" y="931862"/>
                </a:cubicBezTo>
                <a:cubicBezTo>
                  <a:pt x="1528544" y="613722"/>
                  <a:pt x="1270640" y="355818"/>
                  <a:pt x="952500" y="355818"/>
                </a:cubicBezTo>
                <a:close/>
                <a:moveTo>
                  <a:pt x="747804" y="0"/>
                </a:moveTo>
                <a:lnTo>
                  <a:pt x="752363" y="0"/>
                </a:lnTo>
                <a:lnTo>
                  <a:pt x="756921" y="650"/>
                </a:lnTo>
                <a:lnTo>
                  <a:pt x="761262" y="1735"/>
                </a:lnTo>
                <a:lnTo>
                  <a:pt x="765604" y="3253"/>
                </a:lnTo>
                <a:lnTo>
                  <a:pt x="769728" y="4988"/>
                </a:lnTo>
                <a:lnTo>
                  <a:pt x="773635" y="7374"/>
                </a:lnTo>
                <a:lnTo>
                  <a:pt x="777108" y="9977"/>
                </a:lnTo>
                <a:lnTo>
                  <a:pt x="780798" y="12796"/>
                </a:lnTo>
                <a:lnTo>
                  <a:pt x="783837" y="16050"/>
                </a:lnTo>
                <a:lnTo>
                  <a:pt x="786660" y="19736"/>
                </a:lnTo>
                <a:lnTo>
                  <a:pt x="789264" y="23640"/>
                </a:lnTo>
                <a:lnTo>
                  <a:pt x="791218" y="27978"/>
                </a:lnTo>
                <a:lnTo>
                  <a:pt x="793172" y="32316"/>
                </a:lnTo>
                <a:lnTo>
                  <a:pt x="841361" y="181970"/>
                </a:lnTo>
                <a:lnTo>
                  <a:pt x="855036" y="180018"/>
                </a:lnTo>
                <a:lnTo>
                  <a:pt x="868929" y="178499"/>
                </a:lnTo>
                <a:lnTo>
                  <a:pt x="882604" y="176981"/>
                </a:lnTo>
                <a:lnTo>
                  <a:pt x="896497" y="175897"/>
                </a:lnTo>
                <a:lnTo>
                  <a:pt x="910389" y="175029"/>
                </a:lnTo>
                <a:lnTo>
                  <a:pt x="924281" y="174378"/>
                </a:lnTo>
                <a:lnTo>
                  <a:pt x="938391" y="173945"/>
                </a:lnTo>
                <a:lnTo>
                  <a:pt x="952500" y="173945"/>
                </a:lnTo>
                <a:lnTo>
                  <a:pt x="966392" y="173945"/>
                </a:lnTo>
                <a:lnTo>
                  <a:pt x="980719" y="174378"/>
                </a:lnTo>
                <a:lnTo>
                  <a:pt x="994612" y="175029"/>
                </a:lnTo>
                <a:lnTo>
                  <a:pt x="1008505" y="175897"/>
                </a:lnTo>
                <a:lnTo>
                  <a:pt x="1022397" y="176981"/>
                </a:lnTo>
                <a:lnTo>
                  <a:pt x="1035855" y="178499"/>
                </a:lnTo>
                <a:lnTo>
                  <a:pt x="1049747" y="180018"/>
                </a:lnTo>
                <a:lnTo>
                  <a:pt x="1063423" y="181970"/>
                </a:lnTo>
                <a:lnTo>
                  <a:pt x="1112046" y="32316"/>
                </a:lnTo>
                <a:lnTo>
                  <a:pt x="1113783" y="27762"/>
                </a:lnTo>
                <a:lnTo>
                  <a:pt x="1115954" y="23640"/>
                </a:lnTo>
                <a:lnTo>
                  <a:pt x="1118558" y="19736"/>
                </a:lnTo>
                <a:lnTo>
                  <a:pt x="1121380" y="16050"/>
                </a:lnTo>
                <a:lnTo>
                  <a:pt x="1124419" y="12796"/>
                </a:lnTo>
                <a:lnTo>
                  <a:pt x="1127675" y="9977"/>
                </a:lnTo>
                <a:lnTo>
                  <a:pt x="1131582" y="7157"/>
                </a:lnTo>
                <a:lnTo>
                  <a:pt x="1135490" y="4988"/>
                </a:lnTo>
                <a:lnTo>
                  <a:pt x="1139614" y="3253"/>
                </a:lnTo>
                <a:lnTo>
                  <a:pt x="1143738" y="1735"/>
                </a:lnTo>
                <a:lnTo>
                  <a:pt x="1148080" y="650"/>
                </a:lnTo>
                <a:lnTo>
                  <a:pt x="1152638" y="0"/>
                </a:lnTo>
                <a:lnTo>
                  <a:pt x="1157414" y="0"/>
                </a:lnTo>
                <a:lnTo>
                  <a:pt x="1161972" y="216"/>
                </a:lnTo>
                <a:lnTo>
                  <a:pt x="1166531" y="868"/>
                </a:lnTo>
                <a:lnTo>
                  <a:pt x="1171306" y="1952"/>
                </a:lnTo>
                <a:lnTo>
                  <a:pt x="1322169" y="51402"/>
                </a:lnTo>
                <a:lnTo>
                  <a:pt x="1326945" y="52921"/>
                </a:lnTo>
                <a:lnTo>
                  <a:pt x="1331069" y="55090"/>
                </a:lnTo>
                <a:lnTo>
                  <a:pt x="1335194" y="57475"/>
                </a:lnTo>
                <a:lnTo>
                  <a:pt x="1338666" y="60295"/>
                </a:lnTo>
                <a:lnTo>
                  <a:pt x="1342139" y="63765"/>
                </a:lnTo>
                <a:lnTo>
                  <a:pt x="1344962" y="67018"/>
                </a:lnTo>
                <a:lnTo>
                  <a:pt x="1347349" y="70706"/>
                </a:lnTo>
                <a:lnTo>
                  <a:pt x="1349737" y="74392"/>
                </a:lnTo>
                <a:lnTo>
                  <a:pt x="1351474" y="78514"/>
                </a:lnTo>
                <a:lnTo>
                  <a:pt x="1353210" y="82852"/>
                </a:lnTo>
                <a:lnTo>
                  <a:pt x="1354079" y="87406"/>
                </a:lnTo>
                <a:lnTo>
                  <a:pt x="1354730" y="91961"/>
                </a:lnTo>
                <a:lnTo>
                  <a:pt x="1354946" y="96515"/>
                </a:lnTo>
                <a:lnTo>
                  <a:pt x="1354296" y="101287"/>
                </a:lnTo>
                <a:lnTo>
                  <a:pt x="1353645" y="105842"/>
                </a:lnTo>
                <a:lnTo>
                  <a:pt x="1352559" y="110396"/>
                </a:lnTo>
                <a:lnTo>
                  <a:pt x="1303718" y="260050"/>
                </a:lnTo>
                <a:lnTo>
                  <a:pt x="1316091" y="266773"/>
                </a:lnTo>
                <a:lnTo>
                  <a:pt x="1328464" y="273497"/>
                </a:lnTo>
                <a:lnTo>
                  <a:pt x="1340403" y="280654"/>
                </a:lnTo>
                <a:lnTo>
                  <a:pt x="1352342" y="287811"/>
                </a:lnTo>
                <a:lnTo>
                  <a:pt x="1364281" y="295186"/>
                </a:lnTo>
                <a:lnTo>
                  <a:pt x="1375785" y="302994"/>
                </a:lnTo>
                <a:lnTo>
                  <a:pt x="1387073" y="310585"/>
                </a:lnTo>
                <a:lnTo>
                  <a:pt x="1398578" y="318827"/>
                </a:lnTo>
                <a:lnTo>
                  <a:pt x="1409648" y="327068"/>
                </a:lnTo>
                <a:lnTo>
                  <a:pt x="1420719" y="335527"/>
                </a:lnTo>
                <a:lnTo>
                  <a:pt x="1431572" y="344203"/>
                </a:lnTo>
                <a:lnTo>
                  <a:pt x="1442209" y="353095"/>
                </a:lnTo>
                <a:lnTo>
                  <a:pt x="1452628" y="361988"/>
                </a:lnTo>
                <a:lnTo>
                  <a:pt x="1463047" y="371314"/>
                </a:lnTo>
                <a:lnTo>
                  <a:pt x="1473250" y="380857"/>
                </a:lnTo>
                <a:lnTo>
                  <a:pt x="1483234" y="390400"/>
                </a:lnTo>
                <a:lnTo>
                  <a:pt x="1610872" y="297788"/>
                </a:lnTo>
                <a:lnTo>
                  <a:pt x="1614779" y="295186"/>
                </a:lnTo>
                <a:lnTo>
                  <a:pt x="1619120" y="293017"/>
                </a:lnTo>
                <a:lnTo>
                  <a:pt x="1623244" y="291499"/>
                </a:lnTo>
                <a:lnTo>
                  <a:pt x="1627803" y="290197"/>
                </a:lnTo>
                <a:lnTo>
                  <a:pt x="1632144" y="289330"/>
                </a:lnTo>
                <a:lnTo>
                  <a:pt x="1636702" y="288896"/>
                </a:lnTo>
                <a:lnTo>
                  <a:pt x="1641261" y="288896"/>
                </a:lnTo>
                <a:lnTo>
                  <a:pt x="1645603" y="289330"/>
                </a:lnTo>
                <a:lnTo>
                  <a:pt x="1649944" y="290414"/>
                </a:lnTo>
                <a:lnTo>
                  <a:pt x="1654285" y="291715"/>
                </a:lnTo>
                <a:lnTo>
                  <a:pt x="1658410" y="293451"/>
                </a:lnTo>
                <a:lnTo>
                  <a:pt x="1662534" y="295619"/>
                </a:lnTo>
                <a:lnTo>
                  <a:pt x="1666441" y="298005"/>
                </a:lnTo>
                <a:lnTo>
                  <a:pt x="1670132" y="301259"/>
                </a:lnTo>
                <a:lnTo>
                  <a:pt x="1673171" y="304512"/>
                </a:lnTo>
                <a:lnTo>
                  <a:pt x="1676210" y="308416"/>
                </a:lnTo>
                <a:lnTo>
                  <a:pt x="1769766" y="436597"/>
                </a:lnTo>
                <a:lnTo>
                  <a:pt x="1772371" y="440718"/>
                </a:lnTo>
                <a:lnTo>
                  <a:pt x="1774542" y="444839"/>
                </a:lnTo>
                <a:lnTo>
                  <a:pt x="1776278" y="449177"/>
                </a:lnTo>
                <a:lnTo>
                  <a:pt x="1777581" y="453515"/>
                </a:lnTo>
                <a:lnTo>
                  <a:pt x="1778449" y="458069"/>
                </a:lnTo>
                <a:lnTo>
                  <a:pt x="1778666" y="462624"/>
                </a:lnTo>
                <a:lnTo>
                  <a:pt x="1778666" y="467178"/>
                </a:lnTo>
                <a:lnTo>
                  <a:pt x="1778015" y="471516"/>
                </a:lnTo>
                <a:lnTo>
                  <a:pt x="1777146" y="475854"/>
                </a:lnTo>
                <a:lnTo>
                  <a:pt x="1775844" y="480409"/>
                </a:lnTo>
                <a:lnTo>
                  <a:pt x="1774325" y="484529"/>
                </a:lnTo>
                <a:lnTo>
                  <a:pt x="1771937" y="488651"/>
                </a:lnTo>
                <a:lnTo>
                  <a:pt x="1769332" y="492337"/>
                </a:lnTo>
                <a:lnTo>
                  <a:pt x="1766510" y="496025"/>
                </a:lnTo>
                <a:lnTo>
                  <a:pt x="1763254" y="499278"/>
                </a:lnTo>
                <a:lnTo>
                  <a:pt x="1759564" y="502098"/>
                </a:lnTo>
                <a:lnTo>
                  <a:pt x="1631927" y="594709"/>
                </a:lnTo>
                <a:lnTo>
                  <a:pt x="1637788" y="607072"/>
                </a:lnTo>
                <a:lnTo>
                  <a:pt x="1643866" y="619651"/>
                </a:lnTo>
                <a:lnTo>
                  <a:pt x="1649293" y="632231"/>
                </a:lnTo>
                <a:lnTo>
                  <a:pt x="1654502" y="644810"/>
                </a:lnTo>
                <a:lnTo>
                  <a:pt x="1659712" y="657607"/>
                </a:lnTo>
                <a:lnTo>
                  <a:pt x="1664704" y="670620"/>
                </a:lnTo>
                <a:lnTo>
                  <a:pt x="1669263" y="683634"/>
                </a:lnTo>
                <a:lnTo>
                  <a:pt x="1673605" y="696647"/>
                </a:lnTo>
                <a:lnTo>
                  <a:pt x="1677946" y="710094"/>
                </a:lnTo>
                <a:lnTo>
                  <a:pt x="1681853" y="723541"/>
                </a:lnTo>
                <a:lnTo>
                  <a:pt x="1685760" y="736771"/>
                </a:lnTo>
                <a:lnTo>
                  <a:pt x="1689017" y="750436"/>
                </a:lnTo>
                <a:lnTo>
                  <a:pt x="1692489" y="764099"/>
                </a:lnTo>
                <a:lnTo>
                  <a:pt x="1695311" y="777764"/>
                </a:lnTo>
                <a:lnTo>
                  <a:pt x="1698133" y="791644"/>
                </a:lnTo>
                <a:lnTo>
                  <a:pt x="1700738" y="805525"/>
                </a:lnTo>
                <a:lnTo>
                  <a:pt x="1857896" y="805525"/>
                </a:lnTo>
                <a:lnTo>
                  <a:pt x="1862672" y="805742"/>
                </a:lnTo>
                <a:lnTo>
                  <a:pt x="1867448" y="806609"/>
                </a:lnTo>
                <a:lnTo>
                  <a:pt x="1872006" y="807477"/>
                </a:lnTo>
                <a:lnTo>
                  <a:pt x="1876130" y="809429"/>
                </a:lnTo>
                <a:lnTo>
                  <a:pt x="1880255" y="811164"/>
                </a:lnTo>
                <a:lnTo>
                  <a:pt x="1884161" y="813550"/>
                </a:lnTo>
                <a:lnTo>
                  <a:pt x="1887635" y="816370"/>
                </a:lnTo>
                <a:lnTo>
                  <a:pt x="1891108" y="819406"/>
                </a:lnTo>
                <a:lnTo>
                  <a:pt x="1894147" y="822659"/>
                </a:lnTo>
                <a:lnTo>
                  <a:pt x="1896969" y="826346"/>
                </a:lnTo>
                <a:lnTo>
                  <a:pt x="1899356" y="830250"/>
                </a:lnTo>
                <a:lnTo>
                  <a:pt x="1901310" y="833937"/>
                </a:lnTo>
                <a:lnTo>
                  <a:pt x="1902830" y="838275"/>
                </a:lnTo>
                <a:lnTo>
                  <a:pt x="1903915" y="843047"/>
                </a:lnTo>
                <a:lnTo>
                  <a:pt x="1904566" y="847601"/>
                </a:lnTo>
                <a:lnTo>
                  <a:pt x="1905000" y="852156"/>
                </a:lnTo>
                <a:lnTo>
                  <a:pt x="1905000" y="1011353"/>
                </a:lnTo>
                <a:lnTo>
                  <a:pt x="1904566" y="1015907"/>
                </a:lnTo>
                <a:lnTo>
                  <a:pt x="1904132" y="1020896"/>
                </a:lnTo>
                <a:lnTo>
                  <a:pt x="1902830" y="1025234"/>
                </a:lnTo>
                <a:lnTo>
                  <a:pt x="1901310" y="1029571"/>
                </a:lnTo>
                <a:lnTo>
                  <a:pt x="1899356" y="1033692"/>
                </a:lnTo>
                <a:lnTo>
                  <a:pt x="1896969" y="1037596"/>
                </a:lnTo>
                <a:lnTo>
                  <a:pt x="1894147" y="1041283"/>
                </a:lnTo>
                <a:lnTo>
                  <a:pt x="1891325" y="1044536"/>
                </a:lnTo>
                <a:lnTo>
                  <a:pt x="1887852" y="1047356"/>
                </a:lnTo>
                <a:lnTo>
                  <a:pt x="1884161" y="1050175"/>
                </a:lnTo>
                <a:lnTo>
                  <a:pt x="1880255" y="1052562"/>
                </a:lnTo>
                <a:lnTo>
                  <a:pt x="1876130" y="1054513"/>
                </a:lnTo>
                <a:lnTo>
                  <a:pt x="1872006" y="1056032"/>
                </a:lnTo>
                <a:lnTo>
                  <a:pt x="1867448" y="1057116"/>
                </a:lnTo>
                <a:lnTo>
                  <a:pt x="1862672" y="1057983"/>
                </a:lnTo>
                <a:lnTo>
                  <a:pt x="1858113" y="1058201"/>
                </a:lnTo>
                <a:lnTo>
                  <a:pt x="1700738" y="1058201"/>
                </a:lnTo>
                <a:lnTo>
                  <a:pt x="1698133" y="1072082"/>
                </a:lnTo>
                <a:lnTo>
                  <a:pt x="1695311" y="1085962"/>
                </a:lnTo>
                <a:lnTo>
                  <a:pt x="1692489" y="1099626"/>
                </a:lnTo>
                <a:lnTo>
                  <a:pt x="1689017" y="1113507"/>
                </a:lnTo>
                <a:lnTo>
                  <a:pt x="1685760" y="1126737"/>
                </a:lnTo>
                <a:lnTo>
                  <a:pt x="1681853" y="1140401"/>
                </a:lnTo>
                <a:lnTo>
                  <a:pt x="1677946" y="1153848"/>
                </a:lnTo>
                <a:lnTo>
                  <a:pt x="1673605" y="1166862"/>
                </a:lnTo>
                <a:lnTo>
                  <a:pt x="1669263" y="1180092"/>
                </a:lnTo>
                <a:lnTo>
                  <a:pt x="1664704" y="1193105"/>
                </a:lnTo>
                <a:lnTo>
                  <a:pt x="1659712" y="1205902"/>
                </a:lnTo>
                <a:lnTo>
                  <a:pt x="1654502" y="1218698"/>
                </a:lnTo>
                <a:lnTo>
                  <a:pt x="1649293" y="1231711"/>
                </a:lnTo>
                <a:lnTo>
                  <a:pt x="1643866" y="1244291"/>
                </a:lnTo>
                <a:lnTo>
                  <a:pt x="1637788" y="1256654"/>
                </a:lnTo>
                <a:lnTo>
                  <a:pt x="1631927" y="1269016"/>
                </a:lnTo>
                <a:lnTo>
                  <a:pt x="1759564" y="1361411"/>
                </a:lnTo>
                <a:lnTo>
                  <a:pt x="1763254" y="1364231"/>
                </a:lnTo>
                <a:lnTo>
                  <a:pt x="1766510" y="1367701"/>
                </a:lnTo>
                <a:lnTo>
                  <a:pt x="1769332" y="1371171"/>
                </a:lnTo>
                <a:lnTo>
                  <a:pt x="1771937" y="1375075"/>
                </a:lnTo>
                <a:lnTo>
                  <a:pt x="1774325" y="1379196"/>
                </a:lnTo>
                <a:lnTo>
                  <a:pt x="1775844" y="1383317"/>
                </a:lnTo>
                <a:lnTo>
                  <a:pt x="1777146" y="1387654"/>
                </a:lnTo>
                <a:lnTo>
                  <a:pt x="1778015" y="1391992"/>
                </a:lnTo>
                <a:lnTo>
                  <a:pt x="1778666" y="1396330"/>
                </a:lnTo>
                <a:lnTo>
                  <a:pt x="1778666" y="1401101"/>
                </a:lnTo>
                <a:lnTo>
                  <a:pt x="1778449" y="1405439"/>
                </a:lnTo>
                <a:lnTo>
                  <a:pt x="1777581" y="1409994"/>
                </a:lnTo>
                <a:lnTo>
                  <a:pt x="1776278" y="1414332"/>
                </a:lnTo>
                <a:lnTo>
                  <a:pt x="1774542" y="1418886"/>
                </a:lnTo>
                <a:lnTo>
                  <a:pt x="1772371" y="1422790"/>
                </a:lnTo>
                <a:lnTo>
                  <a:pt x="1769766" y="1426694"/>
                </a:lnTo>
                <a:lnTo>
                  <a:pt x="1676210" y="1555526"/>
                </a:lnTo>
                <a:lnTo>
                  <a:pt x="1673171" y="1559214"/>
                </a:lnTo>
                <a:lnTo>
                  <a:pt x="1670132" y="1562467"/>
                </a:lnTo>
                <a:lnTo>
                  <a:pt x="1666441" y="1565503"/>
                </a:lnTo>
                <a:lnTo>
                  <a:pt x="1662534" y="1567889"/>
                </a:lnTo>
                <a:lnTo>
                  <a:pt x="1658410" y="1570275"/>
                </a:lnTo>
                <a:lnTo>
                  <a:pt x="1654285" y="1572010"/>
                </a:lnTo>
                <a:lnTo>
                  <a:pt x="1649944" y="1573311"/>
                </a:lnTo>
                <a:lnTo>
                  <a:pt x="1645603" y="1573962"/>
                </a:lnTo>
                <a:lnTo>
                  <a:pt x="1641261" y="1574612"/>
                </a:lnTo>
                <a:lnTo>
                  <a:pt x="1636702" y="1574830"/>
                </a:lnTo>
                <a:lnTo>
                  <a:pt x="1632144" y="1574179"/>
                </a:lnTo>
                <a:lnTo>
                  <a:pt x="1627586" y="1573528"/>
                </a:lnTo>
                <a:lnTo>
                  <a:pt x="1623244" y="1572227"/>
                </a:lnTo>
                <a:lnTo>
                  <a:pt x="1618903" y="1570708"/>
                </a:lnTo>
                <a:lnTo>
                  <a:pt x="1614779" y="1568323"/>
                </a:lnTo>
                <a:lnTo>
                  <a:pt x="1610872" y="1565720"/>
                </a:lnTo>
                <a:lnTo>
                  <a:pt x="1483234" y="1473326"/>
                </a:lnTo>
                <a:lnTo>
                  <a:pt x="1473250" y="1483085"/>
                </a:lnTo>
                <a:lnTo>
                  <a:pt x="1463047" y="1492195"/>
                </a:lnTo>
                <a:lnTo>
                  <a:pt x="1452628" y="1501521"/>
                </a:lnTo>
                <a:lnTo>
                  <a:pt x="1442209" y="1510631"/>
                </a:lnTo>
                <a:lnTo>
                  <a:pt x="1431572" y="1519523"/>
                </a:lnTo>
                <a:lnTo>
                  <a:pt x="1420719" y="1527982"/>
                </a:lnTo>
                <a:lnTo>
                  <a:pt x="1409648" y="1536440"/>
                </a:lnTo>
                <a:lnTo>
                  <a:pt x="1398578" y="1544682"/>
                </a:lnTo>
                <a:lnTo>
                  <a:pt x="1387290" y="1552923"/>
                </a:lnTo>
                <a:lnTo>
                  <a:pt x="1375785" y="1560731"/>
                </a:lnTo>
                <a:lnTo>
                  <a:pt x="1364281" y="1568323"/>
                </a:lnTo>
                <a:lnTo>
                  <a:pt x="1352342" y="1575914"/>
                </a:lnTo>
                <a:lnTo>
                  <a:pt x="1340403" y="1583071"/>
                </a:lnTo>
                <a:lnTo>
                  <a:pt x="1328464" y="1590228"/>
                </a:lnTo>
                <a:lnTo>
                  <a:pt x="1316091" y="1596952"/>
                </a:lnTo>
                <a:lnTo>
                  <a:pt x="1303718" y="1603676"/>
                </a:lnTo>
                <a:lnTo>
                  <a:pt x="1352559" y="1753112"/>
                </a:lnTo>
                <a:lnTo>
                  <a:pt x="1353645" y="1757883"/>
                </a:lnTo>
                <a:lnTo>
                  <a:pt x="1354296" y="1762655"/>
                </a:lnTo>
                <a:lnTo>
                  <a:pt x="1354946" y="1767426"/>
                </a:lnTo>
                <a:lnTo>
                  <a:pt x="1354730" y="1771764"/>
                </a:lnTo>
                <a:lnTo>
                  <a:pt x="1354079" y="1776319"/>
                </a:lnTo>
                <a:lnTo>
                  <a:pt x="1353210" y="1780657"/>
                </a:lnTo>
                <a:lnTo>
                  <a:pt x="1351474" y="1784995"/>
                </a:lnTo>
                <a:lnTo>
                  <a:pt x="1349737" y="1789115"/>
                </a:lnTo>
                <a:lnTo>
                  <a:pt x="1347349" y="1793019"/>
                </a:lnTo>
                <a:lnTo>
                  <a:pt x="1344962" y="1796707"/>
                </a:lnTo>
                <a:lnTo>
                  <a:pt x="1342139" y="1799960"/>
                </a:lnTo>
                <a:lnTo>
                  <a:pt x="1338666" y="1803214"/>
                </a:lnTo>
                <a:lnTo>
                  <a:pt x="1335194" y="1806033"/>
                </a:lnTo>
                <a:lnTo>
                  <a:pt x="1331286" y="1808419"/>
                </a:lnTo>
                <a:lnTo>
                  <a:pt x="1326945" y="1810588"/>
                </a:lnTo>
                <a:lnTo>
                  <a:pt x="1322603" y="1812323"/>
                </a:lnTo>
                <a:lnTo>
                  <a:pt x="1171306" y="1861556"/>
                </a:lnTo>
                <a:lnTo>
                  <a:pt x="1166531" y="1862641"/>
                </a:lnTo>
                <a:lnTo>
                  <a:pt x="1161972" y="1863508"/>
                </a:lnTo>
                <a:lnTo>
                  <a:pt x="1157414" y="1863725"/>
                </a:lnTo>
                <a:lnTo>
                  <a:pt x="1152638" y="1863725"/>
                </a:lnTo>
                <a:lnTo>
                  <a:pt x="1148080" y="1862858"/>
                </a:lnTo>
                <a:lnTo>
                  <a:pt x="1143738" y="1861990"/>
                </a:lnTo>
                <a:lnTo>
                  <a:pt x="1139614" y="1860472"/>
                </a:lnTo>
                <a:lnTo>
                  <a:pt x="1135490" y="1858520"/>
                </a:lnTo>
                <a:lnTo>
                  <a:pt x="1131365" y="1856568"/>
                </a:lnTo>
                <a:lnTo>
                  <a:pt x="1127675" y="1853748"/>
                </a:lnTo>
                <a:lnTo>
                  <a:pt x="1124419" y="1850929"/>
                </a:lnTo>
                <a:lnTo>
                  <a:pt x="1121380" y="1847459"/>
                </a:lnTo>
                <a:lnTo>
                  <a:pt x="1118558" y="1843989"/>
                </a:lnTo>
                <a:lnTo>
                  <a:pt x="1115954" y="1840085"/>
                </a:lnTo>
                <a:lnTo>
                  <a:pt x="1113783" y="1835747"/>
                </a:lnTo>
                <a:lnTo>
                  <a:pt x="1112046" y="1831409"/>
                </a:lnTo>
                <a:lnTo>
                  <a:pt x="1063423" y="1681538"/>
                </a:lnTo>
                <a:lnTo>
                  <a:pt x="1049747" y="1683491"/>
                </a:lnTo>
                <a:lnTo>
                  <a:pt x="1036289" y="1685009"/>
                </a:lnTo>
                <a:lnTo>
                  <a:pt x="1022397" y="1686310"/>
                </a:lnTo>
                <a:lnTo>
                  <a:pt x="1008505" y="1687611"/>
                </a:lnTo>
                <a:lnTo>
                  <a:pt x="994612" y="1688479"/>
                </a:lnTo>
                <a:lnTo>
                  <a:pt x="980719" y="1689130"/>
                </a:lnTo>
                <a:lnTo>
                  <a:pt x="966392" y="1689346"/>
                </a:lnTo>
                <a:lnTo>
                  <a:pt x="952500" y="1689780"/>
                </a:lnTo>
                <a:lnTo>
                  <a:pt x="938391" y="1689346"/>
                </a:lnTo>
                <a:lnTo>
                  <a:pt x="924281" y="1689130"/>
                </a:lnTo>
                <a:lnTo>
                  <a:pt x="910389" y="1688479"/>
                </a:lnTo>
                <a:lnTo>
                  <a:pt x="896497" y="1687611"/>
                </a:lnTo>
                <a:lnTo>
                  <a:pt x="882604" y="1686310"/>
                </a:lnTo>
                <a:lnTo>
                  <a:pt x="868929" y="1685009"/>
                </a:lnTo>
                <a:lnTo>
                  <a:pt x="855036" y="1683491"/>
                </a:lnTo>
                <a:lnTo>
                  <a:pt x="841361" y="1681538"/>
                </a:lnTo>
                <a:lnTo>
                  <a:pt x="793172" y="1831409"/>
                </a:lnTo>
                <a:lnTo>
                  <a:pt x="791218" y="1835963"/>
                </a:lnTo>
                <a:lnTo>
                  <a:pt x="789264" y="1840085"/>
                </a:lnTo>
                <a:lnTo>
                  <a:pt x="786660" y="1843989"/>
                </a:lnTo>
                <a:lnTo>
                  <a:pt x="783837" y="1847459"/>
                </a:lnTo>
                <a:lnTo>
                  <a:pt x="780798" y="1850929"/>
                </a:lnTo>
                <a:lnTo>
                  <a:pt x="777108" y="1853748"/>
                </a:lnTo>
                <a:lnTo>
                  <a:pt x="773635" y="1856568"/>
                </a:lnTo>
                <a:lnTo>
                  <a:pt x="769728" y="1858520"/>
                </a:lnTo>
                <a:lnTo>
                  <a:pt x="765604" y="1860472"/>
                </a:lnTo>
                <a:lnTo>
                  <a:pt x="761262" y="1861990"/>
                </a:lnTo>
                <a:lnTo>
                  <a:pt x="756921" y="1862858"/>
                </a:lnTo>
                <a:lnTo>
                  <a:pt x="752145" y="1863725"/>
                </a:lnTo>
                <a:lnTo>
                  <a:pt x="747804" y="1863725"/>
                </a:lnTo>
                <a:lnTo>
                  <a:pt x="743246" y="1863508"/>
                </a:lnTo>
                <a:lnTo>
                  <a:pt x="738470" y="1862641"/>
                </a:lnTo>
                <a:lnTo>
                  <a:pt x="733694" y="1861340"/>
                </a:lnTo>
                <a:lnTo>
                  <a:pt x="582614" y="1812323"/>
                </a:lnTo>
                <a:lnTo>
                  <a:pt x="578056" y="1810588"/>
                </a:lnTo>
                <a:lnTo>
                  <a:pt x="573931" y="1808419"/>
                </a:lnTo>
                <a:lnTo>
                  <a:pt x="570024" y="1806033"/>
                </a:lnTo>
                <a:lnTo>
                  <a:pt x="566551" y="1803214"/>
                </a:lnTo>
                <a:lnTo>
                  <a:pt x="563078" y="1799960"/>
                </a:lnTo>
                <a:lnTo>
                  <a:pt x="560039" y="1796707"/>
                </a:lnTo>
                <a:lnTo>
                  <a:pt x="557434" y="1793019"/>
                </a:lnTo>
                <a:lnTo>
                  <a:pt x="555481" y="1789115"/>
                </a:lnTo>
                <a:lnTo>
                  <a:pt x="553310" y="1784995"/>
                </a:lnTo>
                <a:lnTo>
                  <a:pt x="552007" y="1780657"/>
                </a:lnTo>
                <a:lnTo>
                  <a:pt x="550922" y="1776319"/>
                </a:lnTo>
                <a:lnTo>
                  <a:pt x="550271" y="1771764"/>
                </a:lnTo>
                <a:lnTo>
                  <a:pt x="550271" y="1767426"/>
                </a:lnTo>
                <a:lnTo>
                  <a:pt x="550488" y="1762655"/>
                </a:lnTo>
                <a:lnTo>
                  <a:pt x="551356" y="1757883"/>
                </a:lnTo>
                <a:lnTo>
                  <a:pt x="552224" y="1753112"/>
                </a:lnTo>
                <a:lnTo>
                  <a:pt x="601282" y="1603676"/>
                </a:lnTo>
                <a:lnTo>
                  <a:pt x="588909" y="1596952"/>
                </a:lnTo>
                <a:lnTo>
                  <a:pt x="576753" y="1590228"/>
                </a:lnTo>
                <a:lnTo>
                  <a:pt x="564597" y="1583071"/>
                </a:lnTo>
                <a:lnTo>
                  <a:pt x="552658" y="1575914"/>
                </a:lnTo>
                <a:lnTo>
                  <a:pt x="540936" y="1568323"/>
                </a:lnTo>
                <a:lnTo>
                  <a:pt x="529215" y="1560731"/>
                </a:lnTo>
                <a:lnTo>
                  <a:pt x="517927" y="1552923"/>
                </a:lnTo>
                <a:lnTo>
                  <a:pt x="506423" y="1544682"/>
                </a:lnTo>
                <a:lnTo>
                  <a:pt x="495135" y="1536440"/>
                </a:lnTo>
                <a:lnTo>
                  <a:pt x="484281" y="1527982"/>
                </a:lnTo>
                <a:lnTo>
                  <a:pt x="473428" y="1519306"/>
                </a:lnTo>
                <a:lnTo>
                  <a:pt x="462791" y="1510631"/>
                </a:lnTo>
                <a:lnTo>
                  <a:pt x="452155" y="1501521"/>
                </a:lnTo>
                <a:lnTo>
                  <a:pt x="441953" y="1492195"/>
                </a:lnTo>
                <a:lnTo>
                  <a:pt x="431751" y="1482869"/>
                </a:lnTo>
                <a:lnTo>
                  <a:pt x="421549" y="1473108"/>
                </a:lnTo>
                <a:lnTo>
                  <a:pt x="294346" y="1565720"/>
                </a:lnTo>
                <a:lnTo>
                  <a:pt x="290222" y="1568323"/>
                </a:lnTo>
                <a:lnTo>
                  <a:pt x="286097" y="1570708"/>
                </a:lnTo>
                <a:lnTo>
                  <a:pt x="281756" y="1572227"/>
                </a:lnTo>
                <a:lnTo>
                  <a:pt x="277197" y="1573528"/>
                </a:lnTo>
                <a:lnTo>
                  <a:pt x="272856" y="1574179"/>
                </a:lnTo>
                <a:lnTo>
                  <a:pt x="268298" y="1574830"/>
                </a:lnTo>
                <a:lnTo>
                  <a:pt x="263739" y="1574830"/>
                </a:lnTo>
                <a:lnTo>
                  <a:pt x="259397" y="1574179"/>
                </a:lnTo>
                <a:lnTo>
                  <a:pt x="254839" y="1573311"/>
                </a:lnTo>
                <a:lnTo>
                  <a:pt x="250498" y="1572010"/>
                </a:lnTo>
                <a:lnTo>
                  <a:pt x="246374" y="1570275"/>
                </a:lnTo>
                <a:lnTo>
                  <a:pt x="242249" y="1568106"/>
                </a:lnTo>
                <a:lnTo>
                  <a:pt x="238776" y="1565503"/>
                </a:lnTo>
                <a:lnTo>
                  <a:pt x="235086" y="1562467"/>
                </a:lnTo>
                <a:lnTo>
                  <a:pt x="231829" y="1559214"/>
                </a:lnTo>
                <a:lnTo>
                  <a:pt x="228791" y="1555526"/>
                </a:lnTo>
                <a:lnTo>
                  <a:pt x="135017" y="1426694"/>
                </a:lnTo>
                <a:lnTo>
                  <a:pt x="132412" y="1422790"/>
                </a:lnTo>
                <a:lnTo>
                  <a:pt x="130458" y="1418886"/>
                </a:lnTo>
                <a:lnTo>
                  <a:pt x="128722" y="1414332"/>
                </a:lnTo>
                <a:lnTo>
                  <a:pt x="127419" y="1409994"/>
                </a:lnTo>
                <a:lnTo>
                  <a:pt x="126551" y="1405439"/>
                </a:lnTo>
                <a:lnTo>
                  <a:pt x="126334" y="1401101"/>
                </a:lnTo>
                <a:lnTo>
                  <a:pt x="126334" y="1396330"/>
                </a:lnTo>
                <a:lnTo>
                  <a:pt x="126768" y="1391992"/>
                </a:lnTo>
                <a:lnTo>
                  <a:pt x="127853" y="1387654"/>
                </a:lnTo>
                <a:lnTo>
                  <a:pt x="129156" y="1383317"/>
                </a:lnTo>
                <a:lnTo>
                  <a:pt x="130893" y="1379196"/>
                </a:lnTo>
                <a:lnTo>
                  <a:pt x="133063" y="1375075"/>
                </a:lnTo>
                <a:lnTo>
                  <a:pt x="135668" y="1371171"/>
                </a:lnTo>
                <a:lnTo>
                  <a:pt x="138490" y="1367701"/>
                </a:lnTo>
                <a:lnTo>
                  <a:pt x="141746" y="1364447"/>
                </a:lnTo>
                <a:lnTo>
                  <a:pt x="145653" y="1361411"/>
                </a:lnTo>
                <a:lnTo>
                  <a:pt x="272856" y="1269016"/>
                </a:lnTo>
                <a:lnTo>
                  <a:pt x="266995" y="1256654"/>
                </a:lnTo>
                <a:lnTo>
                  <a:pt x="261351" y="1244074"/>
                </a:lnTo>
                <a:lnTo>
                  <a:pt x="255707" y="1231711"/>
                </a:lnTo>
                <a:lnTo>
                  <a:pt x="250281" y="1218698"/>
                </a:lnTo>
                <a:lnTo>
                  <a:pt x="245071" y="1205902"/>
                </a:lnTo>
                <a:lnTo>
                  <a:pt x="240295" y="1193105"/>
                </a:lnTo>
                <a:lnTo>
                  <a:pt x="235737" y="1180092"/>
                </a:lnTo>
                <a:lnTo>
                  <a:pt x="231178" y="1166862"/>
                </a:lnTo>
                <a:lnTo>
                  <a:pt x="227054" y="1153848"/>
                </a:lnTo>
                <a:lnTo>
                  <a:pt x="222930" y="1140401"/>
                </a:lnTo>
                <a:lnTo>
                  <a:pt x="219457" y="1126737"/>
                </a:lnTo>
                <a:lnTo>
                  <a:pt x="215767" y="1113507"/>
                </a:lnTo>
                <a:lnTo>
                  <a:pt x="212728" y="1099626"/>
                </a:lnTo>
                <a:lnTo>
                  <a:pt x="209689" y="1085962"/>
                </a:lnTo>
                <a:lnTo>
                  <a:pt x="207084" y="1072082"/>
                </a:lnTo>
                <a:lnTo>
                  <a:pt x="204479" y="1058201"/>
                </a:lnTo>
                <a:lnTo>
                  <a:pt x="47104" y="1058201"/>
                </a:lnTo>
                <a:lnTo>
                  <a:pt x="42111" y="1057983"/>
                </a:lnTo>
                <a:lnTo>
                  <a:pt x="37552" y="1057116"/>
                </a:lnTo>
                <a:lnTo>
                  <a:pt x="32994" y="1056032"/>
                </a:lnTo>
                <a:lnTo>
                  <a:pt x="28653" y="1054513"/>
                </a:lnTo>
                <a:lnTo>
                  <a:pt x="24745" y="1052562"/>
                </a:lnTo>
                <a:lnTo>
                  <a:pt x="20839" y="1050175"/>
                </a:lnTo>
                <a:lnTo>
                  <a:pt x="16931" y="1047356"/>
                </a:lnTo>
                <a:lnTo>
                  <a:pt x="13892" y="1044536"/>
                </a:lnTo>
                <a:lnTo>
                  <a:pt x="10853" y="1041283"/>
                </a:lnTo>
                <a:lnTo>
                  <a:pt x="8032" y="1037596"/>
                </a:lnTo>
                <a:lnTo>
                  <a:pt x="5644" y="1033692"/>
                </a:lnTo>
                <a:lnTo>
                  <a:pt x="3690" y="1029571"/>
                </a:lnTo>
                <a:lnTo>
                  <a:pt x="1954" y="1025234"/>
                </a:lnTo>
                <a:lnTo>
                  <a:pt x="1085" y="1020896"/>
                </a:lnTo>
                <a:lnTo>
                  <a:pt x="217" y="1015907"/>
                </a:lnTo>
                <a:lnTo>
                  <a:pt x="0" y="1011353"/>
                </a:lnTo>
                <a:lnTo>
                  <a:pt x="0" y="852156"/>
                </a:lnTo>
                <a:lnTo>
                  <a:pt x="217" y="847601"/>
                </a:lnTo>
                <a:lnTo>
                  <a:pt x="1085" y="843047"/>
                </a:lnTo>
                <a:lnTo>
                  <a:pt x="1954" y="838275"/>
                </a:lnTo>
                <a:lnTo>
                  <a:pt x="3690" y="833937"/>
                </a:lnTo>
                <a:lnTo>
                  <a:pt x="5644" y="830250"/>
                </a:lnTo>
                <a:lnTo>
                  <a:pt x="8032" y="826346"/>
                </a:lnTo>
                <a:lnTo>
                  <a:pt x="10853" y="822659"/>
                </a:lnTo>
                <a:lnTo>
                  <a:pt x="13892" y="819406"/>
                </a:lnTo>
                <a:lnTo>
                  <a:pt x="16931" y="816370"/>
                </a:lnTo>
                <a:lnTo>
                  <a:pt x="20839" y="813550"/>
                </a:lnTo>
                <a:lnTo>
                  <a:pt x="24745" y="811164"/>
                </a:lnTo>
                <a:lnTo>
                  <a:pt x="28653" y="809429"/>
                </a:lnTo>
                <a:lnTo>
                  <a:pt x="32994" y="807477"/>
                </a:lnTo>
                <a:lnTo>
                  <a:pt x="37552" y="806609"/>
                </a:lnTo>
                <a:lnTo>
                  <a:pt x="42111" y="805742"/>
                </a:lnTo>
                <a:lnTo>
                  <a:pt x="47104" y="805525"/>
                </a:lnTo>
                <a:lnTo>
                  <a:pt x="204479" y="805525"/>
                </a:lnTo>
                <a:lnTo>
                  <a:pt x="207084" y="791644"/>
                </a:lnTo>
                <a:lnTo>
                  <a:pt x="209689" y="777764"/>
                </a:lnTo>
                <a:lnTo>
                  <a:pt x="212728" y="764099"/>
                </a:lnTo>
                <a:lnTo>
                  <a:pt x="215767" y="750436"/>
                </a:lnTo>
                <a:lnTo>
                  <a:pt x="219457" y="736771"/>
                </a:lnTo>
                <a:lnTo>
                  <a:pt x="222930" y="723324"/>
                </a:lnTo>
                <a:lnTo>
                  <a:pt x="227054" y="709877"/>
                </a:lnTo>
                <a:lnTo>
                  <a:pt x="231178" y="696647"/>
                </a:lnTo>
                <a:lnTo>
                  <a:pt x="235737" y="683634"/>
                </a:lnTo>
                <a:lnTo>
                  <a:pt x="240295" y="670620"/>
                </a:lnTo>
                <a:lnTo>
                  <a:pt x="245071" y="657607"/>
                </a:lnTo>
                <a:lnTo>
                  <a:pt x="250281" y="644810"/>
                </a:lnTo>
                <a:lnTo>
                  <a:pt x="255707" y="632014"/>
                </a:lnTo>
                <a:lnTo>
                  <a:pt x="261351" y="619434"/>
                </a:lnTo>
                <a:lnTo>
                  <a:pt x="266995" y="607072"/>
                </a:lnTo>
                <a:lnTo>
                  <a:pt x="272856" y="594709"/>
                </a:lnTo>
                <a:lnTo>
                  <a:pt x="145653" y="502098"/>
                </a:lnTo>
                <a:lnTo>
                  <a:pt x="141746" y="499061"/>
                </a:lnTo>
                <a:lnTo>
                  <a:pt x="138490" y="495808"/>
                </a:lnTo>
                <a:lnTo>
                  <a:pt x="135668" y="492337"/>
                </a:lnTo>
                <a:lnTo>
                  <a:pt x="133063" y="488651"/>
                </a:lnTo>
                <a:lnTo>
                  <a:pt x="130893" y="484529"/>
                </a:lnTo>
                <a:lnTo>
                  <a:pt x="129156" y="480409"/>
                </a:lnTo>
                <a:lnTo>
                  <a:pt x="127853" y="475854"/>
                </a:lnTo>
                <a:lnTo>
                  <a:pt x="126768" y="471516"/>
                </a:lnTo>
                <a:lnTo>
                  <a:pt x="126334" y="467178"/>
                </a:lnTo>
                <a:lnTo>
                  <a:pt x="126334" y="462624"/>
                </a:lnTo>
                <a:lnTo>
                  <a:pt x="126551" y="458069"/>
                </a:lnTo>
                <a:lnTo>
                  <a:pt x="127419" y="453515"/>
                </a:lnTo>
                <a:lnTo>
                  <a:pt x="128722" y="449177"/>
                </a:lnTo>
                <a:lnTo>
                  <a:pt x="130458" y="444839"/>
                </a:lnTo>
                <a:lnTo>
                  <a:pt x="132412" y="440718"/>
                </a:lnTo>
                <a:lnTo>
                  <a:pt x="135017" y="436597"/>
                </a:lnTo>
                <a:lnTo>
                  <a:pt x="228791" y="308416"/>
                </a:lnTo>
                <a:lnTo>
                  <a:pt x="231829" y="304512"/>
                </a:lnTo>
                <a:lnTo>
                  <a:pt x="235086" y="301259"/>
                </a:lnTo>
                <a:lnTo>
                  <a:pt x="238776" y="298005"/>
                </a:lnTo>
                <a:lnTo>
                  <a:pt x="242249" y="295619"/>
                </a:lnTo>
                <a:lnTo>
                  <a:pt x="246374" y="293451"/>
                </a:lnTo>
                <a:lnTo>
                  <a:pt x="250498" y="291715"/>
                </a:lnTo>
                <a:lnTo>
                  <a:pt x="254839" y="290414"/>
                </a:lnTo>
                <a:lnTo>
                  <a:pt x="259397" y="289330"/>
                </a:lnTo>
                <a:lnTo>
                  <a:pt x="263739" y="288896"/>
                </a:lnTo>
                <a:lnTo>
                  <a:pt x="268298" y="288896"/>
                </a:lnTo>
                <a:lnTo>
                  <a:pt x="272856" y="289330"/>
                </a:lnTo>
                <a:lnTo>
                  <a:pt x="277197" y="290197"/>
                </a:lnTo>
                <a:lnTo>
                  <a:pt x="281756" y="291499"/>
                </a:lnTo>
                <a:lnTo>
                  <a:pt x="286097" y="293017"/>
                </a:lnTo>
                <a:lnTo>
                  <a:pt x="290222" y="295186"/>
                </a:lnTo>
                <a:lnTo>
                  <a:pt x="294346" y="297788"/>
                </a:lnTo>
                <a:lnTo>
                  <a:pt x="421549" y="390400"/>
                </a:lnTo>
                <a:lnTo>
                  <a:pt x="431751" y="380857"/>
                </a:lnTo>
                <a:lnTo>
                  <a:pt x="441953" y="371314"/>
                </a:lnTo>
                <a:lnTo>
                  <a:pt x="452155" y="361988"/>
                </a:lnTo>
                <a:lnTo>
                  <a:pt x="462791" y="353095"/>
                </a:lnTo>
                <a:lnTo>
                  <a:pt x="473645" y="344203"/>
                </a:lnTo>
                <a:lnTo>
                  <a:pt x="484281" y="335527"/>
                </a:lnTo>
                <a:lnTo>
                  <a:pt x="495135" y="327068"/>
                </a:lnTo>
                <a:lnTo>
                  <a:pt x="506423" y="318827"/>
                </a:lnTo>
                <a:lnTo>
                  <a:pt x="517927" y="310585"/>
                </a:lnTo>
                <a:lnTo>
                  <a:pt x="529215" y="302994"/>
                </a:lnTo>
                <a:lnTo>
                  <a:pt x="540936" y="295186"/>
                </a:lnTo>
                <a:lnTo>
                  <a:pt x="552658" y="287811"/>
                </a:lnTo>
                <a:lnTo>
                  <a:pt x="564597" y="280654"/>
                </a:lnTo>
                <a:lnTo>
                  <a:pt x="576753" y="273497"/>
                </a:lnTo>
                <a:lnTo>
                  <a:pt x="588909" y="266773"/>
                </a:lnTo>
                <a:lnTo>
                  <a:pt x="601282" y="260050"/>
                </a:lnTo>
                <a:lnTo>
                  <a:pt x="552224" y="110396"/>
                </a:lnTo>
                <a:lnTo>
                  <a:pt x="550922" y="105842"/>
                </a:lnTo>
                <a:lnTo>
                  <a:pt x="550488" y="100853"/>
                </a:lnTo>
                <a:lnTo>
                  <a:pt x="550053" y="96299"/>
                </a:lnTo>
                <a:lnTo>
                  <a:pt x="550271" y="91961"/>
                </a:lnTo>
                <a:lnTo>
                  <a:pt x="550704" y="87406"/>
                </a:lnTo>
                <a:lnTo>
                  <a:pt x="552007" y="82852"/>
                </a:lnTo>
                <a:lnTo>
                  <a:pt x="553310" y="78514"/>
                </a:lnTo>
                <a:lnTo>
                  <a:pt x="555046" y="74826"/>
                </a:lnTo>
                <a:lnTo>
                  <a:pt x="557434" y="70706"/>
                </a:lnTo>
                <a:lnTo>
                  <a:pt x="560039" y="67018"/>
                </a:lnTo>
                <a:lnTo>
                  <a:pt x="563078" y="63765"/>
                </a:lnTo>
                <a:lnTo>
                  <a:pt x="566551" y="60512"/>
                </a:lnTo>
                <a:lnTo>
                  <a:pt x="570024" y="57693"/>
                </a:lnTo>
                <a:lnTo>
                  <a:pt x="573931" y="55090"/>
                </a:lnTo>
                <a:lnTo>
                  <a:pt x="578056" y="53137"/>
                </a:lnTo>
                <a:lnTo>
                  <a:pt x="582614" y="51402"/>
                </a:lnTo>
                <a:lnTo>
                  <a:pt x="733912" y="1952"/>
                </a:lnTo>
                <a:lnTo>
                  <a:pt x="738470" y="868"/>
                </a:lnTo>
                <a:lnTo>
                  <a:pt x="743246" y="216"/>
                </a:lnTo>
                <a:close/>
              </a:path>
            </a:pathLst>
          </a:custGeom>
          <a:solidFill>
            <a:schemeClr val="accent1">
              <a:alpha val="100000"/>
            </a:schemeClr>
          </a:solidFill>
        </p:spPr>
      </p:sp>
      <p:sp>
        <p:nvSpPr>
          <p:cNvPr id="6" name="Freeform 6"/>
          <p:cNvSpPr/>
          <p:nvPr/>
        </p:nvSpPr>
        <p:spPr>
          <a:xfrm>
            <a:off x="5562818" y="3040397"/>
            <a:ext cx="147161" cy="176213"/>
          </a:xfrm>
          <a:custGeom>
            <a:avLst/>
            <a:gdLst/>
            <a:ahLst/>
            <a:cxnLst/>
            <a:rect l="l" t="t" r="r" b="b"/>
            <a:pathLst>
              <a:path w="56" h="67">
                <a:moveTo>
                  <a:pt x="28" y="0"/>
                </a:moveTo>
                <a:cubicBezTo>
                  <a:pt x="13" y="0"/>
                  <a:pt x="0" y="13"/>
                  <a:pt x="0" y="28"/>
                </a:cubicBezTo>
                <a:cubicBezTo>
                  <a:pt x="0" y="34"/>
                  <a:pt x="2" y="40"/>
                  <a:pt x="7" y="46"/>
                </a:cubicBezTo>
                <a:cubicBezTo>
                  <a:pt x="11" y="52"/>
                  <a:pt x="15" y="58"/>
                  <a:pt x="16" y="65"/>
                </a:cubicBezTo>
                <a:cubicBezTo>
                  <a:pt x="16" y="67"/>
                  <a:pt x="16" y="67"/>
                  <a:pt x="16" y="67"/>
                </a:cubicBezTo>
                <a:cubicBezTo>
                  <a:pt x="25" y="67"/>
                  <a:pt x="25" y="67"/>
                  <a:pt x="25" y="67"/>
                </a:cubicBezTo>
                <a:cubicBezTo>
                  <a:pt x="26" y="65"/>
                  <a:pt x="26" y="65"/>
                  <a:pt x="26" y="65"/>
                </a:cubicBezTo>
                <a:cubicBezTo>
                  <a:pt x="26" y="61"/>
                  <a:pt x="26" y="50"/>
                  <a:pt x="22" y="42"/>
                </a:cubicBezTo>
                <a:cubicBezTo>
                  <a:pt x="24" y="42"/>
                  <a:pt x="26" y="41"/>
                  <a:pt x="28" y="41"/>
                </a:cubicBezTo>
                <a:cubicBezTo>
                  <a:pt x="29" y="41"/>
                  <a:pt x="29" y="41"/>
                  <a:pt x="29" y="41"/>
                </a:cubicBezTo>
                <a:cubicBezTo>
                  <a:pt x="31" y="41"/>
                  <a:pt x="33" y="42"/>
                  <a:pt x="34" y="42"/>
                </a:cubicBezTo>
                <a:cubicBezTo>
                  <a:pt x="32" y="48"/>
                  <a:pt x="31" y="55"/>
                  <a:pt x="31" y="65"/>
                </a:cubicBezTo>
                <a:cubicBezTo>
                  <a:pt x="31" y="67"/>
                  <a:pt x="31" y="67"/>
                  <a:pt x="31" y="67"/>
                </a:cubicBezTo>
                <a:cubicBezTo>
                  <a:pt x="40" y="67"/>
                  <a:pt x="40" y="67"/>
                  <a:pt x="40" y="67"/>
                </a:cubicBezTo>
                <a:cubicBezTo>
                  <a:pt x="41" y="65"/>
                  <a:pt x="41" y="65"/>
                  <a:pt x="41" y="65"/>
                </a:cubicBezTo>
                <a:cubicBezTo>
                  <a:pt x="42" y="58"/>
                  <a:pt x="46" y="52"/>
                  <a:pt x="50" y="46"/>
                </a:cubicBezTo>
                <a:cubicBezTo>
                  <a:pt x="54" y="41"/>
                  <a:pt x="56" y="34"/>
                  <a:pt x="56" y="28"/>
                </a:cubicBezTo>
                <a:cubicBezTo>
                  <a:pt x="56" y="13"/>
                  <a:pt x="44" y="0"/>
                  <a:pt x="28" y="0"/>
                </a:cubicBezTo>
                <a:close/>
              </a:path>
            </a:pathLst>
          </a:custGeom>
          <a:solidFill>
            <a:schemeClr val="accent1">
              <a:alpha val="100000"/>
            </a:schemeClr>
          </a:solidFill>
        </p:spPr>
      </p:sp>
      <p:sp>
        <p:nvSpPr>
          <p:cNvPr id="7" name="Freeform 7"/>
          <p:cNvSpPr/>
          <p:nvPr/>
        </p:nvSpPr>
        <p:spPr>
          <a:xfrm>
            <a:off x="5396607" y="2934479"/>
            <a:ext cx="461677" cy="550831"/>
          </a:xfrm>
          <a:custGeom>
            <a:avLst/>
            <a:gdLst/>
            <a:ahLst/>
            <a:cxnLst/>
            <a:rect l="l" t="t" r="r" b="b"/>
            <a:pathLst>
              <a:path w="175" h="209">
                <a:moveTo>
                  <a:pt x="146" y="24"/>
                </a:moveTo>
                <a:cubicBezTo>
                  <a:pt x="126" y="8"/>
                  <a:pt x="100" y="0"/>
                  <a:pt x="66" y="8"/>
                </a:cubicBezTo>
                <a:cubicBezTo>
                  <a:pt x="42" y="15"/>
                  <a:pt x="21" y="33"/>
                  <a:pt x="16" y="67"/>
                </a:cubicBezTo>
                <a:cubicBezTo>
                  <a:pt x="14" y="78"/>
                  <a:pt x="16" y="84"/>
                  <a:pt x="16" y="85"/>
                </a:cubicBezTo>
                <a:cubicBezTo>
                  <a:pt x="18" y="87"/>
                  <a:pt x="20" y="91"/>
                  <a:pt x="20" y="94"/>
                </a:cubicBezTo>
                <a:cubicBezTo>
                  <a:pt x="20" y="95"/>
                  <a:pt x="19" y="96"/>
                  <a:pt x="19" y="97"/>
                </a:cubicBezTo>
                <a:cubicBezTo>
                  <a:pt x="2" y="121"/>
                  <a:pt x="2" y="121"/>
                  <a:pt x="2" y="121"/>
                </a:cubicBezTo>
                <a:cubicBezTo>
                  <a:pt x="1" y="123"/>
                  <a:pt x="0" y="125"/>
                  <a:pt x="1" y="127"/>
                </a:cubicBezTo>
                <a:cubicBezTo>
                  <a:pt x="4" y="132"/>
                  <a:pt x="12" y="131"/>
                  <a:pt x="14" y="132"/>
                </a:cubicBezTo>
                <a:cubicBezTo>
                  <a:pt x="16" y="133"/>
                  <a:pt x="17" y="136"/>
                  <a:pt x="16" y="139"/>
                </a:cubicBezTo>
                <a:cubicBezTo>
                  <a:pt x="15" y="141"/>
                  <a:pt x="13" y="145"/>
                  <a:pt x="15" y="146"/>
                </a:cubicBezTo>
                <a:cubicBezTo>
                  <a:pt x="17" y="147"/>
                  <a:pt x="19" y="148"/>
                  <a:pt x="19" y="148"/>
                </a:cubicBezTo>
                <a:cubicBezTo>
                  <a:pt x="19" y="148"/>
                  <a:pt x="16" y="149"/>
                  <a:pt x="16" y="151"/>
                </a:cubicBezTo>
                <a:cubicBezTo>
                  <a:pt x="15" y="153"/>
                  <a:pt x="16" y="156"/>
                  <a:pt x="19" y="157"/>
                </a:cubicBezTo>
                <a:cubicBezTo>
                  <a:pt x="19" y="157"/>
                  <a:pt x="22" y="164"/>
                  <a:pt x="21" y="171"/>
                </a:cubicBezTo>
                <a:cubicBezTo>
                  <a:pt x="20" y="177"/>
                  <a:pt x="18" y="183"/>
                  <a:pt x="23" y="187"/>
                </a:cubicBezTo>
                <a:cubicBezTo>
                  <a:pt x="28" y="191"/>
                  <a:pt x="48" y="188"/>
                  <a:pt x="60" y="184"/>
                </a:cubicBezTo>
                <a:cubicBezTo>
                  <a:pt x="60" y="184"/>
                  <a:pt x="64" y="191"/>
                  <a:pt x="68" y="209"/>
                </a:cubicBezTo>
                <a:cubicBezTo>
                  <a:pt x="152" y="183"/>
                  <a:pt x="152" y="183"/>
                  <a:pt x="152" y="183"/>
                </a:cubicBezTo>
                <a:cubicBezTo>
                  <a:pt x="147" y="170"/>
                  <a:pt x="145" y="163"/>
                  <a:pt x="145" y="159"/>
                </a:cubicBezTo>
                <a:cubicBezTo>
                  <a:pt x="143" y="148"/>
                  <a:pt x="160" y="128"/>
                  <a:pt x="166" y="106"/>
                </a:cubicBezTo>
                <a:cubicBezTo>
                  <a:pt x="173" y="81"/>
                  <a:pt x="175" y="48"/>
                  <a:pt x="146" y="24"/>
                </a:cubicBezTo>
                <a:close/>
                <a:moveTo>
                  <a:pt x="118" y="90"/>
                </a:moveTo>
                <a:cubicBezTo>
                  <a:pt x="112" y="98"/>
                  <a:pt x="110" y="104"/>
                  <a:pt x="110" y="110"/>
                </a:cubicBezTo>
                <a:cubicBezTo>
                  <a:pt x="110" y="128"/>
                  <a:pt x="110" y="128"/>
                  <a:pt x="110" y="128"/>
                </a:cubicBezTo>
                <a:cubicBezTo>
                  <a:pt x="110" y="133"/>
                  <a:pt x="107" y="136"/>
                  <a:pt x="104" y="136"/>
                </a:cubicBezTo>
                <a:cubicBezTo>
                  <a:pt x="97" y="136"/>
                  <a:pt x="97" y="136"/>
                  <a:pt x="97" y="136"/>
                </a:cubicBezTo>
                <a:cubicBezTo>
                  <a:pt x="96" y="136"/>
                  <a:pt x="96" y="136"/>
                  <a:pt x="96" y="136"/>
                </a:cubicBezTo>
                <a:cubicBezTo>
                  <a:pt x="95" y="138"/>
                  <a:pt x="93" y="139"/>
                  <a:pt x="91" y="139"/>
                </a:cubicBezTo>
                <a:cubicBezTo>
                  <a:pt x="89" y="139"/>
                  <a:pt x="88" y="138"/>
                  <a:pt x="87" y="136"/>
                </a:cubicBezTo>
                <a:cubicBezTo>
                  <a:pt x="86" y="136"/>
                  <a:pt x="86" y="136"/>
                  <a:pt x="86" y="136"/>
                </a:cubicBezTo>
                <a:cubicBezTo>
                  <a:pt x="79" y="136"/>
                  <a:pt x="79" y="136"/>
                  <a:pt x="79" y="136"/>
                </a:cubicBezTo>
                <a:cubicBezTo>
                  <a:pt x="76" y="136"/>
                  <a:pt x="73" y="133"/>
                  <a:pt x="73" y="129"/>
                </a:cubicBezTo>
                <a:cubicBezTo>
                  <a:pt x="73" y="110"/>
                  <a:pt x="73" y="110"/>
                  <a:pt x="73" y="110"/>
                </a:cubicBezTo>
                <a:cubicBezTo>
                  <a:pt x="73" y="104"/>
                  <a:pt x="70" y="98"/>
                  <a:pt x="65" y="90"/>
                </a:cubicBezTo>
                <a:cubicBezTo>
                  <a:pt x="59" y="83"/>
                  <a:pt x="57" y="76"/>
                  <a:pt x="57" y="68"/>
                </a:cubicBezTo>
                <a:cubicBezTo>
                  <a:pt x="57" y="49"/>
                  <a:pt x="72" y="34"/>
                  <a:pt x="91" y="34"/>
                </a:cubicBezTo>
                <a:cubicBezTo>
                  <a:pt x="110" y="34"/>
                  <a:pt x="126" y="49"/>
                  <a:pt x="126" y="68"/>
                </a:cubicBezTo>
                <a:cubicBezTo>
                  <a:pt x="126" y="76"/>
                  <a:pt x="123" y="83"/>
                  <a:pt x="118" y="90"/>
                </a:cubicBezTo>
                <a:close/>
              </a:path>
            </a:pathLst>
          </a:custGeom>
          <a:solidFill>
            <a:schemeClr val="accent1">
              <a:alpha val="100000"/>
            </a:schemeClr>
          </a:solidFill>
        </p:spPr>
      </p:sp>
      <p:sp>
        <p:nvSpPr>
          <p:cNvPr id="8" name="Freeform 8"/>
          <p:cNvSpPr/>
          <p:nvPr/>
        </p:nvSpPr>
        <p:spPr>
          <a:xfrm>
            <a:off x="1208439" y="4261188"/>
            <a:ext cx="440436" cy="440436"/>
          </a:xfrm>
          <a:custGeom>
            <a:avLst/>
            <a:gdLst/>
            <a:ahLst/>
            <a:cxnLst/>
            <a:rect l="l" t="t" r="r" b="b"/>
            <a:pathLst>
              <a:path w="167" h="167">
                <a:moveTo>
                  <a:pt x="161" y="71"/>
                </a:moveTo>
                <a:cubicBezTo>
                  <a:pt x="148" y="71"/>
                  <a:pt x="148" y="71"/>
                  <a:pt x="148" y="71"/>
                </a:cubicBezTo>
                <a:cubicBezTo>
                  <a:pt x="146" y="62"/>
                  <a:pt x="143" y="54"/>
                  <a:pt x="138" y="47"/>
                </a:cubicBezTo>
                <a:cubicBezTo>
                  <a:pt x="147" y="38"/>
                  <a:pt x="147" y="38"/>
                  <a:pt x="147" y="38"/>
                </a:cubicBezTo>
                <a:cubicBezTo>
                  <a:pt x="149" y="36"/>
                  <a:pt x="150" y="32"/>
                  <a:pt x="148" y="31"/>
                </a:cubicBezTo>
                <a:cubicBezTo>
                  <a:pt x="136" y="19"/>
                  <a:pt x="136" y="19"/>
                  <a:pt x="136" y="19"/>
                </a:cubicBezTo>
                <a:cubicBezTo>
                  <a:pt x="135" y="17"/>
                  <a:pt x="131" y="18"/>
                  <a:pt x="129" y="20"/>
                </a:cubicBezTo>
                <a:cubicBezTo>
                  <a:pt x="120" y="29"/>
                  <a:pt x="120" y="29"/>
                  <a:pt x="120" y="29"/>
                </a:cubicBezTo>
                <a:cubicBezTo>
                  <a:pt x="113" y="24"/>
                  <a:pt x="105" y="21"/>
                  <a:pt x="96" y="19"/>
                </a:cubicBezTo>
                <a:cubicBezTo>
                  <a:pt x="96" y="6"/>
                  <a:pt x="96" y="6"/>
                  <a:pt x="96" y="6"/>
                </a:cubicBezTo>
                <a:cubicBezTo>
                  <a:pt x="96" y="3"/>
                  <a:pt x="94" y="0"/>
                  <a:pt x="92" y="0"/>
                </a:cubicBezTo>
                <a:cubicBezTo>
                  <a:pt x="75" y="0"/>
                  <a:pt x="75" y="0"/>
                  <a:pt x="75" y="0"/>
                </a:cubicBezTo>
                <a:cubicBezTo>
                  <a:pt x="73" y="0"/>
                  <a:pt x="71" y="3"/>
                  <a:pt x="71" y="6"/>
                </a:cubicBezTo>
                <a:cubicBezTo>
                  <a:pt x="71" y="19"/>
                  <a:pt x="71" y="19"/>
                  <a:pt x="71" y="19"/>
                </a:cubicBezTo>
                <a:cubicBezTo>
                  <a:pt x="62" y="21"/>
                  <a:pt x="54" y="24"/>
                  <a:pt x="46" y="29"/>
                </a:cubicBezTo>
                <a:cubicBezTo>
                  <a:pt x="37" y="20"/>
                  <a:pt x="37" y="20"/>
                  <a:pt x="37" y="20"/>
                </a:cubicBezTo>
                <a:cubicBezTo>
                  <a:pt x="35" y="18"/>
                  <a:pt x="32" y="17"/>
                  <a:pt x="30" y="19"/>
                </a:cubicBezTo>
                <a:cubicBezTo>
                  <a:pt x="18" y="31"/>
                  <a:pt x="18" y="31"/>
                  <a:pt x="18" y="31"/>
                </a:cubicBezTo>
                <a:cubicBezTo>
                  <a:pt x="17" y="32"/>
                  <a:pt x="17" y="36"/>
                  <a:pt x="19" y="38"/>
                </a:cubicBezTo>
                <a:cubicBezTo>
                  <a:pt x="29" y="47"/>
                  <a:pt x="29" y="47"/>
                  <a:pt x="29" y="47"/>
                </a:cubicBezTo>
                <a:cubicBezTo>
                  <a:pt x="24" y="54"/>
                  <a:pt x="20" y="62"/>
                  <a:pt x="19" y="71"/>
                </a:cubicBezTo>
                <a:cubicBezTo>
                  <a:pt x="6" y="71"/>
                  <a:pt x="6" y="71"/>
                  <a:pt x="6" y="71"/>
                </a:cubicBezTo>
                <a:cubicBezTo>
                  <a:pt x="2" y="71"/>
                  <a:pt x="0" y="73"/>
                  <a:pt x="0" y="75"/>
                </a:cubicBezTo>
                <a:cubicBezTo>
                  <a:pt x="0" y="92"/>
                  <a:pt x="0" y="92"/>
                  <a:pt x="0" y="92"/>
                </a:cubicBezTo>
                <a:cubicBezTo>
                  <a:pt x="0" y="94"/>
                  <a:pt x="2" y="96"/>
                  <a:pt x="6" y="96"/>
                </a:cubicBezTo>
                <a:cubicBezTo>
                  <a:pt x="19" y="96"/>
                  <a:pt x="19" y="96"/>
                  <a:pt x="19" y="96"/>
                </a:cubicBezTo>
                <a:cubicBezTo>
                  <a:pt x="20" y="105"/>
                  <a:pt x="24" y="113"/>
                  <a:pt x="29" y="120"/>
                </a:cubicBezTo>
                <a:cubicBezTo>
                  <a:pt x="19" y="130"/>
                  <a:pt x="19" y="130"/>
                  <a:pt x="19" y="130"/>
                </a:cubicBezTo>
                <a:cubicBezTo>
                  <a:pt x="17" y="132"/>
                  <a:pt x="17" y="135"/>
                  <a:pt x="18" y="137"/>
                </a:cubicBezTo>
                <a:cubicBezTo>
                  <a:pt x="30" y="148"/>
                  <a:pt x="30" y="148"/>
                  <a:pt x="30" y="148"/>
                </a:cubicBezTo>
                <a:cubicBezTo>
                  <a:pt x="32" y="150"/>
                  <a:pt x="35" y="150"/>
                  <a:pt x="37" y="147"/>
                </a:cubicBezTo>
                <a:cubicBezTo>
                  <a:pt x="46" y="138"/>
                  <a:pt x="46" y="138"/>
                  <a:pt x="46" y="138"/>
                </a:cubicBezTo>
                <a:cubicBezTo>
                  <a:pt x="54" y="143"/>
                  <a:pt x="62" y="147"/>
                  <a:pt x="71" y="148"/>
                </a:cubicBezTo>
                <a:cubicBezTo>
                  <a:pt x="71" y="161"/>
                  <a:pt x="71" y="161"/>
                  <a:pt x="71" y="161"/>
                </a:cubicBezTo>
                <a:cubicBezTo>
                  <a:pt x="71" y="164"/>
                  <a:pt x="73" y="167"/>
                  <a:pt x="75" y="167"/>
                </a:cubicBezTo>
                <a:cubicBezTo>
                  <a:pt x="92" y="167"/>
                  <a:pt x="92" y="167"/>
                  <a:pt x="92" y="167"/>
                </a:cubicBezTo>
                <a:cubicBezTo>
                  <a:pt x="94" y="167"/>
                  <a:pt x="96" y="164"/>
                  <a:pt x="96" y="161"/>
                </a:cubicBezTo>
                <a:cubicBezTo>
                  <a:pt x="96" y="148"/>
                  <a:pt x="96" y="148"/>
                  <a:pt x="96" y="148"/>
                </a:cubicBezTo>
                <a:cubicBezTo>
                  <a:pt x="105" y="147"/>
                  <a:pt x="113" y="143"/>
                  <a:pt x="120" y="138"/>
                </a:cubicBezTo>
                <a:cubicBezTo>
                  <a:pt x="129" y="147"/>
                  <a:pt x="129" y="147"/>
                  <a:pt x="129" y="147"/>
                </a:cubicBezTo>
                <a:cubicBezTo>
                  <a:pt x="131" y="150"/>
                  <a:pt x="135" y="150"/>
                  <a:pt x="136" y="148"/>
                </a:cubicBezTo>
                <a:cubicBezTo>
                  <a:pt x="148" y="137"/>
                  <a:pt x="148" y="137"/>
                  <a:pt x="148" y="137"/>
                </a:cubicBezTo>
                <a:cubicBezTo>
                  <a:pt x="150" y="135"/>
                  <a:pt x="149" y="132"/>
                  <a:pt x="147" y="130"/>
                </a:cubicBezTo>
                <a:cubicBezTo>
                  <a:pt x="138" y="120"/>
                  <a:pt x="138" y="120"/>
                  <a:pt x="138" y="120"/>
                </a:cubicBezTo>
                <a:cubicBezTo>
                  <a:pt x="143" y="113"/>
                  <a:pt x="146" y="105"/>
                  <a:pt x="148" y="96"/>
                </a:cubicBezTo>
                <a:cubicBezTo>
                  <a:pt x="161" y="96"/>
                  <a:pt x="161" y="96"/>
                  <a:pt x="161" y="96"/>
                </a:cubicBezTo>
                <a:cubicBezTo>
                  <a:pt x="164" y="96"/>
                  <a:pt x="167" y="94"/>
                  <a:pt x="167" y="92"/>
                </a:cubicBezTo>
                <a:cubicBezTo>
                  <a:pt x="167" y="75"/>
                  <a:pt x="167" y="75"/>
                  <a:pt x="167" y="75"/>
                </a:cubicBezTo>
                <a:cubicBezTo>
                  <a:pt x="167" y="73"/>
                  <a:pt x="164" y="71"/>
                  <a:pt x="161" y="71"/>
                </a:cubicBezTo>
                <a:close/>
                <a:moveTo>
                  <a:pt x="83" y="114"/>
                </a:moveTo>
                <a:cubicBezTo>
                  <a:pt x="66" y="114"/>
                  <a:pt x="52" y="101"/>
                  <a:pt x="52" y="84"/>
                </a:cubicBezTo>
                <a:cubicBezTo>
                  <a:pt x="52" y="67"/>
                  <a:pt x="66" y="53"/>
                  <a:pt x="83" y="53"/>
                </a:cubicBezTo>
                <a:cubicBezTo>
                  <a:pt x="100" y="53"/>
                  <a:pt x="114" y="67"/>
                  <a:pt x="114" y="84"/>
                </a:cubicBezTo>
                <a:cubicBezTo>
                  <a:pt x="114" y="101"/>
                  <a:pt x="100" y="114"/>
                  <a:pt x="83" y="114"/>
                </a:cubicBezTo>
                <a:close/>
              </a:path>
            </a:pathLst>
          </a:custGeom>
          <a:solidFill>
            <a:schemeClr val="accent1">
              <a:lumMod val="75000"/>
              <a:alpha val="100000"/>
            </a:schemeClr>
          </a:solidFill>
        </p:spPr>
      </p:sp>
      <p:sp>
        <p:nvSpPr>
          <p:cNvPr id="9" name="Freeform 9"/>
          <p:cNvSpPr/>
          <p:nvPr/>
        </p:nvSpPr>
        <p:spPr>
          <a:xfrm>
            <a:off x="1554102" y="4121837"/>
            <a:ext cx="318897" cy="316706"/>
          </a:xfrm>
          <a:custGeom>
            <a:avLst/>
            <a:gdLst/>
            <a:ahLst/>
            <a:cxnLst/>
            <a:rect l="l" t="t" r="r" b="b"/>
            <a:pathLst>
              <a:path w="121" h="120">
                <a:moveTo>
                  <a:pt x="117" y="51"/>
                </a:moveTo>
                <a:cubicBezTo>
                  <a:pt x="108" y="51"/>
                  <a:pt x="108" y="51"/>
                  <a:pt x="108" y="51"/>
                </a:cubicBezTo>
                <a:cubicBezTo>
                  <a:pt x="106" y="44"/>
                  <a:pt x="104" y="38"/>
                  <a:pt x="100" y="33"/>
                </a:cubicBezTo>
                <a:cubicBezTo>
                  <a:pt x="107" y="27"/>
                  <a:pt x="107" y="27"/>
                  <a:pt x="107" y="27"/>
                </a:cubicBezTo>
                <a:cubicBezTo>
                  <a:pt x="109" y="25"/>
                  <a:pt x="109" y="23"/>
                  <a:pt x="108" y="22"/>
                </a:cubicBezTo>
                <a:cubicBezTo>
                  <a:pt x="99" y="13"/>
                  <a:pt x="99" y="13"/>
                  <a:pt x="99" y="13"/>
                </a:cubicBezTo>
                <a:cubicBezTo>
                  <a:pt x="98" y="12"/>
                  <a:pt x="96" y="12"/>
                  <a:pt x="94" y="14"/>
                </a:cubicBezTo>
                <a:cubicBezTo>
                  <a:pt x="87" y="20"/>
                  <a:pt x="87" y="20"/>
                  <a:pt x="87" y="20"/>
                </a:cubicBezTo>
                <a:cubicBezTo>
                  <a:pt x="82" y="17"/>
                  <a:pt x="76" y="14"/>
                  <a:pt x="70" y="13"/>
                </a:cubicBezTo>
                <a:cubicBezTo>
                  <a:pt x="70" y="4"/>
                  <a:pt x="70" y="4"/>
                  <a:pt x="70" y="4"/>
                </a:cubicBezTo>
                <a:cubicBezTo>
                  <a:pt x="70" y="1"/>
                  <a:pt x="69" y="0"/>
                  <a:pt x="67" y="0"/>
                </a:cubicBezTo>
                <a:cubicBezTo>
                  <a:pt x="55" y="0"/>
                  <a:pt x="55" y="0"/>
                  <a:pt x="55" y="0"/>
                </a:cubicBezTo>
                <a:cubicBezTo>
                  <a:pt x="53" y="0"/>
                  <a:pt x="52" y="1"/>
                  <a:pt x="52" y="4"/>
                </a:cubicBezTo>
                <a:cubicBezTo>
                  <a:pt x="52" y="13"/>
                  <a:pt x="52" y="13"/>
                  <a:pt x="52" y="13"/>
                </a:cubicBezTo>
                <a:cubicBezTo>
                  <a:pt x="45" y="14"/>
                  <a:pt x="39" y="17"/>
                  <a:pt x="34" y="20"/>
                </a:cubicBezTo>
                <a:cubicBezTo>
                  <a:pt x="28" y="14"/>
                  <a:pt x="28" y="14"/>
                  <a:pt x="28" y="14"/>
                </a:cubicBezTo>
                <a:cubicBezTo>
                  <a:pt x="26" y="12"/>
                  <a:pt x="24" y="12"/>
                  <a:pt x="22" y="13"/>
                </a:cubicBezTo>
                <a:cubicBezTo>
                  <a:pt x="14" y="22"/>
                  <a:pt x="14" y="22"/>
                  <a:pt x="14" y="22"/>
                </a:cubicBezTo>
                <a:cubicBezTo>
                  <a:pt x="13" y="23"/>
                  <a:pt x="13" y="25"/>
                  <a:pt x="15" y="27"/>
                </a:cubicBezTo>
                <a:cubicBezTo>
                  <a:pt x="21" y="33"/>
                  <a:pt x="21" y="33"/>
                  <a:pt x="21" y="33"/>
                </a:cubicBezTo>
                <a:cubicBezTo>
                  <a:pt x="18" y="38"/>
                  <a:pt x="15" y="44"/>
                  <a:pt x="14" y="51"/>
                </a:cubicBezTo>
                <a:cubicBezTo>
                  <a:pt x="5" y="51"/>
                  <a:pt x="5" y="51"/>
                  <a:pt x="5" y="51"/>
                </a:cubicBezTo>
                <a:cubicBezTo>
                  <a:pt x="2" y="51"/>
                  <a:pt x="0" y="52"/>
                  <a:pt x="0" y="54"/>
                </a:cubicBezTo>
                <a:cubicBezTo>
                  <a:pt x="0" y="66"/>
                  <a:pt x="0" y="66"/>
                  <a:pt x="0" y="66"/>
                </a:cubicBezTo>
                <a:cubicBezTo>
                  <a:pt x="0" y="68"/>
                  <a:pt x="2" y="69"/>
                  <a:pt x="5" y="69"/>
                </a:cubicBezTo>
                <a:cubicBezTo>
                  <a:pt x="14" y="69"/>
                  <a:pt x="14" y="69"/>
                  <a:pt x="14" y="69"/>
                </a:cubicBezTo>
                <a:cubicBezTo>
                  <a:pt x="15" y="76"/>
                  <a:pt x="18" y="81"/>
                  <a:pt x="21" y="87"/>
                </a:cubicBezTo>
                <a:cubicBezTo>
                  <a:pt x="15" y="93"/>
                  <a:pt x="15" y="93"/>
                  <a:pt x="15" y="93"/>
                </a:cubicBezTo>
                <a:cubicBezTo>
                  <a:pt x="13" y="95"/>
                  <a:pt x="13" y="97"/>
                  <a:pt x="14" y="98"/>
                </a:cubicBezTo>
                <a:cubicBezTo>
                  <a:pt x="22" y="107"/>
                  <a:pt x="22" y="107"/>
                  <a:pt x="22" y="107"/>
                </a:cubicBezTo>
                <a:cubicBezTo>
                  <a:pt x="24" y="108"/>
                  <a:pt x="26" y="108"/>
                  <a:pt x="28" y="106"/>
                </a:cubicBezTo>
                <a:cubicBezTo>
                  <a:pt x="34" y="100"/>
                  <a:pt x="34" y="100"/>
                  <a:pt x="34" y="100"/>
                </a:cubicBezTo>
                <a:cubicBezTo>
                  <a:pt x="39" y="103"/>
                  <a:pt x="45" y="106"/>
                  <a:pt x="52" y="107"/>
                </a:cubicBezTo>
                <a:cubicBezTo>
                  <a:pt x="52" y="116"/>
                  <a:pt x="52" y="116"/>
                  <a:pt x="52" y="116"/>
                </a:cubicBezTo>
                <a:cubicBezTo>
                  <a:pt x="52" y="118"/>
                  <a:pt x="53" y="120"/>
                  <a:pt x="55" y="120"/>
                </a:cubicBezTo>
                <a:cubicBezTo>
                  <a:pt x="67" y="120"/>
                  <a:pt x="67" y="120"/>
                  <a:pt x="67" y="120"/>
                </a:cubicBezTo>
                <a:cubicBezTo>
                  <a:pt x="69" y="120"/>
                  <a:pt x="70" y="118"/>
                  <a:pt x="70" y="116"/>
                </a:cubicBezTo>
                <a:cubicBezTo>
                  <a:pt x="70" y="107"/>
                  <a:pt x="70" y="107"/>
                  <a:pt x="70" y="107"/>
                </a:cubicBezTo>
                <a:cubicBezTo>
                  <a:pt x="76" y="106"/>
                  <a:pt x="82" y="103"/>
                  <a:pt x="87" y="100"/>
                </a:cubicBezTo>
                <a:cubicBezTo>
                  <a:pt x="94" y="106"/>
                  <a:pt x="94" y="106"/>
                  <a:pt x="94" y="106"/>
                </a:cubicBezTo>
                <a:cubicBezTo>
                  <a:pt x="96" y="108"/>
                  <a:pt x="98" y="108"/>
                  <a:pt x="99" y="107"/>
                </a:cubicBezTo>
                <a:cubicBezTo>
                  <a:pt x="108" y="98"/>
                  <a:pt x="108" y="98"/>
                  <a:pt x="108" y="98"/>
                </a:cubicBezTo>
                <a:cubicBezTo>
                  <a:pt x="109" y="97"/>
                  <a:pt x="109" y="95"/>
                  <a:pt x="107" y="93"/>
                </a:cubicBezTo>
                <a:cubicBezTo>
                  <a:pt x="100" y="87"/>
                  <a:pt x="100" y="87"/>
                  <a:pt x="100" y="87"/>
                </a:cubicBezTo>
                <a:cubicBezTo>
                  <a:pt x="104" y="81"/>
                  <a:pt x="106" y="76"/>
                  <a:pt x="108" y="69"/>
                </a:cubicBezTo>
                <a:cubicBezTo>
                  <a:pt x="117" y="69"/>
                  <a:pt x="117" y="69"/>
                  <a:pt x="117" y="69"/>
                </a:cubicBezTo>
                <a:cubicBezTo>
                  <a:pt x="119" y="69"/>
                  <a:pt x="121" y="68"/>
                  <a:pt x="121" y="66"/>
                </a:cubicBezTo>
                <a:cubicBezTo>
                  <a:pt x="121" y="54"/>
                  <a:pt x="121" y="54"/>
                  <a:pt x="121" y="54"/>
                </a:cubicBezTo>
                <a:cubicBezTo>
                  <a:pt x="121" y="52"/>
                  <a:pt x="119" y="51"/>
                  <a:pt x="117" y="51"/>
                </a:cubicBezTo>
                <a:close/>
                <a:moveTo>
                  <a:pt x="61" y="82"/>
                </a:moveTo>
                <a:cubicBezTo>
                  <a:pt x="48" y="82"/>
                  <a:pt x="38" y="72"/>
                  <a:pt x="38" y="60"/>
                </a:cubicBezTo>
                <a:cubicBezTo>
                  <a:pt x="38" y="48"/>
                  <a:pt x="48" y="38"/>
                  <a:pt x="61" y="38"/>
                </a:cubicBezTo>
                <a:cubicBezTo>
                  <a:pt x="73" y="38"/>
                  <a:pt x="83" y="48"/>
                  <a:pt x="83" y="60"/>
                </a:cubicBezTo>
                <a:cubicBezTo>
                  <a:pt x="83" y="72"/>
                  <a:pt x="73" y="82"/>
                  <a:pt x="61" y="82"/>
                </a:cubicBezTo>
                <a:close/>
              </a:path>
            </a:pathLst>
          </a:custGeom>
          <a:solidFill>
            <a:schemeClr val="accent1">
              <a:lumMod val="75000"/>
              <a:alpha val="100000"/>
            </a:schemeClr>
          </a:solidFill>
        </p:spPr>
      </p:sp>
      <p:sp>
        <p:nvSpPr>
          <p:cNvPr id="10" name="Freeform 10"/>
          <p:cNvSpPr/>
          <p:nvPr/>
        </p:nvSpPr>
        <p:spPr>
          <a:xfrm>
            <a:off x="4387341" y="4267290"/>
            <a:ext cx="239744" cy="269843"/>
          </a:xfrm>
          <a:custGeom>
            <a:avLst/>
            <a:gdLst/>
            <a:ahLst/>
            <a:cxnLst/>
            <a:rect l="l" t="t" r="r" b="b"/>
            <a:pathLst>
              <a:path w="91" h="102">
                <a:moveTo>
                  <a:pt x="76" y="45"/>
                </a:moveTo>
                <a:cubicBezTo>
                  <a:pt x="65" y="52"/>
                  <a:pt x="54" y="52"/>
                  <a:pt x="50" y="52"/>
                </a:cubicBezTo>
                <a:cubicBezTo>
                  <a:pt x="11" y="102"/>
                  <a:pt x="11" y="102"/>
                  <a:pt x="11" y="102"/>
                </a:cubicBezTo>
                <a:cubicBezTo>
                  <a:pt x="0" y="93"/>
                  <a:pt x="0" y="93"/>
                  <a:pt x="0" y="93"/>
                </a:cubicBezTo>
                <a:cubicBezTo>
                  <a:pt x="43" y="47"/>
                  <a:pt x="43" y="47"/>
                  <a:pt x="43" y="47"/>
                </a:cubicBezTo>
                <a:cubicBezTo>
                  <a:pt x="42" y="43"/>
                  <a:pt x="40" y="32"/>
                  <a:pt x="45" y="19"/>
                </a:cubicBezTo>
                <a:cubicBezTo>
                  <a:pt x="52" y="4"/>
                  <a:pt x="70" y="0"/>
                  <a:pt x="70" y="0"/>
                </a:cubicBezTo>
                <a:cubicBezTo>
                  <a:pt x="67" y="22"/>
                  <a:pt x="67" y="22"/>
                  <a:pt x="67" y="22"/>
                </a:cubicBezTo>
                <a:cubicBezTo>
                  <a:pt x="68" y="21"/>
                  <a:pt x="69" y="21"/>
                  <a:pt x="70" y="22"/>
                </a:cubicBezTo>
                <a:cubicBezTo>
                  <a:pt x="70" y="22"/>
                  <a:pt x="70" y="23"/>
                  <a:pt x="70" y="24"/>
                </a:cubicBezTo>
                <a:cubicBezTo>
                  <a:pt x="91" y="17"/>
                  <a:pt x="91" y="17"/>
                  <a:pt x="91" y="17"/>
                </a:cubicBezTo>
                <a:cubicBezTo>
                  <a:pt x="91" y="17"/>
                  <a:pt x="90" y="36"/>
                  <a:pt x="76" y="45"/>
                </a:cubicBezTo>
                <a:close/>
              </a:path>
            </a:pathLst>
          </a:custGeom>
          <a:solidFill>
            <a:schemeClr val="accent1">
              <a:lumMod val="75000"/>
              <a:alpha val="100000"/>
            </a:schemeClr>
          </a:solidFill>
        </p:spPr>
      </p:sp>
      <p:sp>
        <p:nvSpPr>
          <p:cNvPr id="11" name="Freeform 11"/>
          <p:cNvSpPr/>
          <p:nvPr/>
        </p:nvSpPr>
        <p:spPr>
          <a:xfrm>
            <a:off x="4049394" y="4452456"/>
            <a:ext cx="461677" cy="429292"/>
          </a:xfrm>
          <a:custGeom>
            <a:avLst/>
            <a:gdLst/>
            <a:ahLst/>
            <a:cxnLst/>
            <a:rect l="l" t="t" r="r" b="b"/>
            <a:pathLst>
              <a:path w="175" h="163">
                <a:moveTo>
                  <a:pt x="77" y="0"/>
                </a:moveTo>
                <a:cubicBezTo>
                  <a:pt x="95" y="0"/>
                  <a:pt x="112" y="6"/>
                  <a:pt x="127" y="16"/>
                </a:cubicBezTo>
                <a:cubicBezTo>
                  <a:pt x="107" y="40"/>
                  <a:pt x="107" y="40"/>
                  <a:pt x="107" y="40"/>
                </a:cubicBezTo>
                <a:cubicBezTo>
                  <a:pt x="100" y="36"/>
                  <a:pt x="92" y="34"/>
                  <a:pt x="84" y="34"/>
                </a:cubicBezTo>
                <a:cubicBezTo>
                  <a:pt x="59" y="34"/>
                  <a:pt x="41" y="54"/>
                  <a:pt x="44" y="80"/>
                </a:cubicBezTo>
                <a:cubicBezTo>
                  <a:pt x="47" y="105"/>
                  <a:pt x="70" y="125"/>
                  <a:pt x="96" y="125"/>
                </a:cubicBezTo>
                <a:cubicBezTo>
                  <a:pt x="121" y="125"/>
                  <a:pt x="138" y="105"/>
                  <a:pt x="135" y="80"/>
                </a:cubicBezTo>
                <a:cubicBezTo>
                  <a:pt x="134" y="71"/>
                  <a:pt x="130" y="63"/>
                  <a:pt x="125" y="56"/>
                </a:cubicBezTo>
                <a:cubicBezTo>
                  <a:pt x="145" y="32"/>
                  <a:pt x="145" y="32"/>
                  <a:pt x="145" y="32"/>
                </a:cubicBezTo>
                <a:cubicBezTo>
                  <a:pt x="158" y="46"/>
                  <a:pt x="166" y="63"/>
                  <a:pt x="169" y="82"/>
                </a:cubicBezTo>
                <a:cubicBezTo>
                  <a:pt x="175" y="127"/>
                  <a:pt x="143" y="163"/>
                  <a:pt x="98" y="163"/>
                </a:cubicBezTo>
                <a:cubicBezTo>
                  <a:pt x="53" y="163"/>
                  <a:pt x="12" y="127"/>
                  <a:pt x="6" y="82"/>
                </a:cubicBezTo>
                <a:cubicBezTo>
                  <a:pt x="0" y="37"/>
                  <a:pt x="31" y="0"/>
                  <a:pt x="77" y="0"/>
                </a:cubicBezTo>
                <a:close/>
              </a:path>
            </a:pathLst>
          </a:custGeom>
          <a:solidFill>
            <a:schemeClr val="accent1">
              <a:lumMod val="75000"/>
              <a:alpha val="100000"/>
            </a:schemeClr>
          </a:solidFill>
        </p:spPr>
      </p:sp>
      <p:sp>
        <p:nvSpPr>
          <p:cNvPr id="12" name="Freeform 12"/>
          <p:cNvSpPr/>
          <p:nvPr/>
        </p:nvSpPr>
        <p:spPr>
          <a:xfrm>
            <a:off x="4188840" y="4568375"/>
            <a:ext cx="195167" cy="181737"/>
          </a:xfrm>
          <a:custGeom>
            <a:avLst/>
            <a:gdLst/>
            <a:ahLst/>
            <a:cxnLst/>
            <a:rect l="l" t="t" r="r" b="b"/>
            <a:pathLst>
              <a:path w="74" h="69">
                <a:moveTo>
                  <a:pt x="42" y="69"/>
                </a:moveTo>
                <a:cubicBezTo>
                  <a:pt x="23" y="69"/>
                  <a:pt x="5" y="54"/>
                  <a:pt x="3" y="35"/>
                </a:cubicBezTo>
                <a:cubicBezTo>
                  <a:pt x="0" y="16"/>
                  <a:pt x="14" y="0"/>
                  <a:pt x="33" y="0"/>
                </a:cubicBezTo>
                <a:cubicBezTo>
                  <a:pt x="38" y="0"/>
                  <a:pt x="44" y="2"/>
                  <a:pt x="49" y="4"/>
                </a:cubicBezTo>
                <a:cubicBezTo>
                  <a:pt x="48" y="6"/>
                  <a:pt x="48" y="9"/>
                  <a:pt x="49" y="11"/>
                </a:cubicBezTo>
                <a:cubicBezTo>
                  <a:pt x="36" y="30"/>
                  <a:pt x="36" y="30"/>
                  <a:pt x="36" y="30"/>
                </a:cubicBezTo>
                <a:cubicBezTo>
                  <a:pt x="42" y="35"/>
                  <a:pt x="42" y="35"/>
                  <a:pt x="42" y="35"/>
                </a:cubicBezTo>
                <a:cubicBezTo>
                  <a:pt x="59" y="20"/>
                  <a:pt x="59" y="20"/>
                  <a:pt x="59" y="20"/>
                </a:cubicBezTo>
                <a:cubicBezTo>
                  <a:pt x="59" y="20"/>
                  <a:pt x="60" y="20"/>
                  <a:pt x="60" y="20"/>
                </a:cubicBezTo>
                <a:cubicBezTo>
                  <a:pt x="62" y="20"/>
                  <a:pt x="64" y="19"/>
                  <a:pt x="66" y="18"/>
                </a:cubicBezTo>
                <a:cubicBezTo>
                  <a:pt x="69" y="23"/>
                  <a:pt x="71" y="29"/>
                  <a:pt x="72" y="35"/>
                </a:cubicBezTo>
                <a:cubicBezTo>
                  <a:pt x="74" y="54"/>
                  <a:pt x="61" y="69"/>
                  <a:pt x="42" y="69"/>
                </a:cubicBezTo>
                <a:close/>
              </a:path>
            </a:pathLst>
          </a:custGeom>
          <a:solidFill>
            <a:schemeClr val="accent1">
              <a:lumMod val="75000"/>
              <a:alpha val="100000"/>
            </a:schemeClr>
          </a:solidFill>
        </p:spPr>
      </p:sp>
      <p:sp>
        <p:nvSpPr>
          <p:cNvPr id="13" name="Freeform 13"/>
          <p:cNvSpPr/>
          <p:nvPr/>
        </p:nvSpPr>
        <p:spPr>
          <a:xfrm>
            <a:off x="4296948" y="4518178"/>
            <a:ext cx="113728" cy="129349"/>
          </a:xfrm>
          <a:custGeom>
            <a:avLst/>
            <a:gdLst/>
            <a:ahLst/>
            <a:cxnLst/>
            <a:rect l="l" t="t" r="r" b="b"/>
            <a:pathLst>
              <a:path w="43" h="49">
                <a:moveTo>
                  <a:pt x="13" y="31"/>
                </a:moveTo>
                <a:cubicBezTo>
                  <a:pt x="11" y="28"/>
                  <a:pt x="12" y="25"/>
                  <a:pt x="14" y="22"/>
                </a:cubicBezTo>
                <a:cubicBezTo>
                  <a:pt x="32" y="0"/>
                  <a:pt x="32" y="0"/>
                  <a:pt x="32" y="0"/>
                </a:cubicBezTo>
                <a:cubicBezTo>
                  <a:pt x="43" y="9"/>
                  <a:pt x="43" y="9"/>
                  <a:pt x="43" y="9"/>
                </a:cubicBezTo>
                <a:cubicBezTo>
                  <a:pt x="24" y="32"/>
                  <a:pt x="24" y="32"/>
                  <a:pt x="24" y="32"/>
                </a:cubicBezTo>
                <a:cubicBezTo>
                  <a:pt x="22" y="34"/>
                  <a:pt x="19" y="35"/>
                  <a:pt x="17" y="34"/>
                </a:cubicBezTo>
                <a:cubicBezTo>
                  <a:pt x="1" y="49"/>
                  <a:pt x="1" y="49"/>
                  <a:pt x="1" y="49"/>
                </a:cubicBezTo>
                <a:cubicBezTo>
                  <a:pt x="0" y="48"/>
                  <a:pt x="0" y="48"/>
                  <a:pt x="0" y="48"/>
                </a:cubicBezTo>
                <a:lnTo>
                  <a:pt x="13" y="31"/>
                </a:lnTo>
                <a:close/>
              </a:path>
            </a:pathLst>
          </a:custGeom>
          <a:solidFill>
            <a:schemeClr val="accent4">
              <a:alpha val="100000"/>
            </a:schemeClr>
          </a:solidFill>
        </p:spPr>
      </p:sp>
      <p:sp>
        <p:nvSpPr>
          <p:cNvPr id="14" name="Freeform 14"/>
          <p:cNvSpPr/>
          <p:nvPr/>
        </p:nvSpPr>
        <p:spPr>
          <a:xfrm>
            <a:off x="2994480" y="2711608"/>
            <a:ext cx="168233" cy="183703"/>
          </a:xfrm>
          <a:custGeom>
            <a:avLst/>
            <a:gdLst/>
            <a:ahLst/>
            <a:cxnLst/>
            <a:rect l="l" t="t" r="r" b="b"/>
            <a:pathLst>
              <a:path w="126" h="140">
                <a:moveTo>
                  <a:pt x="0" y="57"/>
                </a:moveTo>
                <a:lnTo>
                  <a:pt x="48" y="0"/>
                </a:lnTo>
                <a:lnTo>
                  <a:pt x="126" y="85"/>
                </a:lnTo>
                <a:lnTo>
                  <a:pt x="78" y="140"/>
                </a:lnTo>
                <a:lnTo>
                  <a:pt x="0" y="57"/>
                </a:lnTo>
                <a:close/>
              </a:path>
            </a:pathLst>
          </a:custGeom>
          <a:solidFill>
            <a:schemeClr val="accent1">
              <a:alpha val="100000"/>
            </a:schemeClr>
          </a:solidFill>
        </p:spPr>
      </p:sp>
      <p:sp>
        <p:nvSpPr>
          <p:cNvPr id="15" name="Freeform 15"/>
          <p:cNvSpPr/>
          <p:nvPr/>
        </p:nvSpPr>
        <p:spPr>
          <a:xfrm>
            <a:off x="2776861" y="2807327"/>
            <a:ext cx="296432" cy="326720"/>
          </a:xfrm>
          <a:custGeom>
            <a:avLst/>
            <a:gdLst/>
            <a:ahLst/>
            <a:cxnLst/>
            <a:rect l="l" t="t" r="r" b="b"/>
            <a:pathLst>
              <a:path w="94" h="105">
                <a:moveTo>
                  <a:pt x="70" y="0"/>
                </a:moveTo>
                <a:cubicBezTo>
                  <a:pt x="63" y="9"/>
                  <a:pt x="63" y="9"/>
                  <a:pt x="63" y="9"/>
                </a:cubicBezTo>
                <a:cubicBezTo>
                  <a:pt x="21" y="30"/>
                  <a:pt x="21" y="30"/>
                  <a:pt x="21" y="30"/>
                </a:cubicBezTo>
                <a:cubicBezTo>
                  <a:pt x="20" y="30"/>
                  <a:pt x="14" y="33"/>
                  <a:pt x="12" y="37"/>
                </a:cubicBezTo>
                <a:cubicBezTo>
                  <a:pt x="10" y="40"/>
                  <a:pt x="2" y="67"/>
                  <a:pt x="1" y="70"/>
                </a:cubicBezTo>
                <a:cubicBezTo>
                  <a:pt x="0" y="71"/>
                  <a:pt x="0" y="75"/>
                  <a:pt x="0" y="77"/>
                </a:cubicBezTo>
                <a:cubicBezTo>
                  <a:pt x="0" y="78"/>
                  <a:pt x="2" y="93"/>
                  <a:pt x="3" y="102"/>
                </a:cubicBezTo>
                <a:cubicBezTo>
                  <a:pt x="3" y="103"/>
                  <a:pt x="3" y="103"/>
                  <a:pt x="3" y="103"/>
                </a:cubicBezTo>
                <a:cubicBezTo>
                  <a:pt x="3" y="103"/>
                  <a:pt x="3" y="103"/>
                  <a:pt x="3" y="103"/>
                </a:cubicBezTo>
                <a:cubicBezTo>
                  <a:pt x="3" y="103"/>
                  <a:pt x="3" y="104"/>
                  <a:pt x="4" y="105"/>
                </a:cubicBezTo>
                <a:cubicBezTo>
                  <a:pt x="4" y="81"/>
                  <a:pt x="4" y="81"/>
                  <a:pt x="4" y="81"/>
                </a:cubicBezTo>
                <a:cubicBezTo>
                  <a:pt x="20" y="81"/>
                  <a:pt x="20" y="81"/>
                  <a:pt x="20" y="81"/>
                </a:cubicBezTo>
                <a:cubicBezTo>
                  <a:pt x="20" y="75"/>
                  <a:pt x="20" y="75"/>
                  <a:pt x="20" y="75"/>
                </a:cubicBezTo>
                <a:cubicBezTo>
                  <a:pt x="30" y="58"/>
                  <a:pt x="30" y="58"/>
                  <a:pt x="30" y="58"/>
                </a:cubicBezTo>
                <a:cubicBezTo>
                  <a:pt x="32" y="59"/>
                  <a:pt x="37" y="61"/>
                  <a:pt x="40" y="62"/>
                </a:cubicBezTo>
                <a:cubicBezTo>
                  <a:pt x="39" y="64"/>
                  <a:pt x="37" y="68"/>
                  <a:pt x="37" y="69"/>
                </a:cubicBezTo>
                <a:cubicBezTo>
                  <a:pt x="36" y="71"/>
                  <a:pt x="30" y="78"/>
                  <a:pt x="27" y="83"/>
                </a:cubicBezTo>
                <a:cubicBezTo>
                  <a:pt x="25" y="85"/>
                  <a:pt x="24" y="90"/>
                  <a:pt x="28" y="93"/>
                </a:cubicBezTo>
                <a:cubicBezTo>
                  <a:pt x="29" y="94"/>
                  <a:pt x="31" y="95"/>
                  <a:pt x="33" y="95"/>
                </a:cubicBezTo>
                <a:cubicBezTo>
                  <a:pt x="37" y="95"/>
                  <a:pt x="41" y="92"/>
                  <a:pt x="41" y="92"/>
                </a:cubicBezTo>
                <a:cubicBezTo>
                  <a:pt x="41" y="92"/>
                  <a:pt x="41" y="92"/>
                  <a:pt x="41" y="92"/>
                </a:cubicBezTo>
                <a:cubicBezTo>
                  <a:pt x="41" y="92"/>
                  <a:pt x="41" y="92"/>
                  <a:pt x="41" y="92"/>
                </a:cubicBezTo>
                <a:cubicBezTo>
                  <a:pt x="41" y="91"/>
                  <a:pt x="56" y="74"/>
                  <a:pt x="63" y="71"/>
                </a:cubicBezTo>
                <a:cubicBezTo>
                  <a:pt x="69" y="68"/>
                  <a:pt x="87" y="54"/>
                  <a:pt x="87" y="36"/>
                </a:cubicBezTo>
                <a:cubicBezTo>
                  <a:pt x="94" y="26"/>
                  <a:pt x="94" y="26"/>
                  <a:pt x="94" y="26"/>
                </a:cubicBezTo>
                <a:lnTo>
                  <a:pt x="70" y="0"/>
                </a:lnTo>
                <a:close/>
              </a:path>
            </a:pathLst>
          </a:custGeom>
          <a:solidFill>
            <a:schemeClr val="accent1">
              <a:alpha val="100000"/>
            </a:schemeClr>
          </a:solidFill>
        </p:spPr>
      </p:sp>
      <p:sp>
        <p:nvSpPr>
          <p:cNvPr id="16" name="Freeform 16"/>
          <p:cNvSpPr/>
          <p:nvPr/>
        </p:nvSpPr>
        <p:spPr>
          <a:xfrm>
            <a:off x="2603268" y="3068479"/>
            <a:ext cx="467288" cy="345102"/>
          </a:xfrm>
          <a:custGeom>
            <a:avLst/>
            <a:gdLst/>
            <a:ahLst/>
            <a:cxnLst/>
            <a:rect l="l" t="t" r="r" b="b"/>
            <a:pathLst>
              <a:path w="148" h="111">
                <a:moveTo>
                  <a:pt x="124" y="49"/>
                </a:moveTo>
                <a:cubicBezTo>
                  <a:pt x="124" y="104"/>
                  <a:pt x="124" y="104"/>
                  <a:pt x="124" y="104"/>
                </a:cubicBezTo>
                <a:cubicBezTo>
                  <a:pt x="117" y="104"/>
                  <a:pt x="117" y="104"/>
                  <a:pt x="117" y="104"/>
                </a:cubicBezTo>
                <a:cubicBezTo>
                  <a:pt x="117" y="29"/>
                  <a:pt x="117" y="29"/>
                  <a:pt x="117" y="29"/>
                </a:cubicBezTo>
                <a:cubicBezTo>
                  <a:pt x="93" y="29"/>
                  <a:pt x="93" y="29"/>
                  <a:pt x="93" y="29"/>
                </a:cubicBezTo>
                <a:cubicBezTo>
                  <a:pt x="93" y="104"/>
                  <a:pt x="93" y="104"/>
                  <a:pt x="93" y="104"/>
                </a:cubicBezTo>
                <a:cubicBezTo>
                  <a:pt x="86" y="104"/>
                  <a:pt x="86" y="104"/>
                  <a:pt x="86" y="104"/>
                </a:cubicBezTo>
                <a:cubicBezTo>
                  <a:pt x="86" y="14"/>
                  <a:pt x="86" y="14"/>
                  <a:pt x="86" y="14"/>
                </a:cubicBezTo>
                <a:cubicBezTo>
                  <a:pt x="83" y="13"/>
                  <a:pt x="81" y="12"/>
                  <a:pt x="80" y="10"/>
                </a:cubicBezTo>
                <a:cubicBezTo>
                  <a:pt x="77" y="7"/>
                  <a:pt x="77" y="3"/>
                  <a:pt x="78" y="0"/>
                </a:cubicBezTo>
                <a:cubicBezTo>
                  <a:pt x="62" y="0"/>
                  <a:pt x="62" y="0"/>
                  <a:pt x="62" y="0"/>
                </a:cubicBezTo>
                <a:cubicBezTo>
                  <a:pt x="62" y="104"/>
                  <a:pt x="62" y="104"/>
                  <a:pt x="62" y="104"/>
                </a:cubicBezTo>
                <a:cubicBezTo>
                  <a:pt x="55" y="104"/>
                  <a:pt x="55" y="104"/>
                  <a:pt x="55" y="104"/>
                </a:cubicBezTo>
                <a:cubicBezTo>
                  <a:pt x="55" y="36"/>
                  <a:pt x="55" y="36"/>
                  <a:pt x="55" y="36"/>
                </a:cubicBezTo>
                <a:cubicBezTo>
                  <a:pt x="31" y="36"/>
                  <a:pt x="31" y="36"/>
                  <a:pt x="31" y="36"/>
                </a:cubicBezTo>
                <a:cubicBezTo>
                  <a:pt x="31" y="104"/>
                  <a:pt x="31" y="104"/>
                  <a:pt x="31" y="104"/>
                </a:cubicBezTo>
                <a:cubicBezTo>
                  <a:pt x="24" y="104"/>
                  <a:pt x="24" y="104"/>
                  <a:pt x="24" y="104"/>
                </a:cubicBezTo>
                <a:cubicBezTo>
                  <a:pt x="24" y="66"/>
                  <a:pt x="24" y="66"/>
                  <a:pt x="24" y="66"/>
                </a:cubicBezTo>
                <a:cubicBezTo>
                  <a:pt x="0" y="66"/>
                  <a:pt x="0" y="66"/>
                  <a:pt x="0" y="66"/>
                </a:cubicBezTo>
                <a:cubicBezTo>
                  <a:pt x="0" y="104"/>
                  <a:pt x="0" y="104"/>
                  <a:pt x="0" y="104"/>
                </a:cubicBezTo>
                <a:cubicBezTo>
                  <a:pt x="0" y="111"/>
                  <a:pt x="0" y="111"/>
                  <a:pt x="0" y="111"/>
                </a:cubicBezTo>
                <a:cubicBezTo>
                  <a:pt x="148" y="111"/>
                  <a:pt x="148" y="111"/>
                  <a:pt x="148" y="111"/>
                </a:cubicBezTo>
                <a:cubicBezTo>
                  <a:pt x="148" y="104"/>
                  <a:pt x="148" y="104"/>
                  <a:pt x="148" y="104"/>
                </a:cubicBezTo>
                <a:cubicBezTo>
                  <a:pt x="148" y="49"/>
                  <a:pt x="148" y="49"/>
                  <a:pt x="148" y="49"/>
                </a:cubicBezTo>
                <a:lnTo>
                  <a:pt x="124" y="49"/>
                </a:lnTo>
                <a:close/>
              </a:path>
            </a:pathLst>
          </a:custGeom>
          <a:solidFill>
            <a:schemeClr val="accent1">
              <a:alpha val="100000"/>
            </a:schemeClr>
          </a:solidFill>
        </p:spPr>
      </p:sp>
      <p:sp>
        <p:nvSpPr>
          <p:cNvPr id="17" name="TextBox 17"/>
          <p:cNvSpPr txBox="1"/>
          <p:nvPr>
            <p:custDataLst>
              <p:tags r:id="rId1"/>
            </p:custDataLst>
          </p:nvPr>
        </p:nvSpPr>
        <p:spPr>
          <a:xfrm>
            <a:off x="7803896" y="1483382"/>
            <a:ext cx="2987778" cy="490334"/>
          </a:xfrm>
          <a:prstGeom prst="rect">
            <a:avLst/>
          </a:prstGeom>
        </p:spPr>
        <p:txBody>
          <a:bodyPr vert="horz" wrap="square" lIns="66008" tIns="33052" rIns="66008" bIns="33052" rtlCol="0" anchor="ctr" anchorCtr="1">
            <a:normAutofit/>
          </a:bodyPr>
          <a:lstStyle/>
          <a:p>
            <a:pPr algn="ctr">
              <a:lnSpc>
                <a:spcPct val="120000"/>
              </a:lnSpc>
            </a:pPr>
            <a:r>
              <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组件图应用案例</a:t>
            </a:r>
            <a:endPar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TextBox 18"/>
          <p:cNvSpPr txBox="1"/>
          <p:nvPr>
            <p:custDataLst>
              <p:tags r:id="rId2"/>
            </p:custDataLst>
          </p:nvPr>
        </p:nvSpPr>
        <p:spPr>
          <a:xfrm>
            <a:off x="7095552" y="1965760"/>
            <a:ext cx="4404466" cy="1875094"/>
          </a:xfrm>
          <a:prstGeom prst="rect">
            <a:avLst/>
          </a:prstGeom>
        </p:spPr>
        <p:txBody>
          <a:bodyPr vert="horz" wrap="square" lIns="66008" tIns="33052" rIns="66008" bIns="33052" rtlCol="0" anchor="t" anchorCtr="0">
            <a:normAutofit/>
          </a:bodyPr>
          <a:lstStyle/>
          <a:p>
            <a:pPr algn="l">
              <a:lnSpc>
                <a:spcPct val="140000"/>
              </a:lnSpc>
            </a:pPr>
            <a:r>
              <a:rPr lang="en-US" sz="142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在一个大型软件系统中，开发人员使用组件图表示了各个模块之间的依赖关系，从而优化了软件设计，提高了开发效率。</a:t>
            </a:r>
            <a:endParaRPr lang="en-US" sz="142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extBox 19"/>
          <p:cNvSpPr txBox="1"/>
          <p:nvPr>
            <p:custDataLst>
              <p:tags r:id="rId3"/>
            </p:custDataLst>
          </p:nvPr>
        </p:nvSpPr>
        <p:spPr>
          <a:xfrm>
            <a:off x="7803896" y="3946954"/>
            <a:ext cx="2987778" cy="490334"/>
          </a:xfrm>
          <a:prstGeom prst="rect">
            <a:avLst/>
          </a:prstGeom>
        </p:spPr>
        <p:txBody>
          <a:bodyPr vert="horz" wrap="square" lIns="66008" tIns="33052" rIns="66008" bIns="33052" rtlCol="0" anchor="ctr" anchorCtr="1">
            <a:normAutofit/>
          </a:bodyPr>
          <a:lstStyle/>
          <a:p>
            <a:pPr algn="ctr">
              <a:lnSpc>
                <a:spcPct val="120000"/>
              </a:lnSpc>
            </a:pPr>
            <a:r>
              <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部署图应用案例</a:t>
            </a:r>
            <a:endParaRPr lang="en-US" sz="20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TextBox 20"/>
          <p:cNvSpPr txBox="1"/>
          <p:nvPr>
            <p:custDataLst>
              <p:tags r:id="rId4"/>
            </p:custDataLst>
          </p:nvPr>
        </p:nvSpPr>
        <p:spPr>
          <a:xfrm>
            <a:off x="7095605" y="4391232"/>
            <a:ext cx="4404360" cy="1875094"/>
          </a:xfrm>
          <a:prstGeom prst="rect">
            <a:avLst/>
          </a:prstGeom>
        </p:spPr>
        <p:txBody>
          <a:bodyPr vert="horz" wrap="square" lIns="66008" tIns="33052" rIns="66008" bIns="33052" rtlCol="0" anchor="t" anchorCtr="0">
            <a:normAutofit/>
          </a:bodyPr>
          <a:lstStyle/>
          <a:p>
            <a:pPr algn="l">
              <a:lnSpc>
                <a:spcPct val="140000"/>
              </a:lnSpc>
            </a:pPr>
            <a:r>
              <a:rPr lang="en-US" sz="142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在一个分布式系统中，系统架构师使用部署图表示了各个节点之间的物理连接和通信路径，从而指导了系统的部署和配置工作。通过部署图的应用，系统的可扩展性和可维护性得到了显著提升。</a:t>
            </a:r>
            <a:endParaRPr lang="en-US" sz="142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1" name="Group 21"/>
          <p:cNvGrpSpPr/>
          <p:nvPr/>
        </p:nvGrpSpPr>
        <p:grpSpPr>
          <a:xfrm rot="0">
            <a:off x="454963" y="93878"/>
            <a:ext cx="10641129" cy="914400"/>
            <a:chOff x="454963" y="93878"/>
            <a:chExt cx="10641129" cy="914400"/>
          </a:xfrm>
        </p:grpSpPr>
        <p:sp>
          <p:nvSpPr>
            <p:cNvPr id="22" name="AutoShape 22"/>
            <p:cNvSpPr/>
            <p:nvPr/>
          </p:nvSpPr>
          <p:spPr>
            <a:xfrm>
              <a:off x="454963" y="331168"/>
              <a:ext cx="84147" cy="84147"/>
            </a:xfrm>
            <a:prstGeom prst="ellipse">
              <a:avLst/>
            </a:prstGeom>
            <a:solidFill>
              <a:schemeClr val="accent1">
                <a:alpha val="100000"/>
              </a:schemeClr>
            </a:solidFill>
          </p:spPr>
        </p:sp>
        <p:sp>
          <p:nvSpPr>
            <p:cNvPr id="23" name="AutoShape 23"/>
            <p:cNvSpPr/>
            <p:nvPr/>
          </p:nvSpPr>
          <p:spPr>
            <a:xfrm>
              <a:off x="575049" y="337743"/>
              <a:ext cx="78137" cy="78137"/>
            </a:xfrm>
            <a:prstGeom prst="ellipse">
              <a:avLst/>
            </a:prstGeom>
            <a:solidFill>
              <a:schemeClr val="accent1">
                <a:alpha val="80000"/>
              </a:schemeClr>
            </a:solidFill>
          </p:spPr>
        </p:sp>
        <p:sp>
          <p:nvSpPr>
            <p:cNvPr id="24" name="AutoShape 24"/>
            <p:cNvSpPr/>
            <p:nvPr/>
          </p:nvSpPr>
          <p:spPr>
            <a:xfrm>
              <a:off x="689125" y="339460"/>
              <a:ext cx="74704" cy="74704"/>
            </a:xfrm>
            <a:prstGeom prst="ellipse">
              <a:avLst/>
            </a:prstGeom>
            <a:solidFill>
              <a:schemeClr val="accent1">
                <a:alpha val="60000"/>
              </a:schemeClr>
            </a:solidFill>
          </p:spPr>
        </p:sp>
        <p:sp>
          <p:nvSpPr>
            <p:cNvPr id="25" name="AutoShape 25"/>
            <p:cNvSpPr/>
            <p:nvPr/>
          </p:nvSpPr>
          <p:spPr>
            <a:xfrm>
              <a:off x="799768" y="348430"/>
              <a:ext cx="69238" cy="69238"/>
            </a:xfrm>
            <a:prstGeom prst="ellipse">
              <a:avLst/>
            </a:prstGeom>
            <a:solidFill>
              <a:schemeClr val="accent1">
                <a:alpha val="40000"/>
              </a:schemeClr>
            </a:solidFill>
          </p:spPr>
        </p:sp>
        <p:sp>
          <p:nvSpPr>
            <p:cNvPr id="26" name="AutoShape 26"/>
            <p:cNvSpPr/>
            <p:nvPr/>
          </p:nvSpPr>
          <p:spPr>
            <a:xfrm>
              <a:off x="904945" y="344297"/>
              <a:ext cx="65594" cy="65594"/>
            </a:xfrm>
            <a:prstGeom prst="ellipse">
              <a:avLst/>
            </a:prstGeom>
            <a:solidFill>
              <a:schemeClr val="accent1">
                <a:alpha val="20000"/>
              </a:schemeClr>
            </a:solidFill>
          </p:spPr>
        </p:sp>
        <p:sp>
          <p:nvSpPr>
            <p:cNvPr id="27" name="AutoShape 27"/>
            <p:cNvSpPr/>
            <p:nvPr/>
          </p:nvSpPr>
          <p:spPr>
            <a:xfrm>
              <a:off x="454963" y="448942"/>
              <a:ext cx="84147" cy="84147"/>
            </a:xfrm>
            <a:prstGeom prst="ellipse">
              <a:avLst/>
            </a:prstGeom>
            <a:solidFill>
              <a:schemeClr val="accent1">
                <a:alpha val="100000"/>
              </a:schemeClr>
            </a:solidFill>
          </p:spPr>
        </p:sp>
        <p:sp>
          <p:nvSpPr>
            <p:cNvPr id="28" name="AutoShape 28"/>
            <p:cNvSpPr/>
            <p:nvPr/>
          </p:nvSpPr>
          <p:spPr>
            <a:xfrm>
              <a:off x="575049" y="455517"/>
              <a:ext cx="78137" cy="78137"/>
            </a:xfrm>
            <a:prstGeom prst="ellipse">
              <a:avLst/>
            </a:prstGeom>
            <a:solidFill>
              <a:schemeClr val="accent1">
                <a:alpha val="80000"/>
              </a:schemeClr>
            </a:solidFill>
          </p:spPr>
        </p:sp>
        <p:sp>
          <p:nvSpPr>
            <p:cNvPr id="29" name="AutoShape 29"/>
            <p:cNvSpPr/>
            <p:nvPr/>
          </p:nvSpPr>
          <p:spPr>
            <a:xfrm>
              <a:off x="689125" y="457233"/>
              <a:ext cx="74704" cy="74704"/>
            </a:xfrm>
            <a:prstGeom prst="ellipse">
              <a:avLst/>
            </a:prstGeom>
            <a:solidFill>
              <a:schemeClr val="accent1">
                <a:alpha val="60000"/>
              </a:schemeClr>
            </a:solidFill>
          </p:spPr>
        </p:sp>
        <p:sp>
          <p:nvSpPr>
            <p:cNvPr id="30" name="AutoShape 30"/>
            <p:cNvSpPr/>
            <p:nvPr/>
          </p:nvSpPr>
          <p:spPr>
            <a:xfrm>
              <a:off x="799768" y="466203"/>
              <a:ext cx="69238" cy="69238"/>
            </a:xfrm>
            <a:prstGeom prst="ellipse">
              <a:avLst/>
            </a:prstGeom>
            <a:solidFill>
              <a:schemeClr val="accent1">
                <a:alpha val="40000"/>
              </a:schemeClr>
            </a:solidFill>
          </p:spPr>
        </p:sp>
        <p:sp>
          <p:nvSpPr>
            <p:cNvPr id="31" name="AutoShape 31"/>
            <p:cNvSpPr/>
            <p:nvPr/>
          </p:nvSpPr>
          <p:spPr>
            <a:xfrm>
              <a:off x="904945" y="462070"/>
              <a:ext cx="65594" cy="65594"/>
            </a:xfrm>
            <a:prstGeom prst="ellipse">
              <a:avLst/>
            </a:prstGeom>
            <a:solidFill>
              <a:schemeClr val="accent1">
                <a:alpha val="20000"/>
              </a:schemeClr>
            </a:solidFill>
          </p:spPr>
        </p:sp>
        <p:sp>
          <p:nvSpPr>
            <p:cNvPr id="32" name="AutoShape 32"/>
            <p:cNvSpPr/>
            <p:nvPr/>
          </p:nvSpPr>
          <p:spPr>
            <a:xfrm>
              <a:off x="454963" y="566715"/>
              <a:ext cx="84147" cy="84147"/>
            </a:xfrm>
            <a:prstGeom prst="ellipse">
              <a:avLst/>
            </a:prstGeom>
            <a:solidFill>
              <a:schemeClr val="accent1">
                <a:alpha val="100000"/>
              </a:schemeClr>
            </a:solidFill>
          </p:spPr>
        </p:sp>
        <p:sp>
          <p:nvSpPr>
            <p:cNvPr id="33" name="AutoShape 33"/>
            <p:cNvSpPr/>
            <p:nvPr/>
          </p:nvSpPr>
          <p:spPr>
            <a:xfrm>
              <a:off x="575049" y="573291"/>
              <a:ext cx="78137" cy="78137"/>
            </a:xfrm>
            <a:prstGeom prst="ellipse">
              <a:avLst/>
            </a:prstGeom>
            <a:solidFill>
              <a:schemeClr val="accent1">
                <a:alpha val="80000"/>
              </a:schemeClr>
            </a:solidFill>
          </p:spPr>
        </p:sp>
        <p:sp>
          <p:nvSpPr>
            <p:cNvPr id="34" name="AutoShape 34"/>
            <p:cNvSpPr/>
            <p:nvPr/>
          </p:nvSpPr>
          <p:spPr>
            <a:xfrm>
              <a:off x="689125" y="575007"/>
              <a:ext cx="74704" cy="74704"/>
            </a:xfrm>
            <a:prstGeom prst="ellipse">
              <a:avLst/>
            </a:prstGeom>
            <a:solidFill>
              <a:schemeClr val="accent1">
                <a:alpha val="60000"/>
              </a:schemeClr>
            </a:solidFill>
          </p:spPr>
        </p:sp>
        <p:sp>
          <p:nvSpPr>
            <p:cNvPr id="35" name="AutoShape 35"/>
            <p:cNvSpPr/>
            <p:nvPr/>
          </p:nvSpPr>
          <p:spPr>
            <a:xfrm>
              <a:off x="799768" y="583977"/>
              <a:ext cx="69238" cy="69238"/>
            </a:xfrm>
            <a:prstGeom prst="ellipse">
              <a:avLst/>
            </a:prstGeom>
            <a:solidFill>
              <a:schemeClr val="accent1">
                <a:alpha val="40000"/>
              </a:schemeClr>
            </a:solidFill>
          </p:spPr>
        </p:sp>
        <p:sp>
          <p:nvSpPr>
            <p:cNvPr id="36" name="AutoShape 36"/>
            <p:cNvSpPr/>
            <p:nvPr/>
          </p:nvSpPr>
          <p:spPr>
            <a:xfrm>
              <a:off x="904945" y="579844"/>
              <a:ext cx="65594" cy="65594"/>
            </a:xfrm>
            <a:prstGeom prst="ellipse">
              <a:avLst/>
            </a:prstGeom>
            <a:solidFill>
              <a:schemeClr val="accent1">
                <a:alpha val="20000"/>
              </a:schemeClr>
            </a:solidFill>
          </p:spPr>
        </p:sp>
        <p:sp>
          <p:nvSpPr>
            <p:cNvPr id="37" name="AutoShape 37"/>
            <p:cNvSpPr/>
            <p:nvPr/>
          </p:nvSpPr>
          <p:spPr>
            <a:xfrm>
              <a:off x="454963" y="684489"/>
              <a:ext cx="84147" cy="84147"/>
            </a:xfrm>
            <a:prstGeom prst="ellipse">
              <a:avLst/>
            </a:prstGeom>
            <a:solidFill>
              <a:schemeClr val="accent1">
                <a:alpha val="100000"/>
              </a:schemeClr>
            </a:solidFill>
          </p:spPr>
        </p:sp>
        <p:sp>
          <p:nvSpPr>
            <p:cNvPr id="38" name="AutoShape 38"/>
            <p:cNvSpPr/>
            <p:nvPr/>
          </p:nvSpPr>
          <p:spPr>
            <a:xfrm>
              <a:off x="575049" y="691064"/>
              <a:ext cx="78137" cy="78137"/>
            </a:xfrm>
            <a:prstGeom prst="ellipse">
              <a:avLst/>
            </a:prstGeom>
            <a:solidFill>
              <a:schemeClr val="accent1">
                <a:alpha val="80000"/>
              </a:schemeClr>
            </a:solidFill>
          </p:spPr>
        </p:sp>
        <p:sp>
          <p:nvSpPr>
            <p:cNvPr id="39" name="AutoShape 39"/>
            <p:cNvSpPr/>
            <p:nvPr/>
          </p:nvSpPr>
          <p:spPr>
            <a:xfrm>
              <a:off x="689125" y="692781"/>
              <a:ext cx="74704" cy="74704"/>
            </a:xfrm>
            <a:prstGeom prst="ellipse">
              <a:avLst/>
            </a:prstGeom>
            <a:solidFill>
              <a:schemeClr val="accent1">
                <a:alpha val="60000"/>
              </a:schemeClr>
            </a:solidFill>
          </p:spPr>
        </p:sp>
        <p:sp>
          <p:nvSpPr>
            <p:cNvPr id="40" name="AutoShape 40"/>
            <p:cNvSpPr/>
            <p:nvPr/>
          </p:nvSpPr>
          <p:spPr>
            <a:xfrm>
              <a:off x="799768" y="701751"/>
              <a:ext cx="69238" cy="69238"/>
            </a:xfrm>
            <a:prstGeom prst="ellipse">
              <a:avLst/>
            </a:prstGeom>
            <a:solidFill>
              <a:schemeClr val="accent1">
                <a:alpha val="40000"/>
              </a:schemeClr>
            </a:solidFill>
          </p:spPr>
        </p:sp>
        <p:sp>
          <p:nvSpPr>
            <p:cNvPr id="41" name="AutoShape 41"/>
            <p:cNvSpPr/>
            <p:nvPr/>
          </p:nvSpPr>
          <p:spPr>
            <a:xfrm>
              <a:off x="904945" y="697618"/>
              <a:ext cx="65594" cy="65594"/>
            </a:xfrm>
            <a:prstGeom prst="ellipse">
              <a:avLst/>
            </a:prstGeom>
            <a:solidFill>
              <a:schemeClr val="accent1">
                <a:alpha val="20000"/>
              </a:schemeClr>
            </a:solidFill>
          </p:spPr>
        </p:sp>
        <p:sp>
          <p:nvSpPr>
            <p:cNvPr id="42" name="TextBox 42"/>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3" name="图片 42"/>
          <p:cNvPicPr>
            <a:picLocks noChangeAspect="1"/>
          </p:cNvPicPr>
          <p:nvPr/>
        </p:nvPicPr>
        <p:blipFill>
          <a:blip r:embed="rId5"/>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10</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1834515" y="3416935"/>
            <a:ext cx="8933180"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流程图</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02</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2854301" y="3417048"/>
            <a:ext cx="7223418"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UML基础概念</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流程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0" y="963930"/>
            <a:ext cx="3980815"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试题代码：1.2.1</a:t>
            </a:r>
            <a:endParaRPr lang="en-US" altLang="zh-CN">
              <a:ln w="22225">
                <a:solidFill>
                  <a:schemeClr val="accent2"/>
                </a:solidFill>
                <a:prstDash val="solid"/>
              </a:ln>
              <a:solidFill>
                <a:schemeClr val="accent2">
                  <a:lumMod val="40000"/>
                  <a:lumOff val="60000"/>
                </a:schemeClr>
              </a:solidFill>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170180" y="1532890"/>
            <a:ext cx="9914890" cy="4463415"/>
          </a:xfrm>
          <a:prstGeom prst="rect">
            <a:avLst/>
          </a:prstGeom>
          <a:noFill/>
        </p:spPr>
        <p:txBody>
          <a:bodyPr wrap="square" rtlCol="0">
            <a:noAutofit/>
          </a:bodyPr>
          <a:p>
            <a:r>
              <a:rPr lang="zh-CN" altLang="en-US" sz="2000"/>
              <a:t>在功能详细设计中,会经常使用到程序流程图, 程序流程图是程序分析中最基本、最重要的分析技术，它是进行程序流程分析过程中最基本的工具。现给出一段程序的伪代码，根据伪代码绘制对应的程序流程图。</a:t>
            </a:r>
            <a:endParaRPr lang="zh-CN" altLang="en-US" sz="2000"/>
          </a:p>
          <a:p>
            <a:endParaRPr lang="zh-CN" altLang="en-US" sz="2000"/>
          </a:p>
          <a:p>
            <a:r>
              <a:rPr lang="zh-CN" altLang="en-US" sz="2000"/>
              <a:t>S←0</a:t>
            </a:r>
            <a:endParaRPr lang="zh-CN" altLang="en-US" sz="2000"/>
          </a:p>
          <a:p>
            <a:r>
              <a:rPr lang="zh-CN" altLang="en-US" sz="2000"/>
              <a:t>i←1</a:t>
            </a:r>
            <a:endParaRPr lang="zh-CN" altLang="en-US" sz="2000"/>
          </a:p>
          <a:p>
            <a:r>
              <a:rPr lang="zh-CN" altLang="en-US" sz="2000"/>
              <a:t>While i≤5</a:t>
            </a:r>
            <a:endParaRPr lang="zh-CN" altLang="en-US" sz="2000"/>
          </a:p>
          <a:p>
            <a:pPr indent="457200"/>
            <a:r>
              <a:rPr lang="zh-CN" altLang="en-US" sz="2000"/>
              <a:t>S←S+i</a:t>
            </a:r>
            <a:endParaRPr lang="zh-CN" altLang="en-US" sz="2000"/>
          </a:p>
          <a:p>
            <a:pPr indent="457200"/>
            <a:r>
              <a:rPr lang="zh-CN" altLang="en-US" sz="2000"/>
              <a:t>i←i+1</a:t>
            </a:r>
            <a:endParaRPr lang="zh-CN" altLang="en-US" sz="2000"/>
          </a:p>
          <a:p>
            <a:r>
              <a:rPr lang="zh-CN" altLang="en-US" sz="2000"/>
              <a:t>End While</a:t>
            </a:r>
            <a:endParaRPr lang="zh-CN" altLang="en-US" sz="2000"/>
          </a:p>
          <a:p>
            <a:r>
              <a:rPr lang="zh-CN" altLang="en-US" sz="2000"/>
              <a:t>Print S</a:t>
            </a:r>
            <a:endParaRPr lang="zh-CN" altLang="en-US" sz="2000"/>
          </a:p>
          <a:p>
            <a:endParaRPr lang="zh-CN" altLang="en-US" sz="2000"/>
          </a:p>
          <a:p>
            <a:r>
              <a:rPr lang="zh-CN" altLang="en-US" sz="2000"/>
              <a:t>请分析上述提供的伪代码，完成程序流程图的设计：</a:t>
            </a:r>
            <a:endParaRPr lang="zh-CN" altLang="en-US" sz="2000"/>
          </a:p>
          <a:p>
            <a:r>
              <a:rPr lang="zh-CN" altLang="en-US" sz="2000"/>
              <a:t>（1）分析伪代码的工作流程</a:t>
            </a:r>
            <a:endParaRPr lang="zh-CN" altLang="en-US" sz="2000"/>
          </a:p>
          <a:p>
            <a:r>
              <a:rPr lang="zh-CN" altLang="en-US" sz="2000"/>
              <a:t>（2）将绘制的程序流程图截图放到答题卷中</a:t>
            </a:r>
            <a:endParaRPr lang="zh-CN" altLang="en-US" sz="2000"/>
          </a:p>
        </p:txBody>
      </p:sp>
      <p:pic>
        <p:nvPicPr>
          <p:cNvPr id="5" name="图片 4"/>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213360" y="1037590"/>
            <a:ext cx="434848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试题代码：1.2.1</a:t>
            </a:r>
            <a:endParaRPr lang="en-US" altLang="zh-CN">
              <a:ln w="22225">
                <a:solidFill>
                  <a:schemeClr val="accent2"/>
                </a:solidFill>
                <a:prstDash val="solid"/>
              </a:ln>
              <a:solidFill>
                <a:schemeClr val="accent2">
                  <a:lumMod val="40000"/>
                  <a:lumOff val="60000"/>
                </a:schemeClr>
              </a:solidFill>
              <a:effectLst/>
            </a:endParaRPr>
          </a:p>
        </p:txBody>
      </p:sp>
      <p:sp>
        <p:nvSpPr>
          <p:cNvPr id="6" name="文本框 5"/>
          <p:cNvSpPr txBox="1"/>
          <p:nvPr/>
        </p:nvSpPr>
        <p:spPr>
          <a:xfrm>
            <a:off x="5793740" y="1562735"/>
            <a:ext cx="1947545" cy="3314065"/>
          </a:xfrm>
          <a:prstGeom prst="rect">
            <a:avLst/>
          </a:prstGeom>
          <a:noFill/>
        </p:spPr>
        <p:txBody>
          <a:bodyPr wrap="square" rtlCol="0">
            <a:noAutofit/>
          </a:bodyPr>
          <a:p>
            <a:r>
              <a:rPr lang="zh-CN" altLang="en-US"/>
              <a:t>要创建流程图，从</a:t>
            </a:r>
            <a:r>
              <a:rPr lang="en-US" altLang="zh-CN"/>
              <a:t> model </a:t>
            </a:r>
            <a:r>
              <a:rPr lang="zh-CN" altLang="en-US"/>
              <a:t>选项卡选择</a:t>
            </a:r>
            <a:r>
              <a:rPr lang="en-US" altLang="zh-CN"/>
              <a:t> Add Diagram</a:t>
            </a:r>
            <a:r>
              <a:rPr lang="zh-CN" altLang="en-US"/>
              <a:t>，然后选择</a:t>
            </a:r>
            <a:r>
              <a:rPr lang="en-US" altLang="zh-CN"/>
              <a:t>  Flowchart </a:t>
            </a:r>
            <a:r>
              <a:rPr lang="en-US" altLang="zh-CN">
                <a:sym typeface="+mn-ea"/>
              </a:rPr>
              <a:t>Diagram</a:t>
            </a:r>
            <a:endParaRPr lang="en-US" altLang="zh-CN"/>
          </a:p>
        </p:txBody>
      </p:sp>
      <p:sp>
        <p:nvSpPr>
          <p:cNvPr id="32" name="文本框 31"/>
          <p:cNvSpPr txBox="1"/>
          <p:nvPr/>
        </p:nvSpPr>
        <p:spPr>
          <a:xfrm>
            <a:off x="7620000" y="5486400"/>
            <a:ext cx="4064000" cy="645160"/>
          </a:xfrm>
          <a:prstGeom prst="rect">
            <a:avLst/>
          </a:prstGeom>
          <a:noFill/>
        </p:spPr>
        <p:txBody>
          <a:bodyPr wrap="square" rtlCol="0">
            <a:spAutoFit/>
          </a:bodyPr>
          <a:p>
            <a:r>
              <a:rPr lang="zh-CN" altLang="en-US"/>
              <a:t>流程图的工具箱比较复杂，常用的是</a:t>
            </a:r>
            <a:r>
              <a:rPr lang="en-US" altLang="zh-CN"/>
              <a:t> Process</a:t>
            </a:r>
            <a:r>
              <a:rPr lang="zh-CN" altLang="en-US"/>
              <a:t>、</a:t>
            </a:r>
            <a:r>
              <a:rPr lang="en-US" altLang="zh-CN"/>
              <a:t>Terminator </a:t>
            </a:r>
            <a:r>
              <a:rPr lang="zh-CN" altLang="en-US"/>
              <a:t>和</a:t>
            </a:r>
            <a:r>
              <a:rPr lang="en-US" altLang="zh-CN"/>
              <a:t> Decision </a:t>
            </a:r>
            <a:r>
              <a:rPr lang="zh-CN" altLang="en-US"/>
              <a:t>等</a:t>
            </a:r>
            <a:endParaRPr lang="zh-CN" altLang="en-US"/>
          </a:p>
        </p:txBody>
      </p:sp>
      <p:pic>
        <p:nvPicPr>
          <p:cNvPr id="3" name="图片 2"/>
          <p:cNvPicPr>
            <a:picLocks noChangeAspect="1"/>
          </p:cNvPicPr>
          <p:nvPr/>
        </p:nvPicPr>
        <p:blipFill>
          <a:blip r:embed="rId1"/>
          <a:stretch>
            <a:fillRect/>
          </a:stretch>
        </p:blipFill>
        <p:spPr>
          <a:xfrm>
            <a:off x="868680" y="1417320"/>
            <a:ext cx="4311650" cy="5163185"/>
          </a:xfrm>
          <a:prstGeom prst="rect">
            <a:avLst/>
          </a:prstGeom>
        </p:spPr>
      </p:pic>
      <p:pic>
        <p:nvPicPr>
          <p:cNvPr id="4" name="图片 3"/>
          <p:cNvPicPr>
            <a:picLocks noChangeAspect="1"/>
          </p:cNvPicPr>
          <p:nvPr/>
        </p:nvPicPr>
        <p:blipFill>
          <a:blip r:embed="rId2"/>
          <a:stretch>
            <a:fillRect/>
          </a:stretch>
        </p:blipFill>
        <p:spPr>
          <a:xfrm>
            <a:off x="8964295" y="895985"/>
            <a:ext cx="2719705" cy="4590415"/>
          </a:xfrm>
          <a:prstGeom prst="rect">
            <a:avLst/>
          </a:prstGeom>
        </p:spPr>
      </p:pic>
      <p:pic>
        <p:nvPicPr>
          <p:cNvPr id="5" name="图片 4"/>
          <p:cNvPicPr>
            <a:picLocks noChangeAspect="1"/>
          </p:cNvPicPr>
          <p:nvPr/>
        </p:nvPicPr>
        <p:blipFill>
          <a:blip r:embed="rId3"/>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文本框 4"/>
          <p:cNvSpPr txBox="1"/>
          <p:nvPr/>
        </p:nvSpPr>
        <p:spPr>
          <a:xfrm>
            <a:off x="7560310" y="584200"/>
            <a:ext cx="4631690" cy="1000125"/>
          </a:xfrm>
          <a:prstGeom prst="rect">
            <a:avLst/>
          </a:prstGeom>
          <a:noFill/>
        </p:spPr>
        <p:txBody>
          <a:bodyPr wrap="square" rtlCol="0">
            <a:noAutofit/>
          </a:bodyPr>
          <a:p>
            <a:r>
              <a:t>1. 绘制程序流程图（流程图截图）</a:t>
            </a:r>
          </a:p>
        </p:txBody>
      </p:sp>
      <p:sp>
        <p:nvSpPr>
          <p:cNvPr id="32" name="文本框 31"/>
          <p:cNvSpPr txBox="1"/>
          <p:nvPr/>
        </p:nvSpPr>
        <p:spPr>
          <a:xfrm>
            <a:off x="365760" y="1051560"/>
            <a:ext cx="2946400"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试题代码：1.2.1</a:t>
            </a:r>
            <a:endParaRPr lang="zh-CN" altLang="en-US">
              <a:ln w="22225">
                <a:solidFill>
                  <a:schemeClr val="accent2"/>
                </a:solidFill>
                <a:prstDash val="solid"/>
              </a:ln>
              <a:solidFill>
                <a:schemeClr val="accent2">
                  <a:lumMod val="40000"/>
                  <a:lumOff val="60000"/>
                </a:schemeClr>
              </a:solidFill>
              <a:effectLst/>
            </a:endParaRPr>
          </a:p>
        </p:txBody>
      </p:sp>
      <p:pic>
        <p:nvPicPr>
          <p:cNvPr id="2" name="图片 1"/>
          <p:cNvPicPr>
            <a:picLocks noChangeAspect="1"/>
          </p:cNvPicPr>
          <p:nvPr/>
        </p:nvPicPr>
        <p:blipFill>
          <a:blip r:embed="rId1"/>
          <a:stretch>
            <a:fillRect/>
          </a:stretch>
        </p:blipFill>
        <p:spPr>
          <a:xfrm>
            <a:off x="2362200" y="914400"/>
            <a:ext cx="6966585" cy="5868670"/>
          </a:xfrm>
          <a:prstGeom prst="rect">
            <a:avLst/>
          </a:prstGeom>
        </p:spPr>
      </p:pic>
      <p:pic>
        <p:nvPicPr>
          <p:cNvPr id="3" name="图片 2"/>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893445"/>
            <a:chOff x="454963" y="93878"/>
            <a:chExt cx="10641129" cy="89344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89344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流程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454660" y="1104265"/>
            <a:ext cx="4702175"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rPr>
              <a:t> 试题代码：1.2.2</a:t>
            </a:r>
            <a:endParaRPr lang="en-US" altLang="zh-CN">
              <a:ln w="22225">
                <a:solidFill>
                  <a:schemeClr val="accent2"/>
                </a:solidFill>
                <a:prstDash val="solid"/>
              </a:ln>
              <a:solidFill>
                <a:schemeClr val="accent2">
                  <a:lumMod val="40000"/>
                  <a:lumOff val="60000"/>
                </a:schemeClr>
              </a:solidFill>
            </a:endParaRPr>
          </a:p>
        </p:txBody>
      </p:sp>
      <p:sp>
        <p:nvSpPr>
          <p:cNvPr id="3" name="文本框 2" descr="7b0a2020202022776f7264617274223a2022220a7d0a"/>
          <p:cNvSpPr txBox="1"/>
          <p:nvPr/>
        </p:nvSpPr>
        <p:spPr>
          <a:xfrm>
            <a:off x="10358755" y="1351915"/>
            <a:ext cx="1706245" cy="4092575"/>
          </a:xfrm>
          <a:prstGeom prst="rect">
            <a:avLst/>
          </a:prstGeom>
          <a:noFill/>
        </p:spPr>
        <p:txBody>
          <a:bodyPr wrap="square" rtlCol="0">
            <a:spAutoFit/>
          </a:bodyPr>
          <a:p>
            <a:r>
              <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题目中涉及的模型</a:t>
            </a:r>
            <a:endParaRPr 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1.1.1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1.1.2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1.1.3 状态图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1.1.4 组件图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1.1.5 类图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1.2.1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1.2.2 流程图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1.2.3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1.2.4 ER 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a:p>
            <a:r>
              <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rPr>
              <a:t>1.2.5 用例图</a:t>
            </a:r>
            <a:endParaRPr lang="zh-CN" altLang="en-US" sz="2000" b="1">
              <a:solidFill>
                <a:schemeClr val="accent1"/>
              </a:solidFill>
              <a:effectLst>
                <a:outerShdw blurRad="38100" dist="25400" dir="5400000" algn="ctr" rotWithShape="0">
                  <a:srgbClr val="6E747A">
                    <a:alpha val="43000"/>
                  </a:srgbClr>
                </a:outerShdw>
              </a:effectLst>
              <a:latin typeface="汉仪汉黑W" panose="00020600040101010101" charset="-122"/>
              <a:ea typeface="汉仪汉黑W" panose="00020600040101010101" charset="-122"/>
              <a:cs typeface="汉仪汉黑W" panose="00020600040101010101" charset="-122"/>
              <a:sym typeface="汉仪汉黑W" panose="00020600040101010101" charset="-122"/>
            </a:endParaRPr>
          </a:p>
        </p:txBody>
      </p:sp>
      <p:sp>
        <p:nvSpPr>
          <p:cNvPr id="4" name="文本框 3"/>
          <p:cNvSpPr txBox="1"/>
          <p:nvPr/>
        </p:nvSpPr>
        <p:spPr>
          <a:xfrm>
            <a:off x="170180" y="1589405"/>
            <a:ext cx="9914890" cy="4772660"/>
          </a:xfrm>
          <a:prstGeom prst="rect">
            <a:avLst/>
          </a:prstGeom>
          <a:noFill/>
        </p:spPr>
        <p:txBody>
          <a:bodyPr wrap="square" rtlCol="0">
            <a:noAutofit/>
          </a:bodyPr>
          <a:p>
            <a:r>
              <a:rPr lang="zh-CN" altLang="en-US" sz="2000"/>
              <a:t>在功能详细设计中,会经常使用到程序流程图, 程序流程图是程序分析中最基本、最重要的分析技术，它是进行程序流程分析过程中最基本的工具。现要求绘制判断闰年的流程图。判断闰年的的逻辑流程如下：</a:t>
            </a:r>
            <a:endParaRPr lang="zh-CN" altLang="en-US" sz="2000"/>
          </a:p>
          <a:p>
            <a:endParaRPr lang="zh-CN" altLang="en-US" sz="2000"/>
          </a:p>
          <a:p>
            <a:r>
              <a:rPr lang="zh-CN" altLang="en-US" sz="2000"/>
              <a:t>① 输入年份year。</a:t>
            </a:r>
            <a:endParaRPr lang="zh-CN" altLang="en-US" sz="2000"/>
          </a:p>
          <a:p>
            <a:r>
              <a:rPr lang="zh-CN" altLang="en-US" sz="2000"/>
              <a:t>② 判断year是否能被4整除，否的话输出“非闰年”。</a:t>
            </a:r>
            <a:endParaRPr lang="zh-CN" altLang="en-US" sz="2000"/>
          </a:p>
          <a:p>
            <a:r>
              <a:rPr lang="zh-CN" altLang="en-US" sz="2000"/>
              <a:t>③ 是的话再判断year是否被100整除，否的话输出“闰年”。</a:t>
            </a:r>
            <a:endParaRPr lang="zh-CN" altLang="en-US" sz="2000"/>
          </a:p>
          <a:p>
            <a:r>
              <a:rPr lang="zh-CN" altLang="en-US" sz="2000"/>
              <a:t>④ 是的话再判断year能够被400整除，否的话 输出“非闰年”，是的话输出“闰年”</a:t>
            </a:r>
            <a:endParaRPr lang="zh-CN" altLang="en-US" sz="2000"/>
          </a:p>
          <a:p>
            <a:r>
              <a:rPr lang="zh-CN" altLang="en-US" sz="2000"/>
              <a:t>根据以上的流程绘制对应的流程图。</a:t>
            </a:r>
            <a:endParaRPr lang="zh-CN" altLang="en-US" sz="2000"/>
          </a:p>
          <a:p>
            <a:endParaRPr lang="zh-CN" altLang="en-US" sz="2000"/>
          </a:p>
          <a:p>
            <a:endParaRPr lang="zh-CN" altLang="en-US" sz="2000"/>
          </a:p>
          <a:p>
            <a:r>
              <a:rPr lang="zh-CN" altLang="en-US" sz="2000"/>
              <a:t>请分析上述提供的背景资料，完成程序流程图的设计：</a:t>
            </a:r>
            <a:endParaRPr lang="zh-CN" altLang="en-US" sz="2000"/>
          </a:p>
          <a:p>
            <a:r>
              <a:rPr lang="zh-CN" altLang="en-US" sz="2000"/>
              <a:t>（1）分析闰年的逻辑判断条件</a:t>
            </a:r>
            <a:endParaRPr lang="zh-CN" altLang="en-US" sz="2000"/>
          </a:p>
          <a:p>
            <a:r>
              <a:rPr lang="zh-CN" altLang="en-US" sz="2000"/>
              <a:t>（2）将绘制的程序流程图截图放到答题卷中</a:t>
            </a:r>
            <a:endParaRPr lang="zh-CN" altLang="en-US" sz="2000"/>
          </a:p>
        </p:txBody>
      </p:sp>
      <p:pic>
        <p:nvPicPr>
          <p:cNvPr id="5" name="图片 4"/>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2" name="文本框 1"/>
          <p:cNvSpPr txBox="1"/>
          <p:nvPr/>
        </p:nvSpPr>
        <p:spPr>
          <a:xfrm>
            <a:off x="314960" y="937260"/>
            <a:ext cx="3444875"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试题代码：1.2.2</a:t>
            </a:r>
            <a:endParaRPr lang="en-US" altLang="zh-CN">
              <a:ln w="22225">
                <a:solidFill>
                  <a:schemeClr val="accent2"/>
                </a:solidFill>
                <a:prstDash val="solid"/>
              </a:ln>
              <a:solidFill>
                <a:schemeClr val="accent2">
                  <a:lumMod val="40000"/>
                  <a:lumOff val="60000"/>
                </a:schemeClr>
              </a:solidFill>
              <a:effectLst/>
            </a:endParaRPr>
          </a:p>
        </p:txBody>
      </p:sp>
      <p:sp>
        <p:nvSpPr>
          <p:cNvPr id="6" name="文本框 5"/>
          <p:cNvSpPr txBox="1"/>
          <p:nvPr/>
        </p:nvSpPr>
        <p:spPr>
          <a:xfrm>
            <a:off x="5793740" y="1562735"/>
            <a:ext cx="1947545" cy="3314065"/>
          </a:xfrm>
          <a:prstGeom prst="rect">
            <a:avLst/>
          </a:prstGeom>
          <a:noFill/>
        </p:spPr>
        <p:txBody>
          <a:bodyPr wrap="square" rtlCol="0">
            <a:noAutofit/>
          </a:bodyPr>
          <a:p>
            <a:r>
              <a:rPr lang="zh-CN" altLang="en-US"/>
              <a:t>要创建流程图，从</a:t>
            </a:r>
            <a:r>
              <a:rPr lang="en-US" altLang="zh-CN"/>
              <a:t> model </a:t>
            </a:r>
            <a:r>
              <a:rPr lang="zh-CN" altLang="en-US"/>
              <a:t>选项卡选择</a:t>
            </a:r>
            <a:r>
              <a:rPr lang="en-US" altLang="zh-CN"/>
              <a:t> Add Diagram</a:t>
            </a:r>
            <a:r>
              <a:rPr lang="zh-CN" altLang="en-US"/>
              <a:t>，然后选择</a:t>
            </a:r>
            <a:r>
              <a:rPr lang="en-US" altLang="zh-CN"/>
              <a:t>  Flowchart </a:t>
            </a:r>
            <a:r>
              <a:rPr lang="en-US" altLang="zh-CN">
                <a:sym typeface="+mn-ea"/>
              </a:rPr>
              <a:t>Diagram</a:t>
            </a:r>
            <a:endParaRPr lang="en-US" altLang="zh-CN"/>
          </a:p>
        </p:txBody>
      </p:sp>
      <p:sp>
        <p:nvSpPr>
          <p:cNvPr id="32" name="文本框 31"/>
          <p:cNvSpPr txBox="1"/>
          <p:nvPr/>
        </p:nvSpPr>
        <p:spPr>
          <a:xfrm>
            <a:off x="7620000" y="5486400"/>
            <a:ext cx="4064000" cy="645160"/>
          </a:xfrm>
          <a:prstGeom prst="rect">
            <a:avLst/>
          </a:prstGeom>
          <a:noFill/>
        </p:spPr>
        <p:txBody>
          <a:bodyPr wrap="square" rtlCol="0">
            <a:spAutoFit/>
          </a:bodyPr>
          <a:p>
            <a:r>
              <a:rPr lang="zh-CN" altLang="en-US"/>
              <a:t>流程图的工具箱比较复杂，常用的是</a:t>
            </a:r>
            <a:r>
              <a:rPr lang="en-US" altLang="zh-CN"/>
              <a:t> Process</a:t>
            </a:r>
            <a:r>
              <a:rPr lang="zh-CN" altLang="en-US"/>
              <a:t>、</a:t>
            </a:r>
            <a:r>
              <a:rPr lang="en-US" altLang="zh-CN"/>
              <a:t>Terminator </a:t>
            </a:r>
            <a:r>
              <a:rPr lang="zh-CN" altLang="en-US"/>
              <a:t>和</a:t>
            </a:r>
            <a:r>
              <a:rPr lang="en-US" altLang="zh-CN"/>
              <a:t> Decision </a:t>
            </a:r>
            <a:r>
              <a:rPr lang="zh-CN" altLang="en-US"/>
              <a:t>等</a:t>
            </a:r>
            <a:endParaRPr lang="zh-CN" altLang="en-US"/>
          </a:p>
        </p:txBody>
      </p:sp>
      <p:pic>
        <p:nvPicPr>
          <p:cNvPr id="3" name="图片 2"/>
          <p:cNvPicPr>
            <a:picLocks noChangeAspect="1"/>
          </p:cNvPicPr>
          <p:nvPr/>
        </p:nvPicPr>
        <p:blipFill>
          <a:blip r:embed="rId1"/>
          <a:stretch>
            <a:fillRect/>
          </a:stretch>
        </p:blipFill>
        <p:spPr>
          <a:xfrm>
            <a:off x="838200" y="1308735"/>
            <a:ext cx="4605655" cy="5271770"/>
          </a:xfrm>
          <a:prstGeom prst="rect">
            <a:avLst/>
          </a:prstGeom>
        </p:spPr>
      </p:pic>
      <p:pic>
        <p:nvPicPr>
          <p:cNvPr id="4" name="图片 3"/>
          <p:cNvPicPr>
            <a:picLocks noChangeAspect="1"/>
          </p:cNvPicPr>
          <p:nvPr/>
        </p:nvPicPr>
        <p:blipFill>
          <a:blip r:embed="rId2"/>
          <a:stretch>
            <a:fillRect/>
          </a:stretch>
        </p:blipFill>
        <p:spPr>
          <a:xfrm>
            <a:off x="8897620" y="833755"/>
            <a:ext cx="2719705" cy="4590415"/>
          </a:xfrm>
          <a:prstGeom prst="rect">
            <a:avLst/>
          </a:prstGeom>
        </p:spPr>
      </p:pic>
      <p:pic>
        <p:nvPicPr>
          <p:cNvPr id="5" name="图片 4"/>
          <p:cNvPicPr>
            <a:picLocks noChangeAspect="1"/>
          </p:cNvPicPr>
          <p:nvPr/>
        </p:nvPicPr>
        <p:blipFill>
          <a:blip r:embed="rId3"/>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Group 7"/>
          <p:cNvGrpSpPr/>
          <p:nvPr/>
        </p:nvGrpSpPr>
        <p:grpSpPr>
          <a:xfrm rot="0">
            <a:off x="454963" y="93878"/>
            <a:ext cx="10641129" cy="1539875"/>
            <a:chOff x="454963" y="93878"/>
            <a:chExt cx="10641129" cy="1539875"/>
          </a:xfrm>
        </p:grpSpPr>
        <p:sp>
          <p:nvSpPr>
            <p:cNvPr id="8" name="AutoShape 8"/>
            <p:cNvSpPr/>
            <p:nvPr/>
          </p:nvSpPr>
          <p:spPr>
            <a:xfrm>
              <a:off x="454963" y="331168"/>
              <a:ext cx="84147" cy="84147"/>
            </a:xfrm>
            <a:prstGeom prst="ellipse">
              <a:avLst/>
            </a:prstGeom>
            <a:solidFill>
              <a:schemeClr val="accent1">
                <a:alpha val="100000"/>
              </a:schemeClr>
            </a:solidFill>
          </p:spPr>
        </p:sp>
        <p:sp>
          <p:nvSpPr>
            <p:cNvPr id="9" name="AutoShape 9"/>
            <p:cNvSpPr/>
            <p:nvPr/>
          </p:nvSpPr>
          <p:spPr>
            <a:xfrm>
              <a:off x="575049" y="337743"/>
              <a:ext cx="78137" cy="78137"/>
            </a:xfrm>
            <a:prstGeom prst="ellipse">
              <a:avLst/>
            </a:prstGeom>
            <a:solidFill>
              <a:schemeClr val="accent1">
                <a:alpha val="80000"/>
              </a:schemeClr>
            </a:solidFill>
          </p:spPr>
        </p:sp>
        <p:sp>
          <p:nvSpPr>
            <p:cNvPr id="10" name="AutoShape 10"/>
            <p:cNvSpPr/>
            <p:nvPr/>
          </p:nvSpPr>
          <p:spPr>
            <a:xfrm>
              <a:off x="689125" y="339460"/>
              <a:ext cx="74704" cy="74704"/>
            </a:xfrm>
            <a:prstGeom prst="ellipse">
              <a:avLst/>
            </a:prstGeom>
            <a:solidFill>
              <a:schemeClr val="accent1">
                <a:alpha val="60000"/>
              </a:schemeClr>
            </a:solidFill>
          </p:spPr>
        </p:sp>
        <p:sp>
          <p:nvSpPr>
            <p:cNvPr id="11" name="AutoShape 11"/>
            <p:cNvSpPr/>
            <p:nvPr/>
          </p:nvSpPr>
          <p:spPr>
            <a:xfrm>
              <a:off x="799768" y="348430"/>
              <a:ext cx="69238" cy="69238"/>
            </a:xfrm>
            <a:prstGeom prst="ellipse">
              <a:avLst/>
            </a:prstGeom>
            <a:solidFill>
              <a:schemeClr val="accent1">
                <a:alpha val="40000"/>
              </a:schemeClr>
            </a:solidFill>
          </p:spPr>
        </p:sp>
        <p:sp>
          <p:nvSpPr>
            <p:cNvPr id="12" name="AutoShape 12"/>
            <p:cNvSpPr/>
            <p:nvPr/>
          </p:nvSpPr>
          <p:spPr>
            <a:xfrm>
              <a:off x="904945" y="344297"/>
              <a:ext cx="65594" cy="65594"/>
            </a:xfrm>
            <a:prstGeom prst="ellipse">
              <a:avLst/>
            </a:prstGeom>
            <a:solidFill>
              <a:schemeClr val="accent1">
                <a:alpha val="20000"/>
              </a:schemeClr>
            </a:solidFill>
          </p:spPr>
        </p:sp>
        <p:sp>
          <p:nvSpPr>
            <p:cNvPr id="13" name="AutoShape 13"/>
            <p:cNvSpPr/>
            <p:nvPr/>
          </p:nvSpPr>
          <p:spPr>
            <a:xfrm>
              <a:off x="454963" y="448942"/>
              <a:ext cx="84147" cy="84147"/>
            </a:xfrm>
            <a:prstGeom prst="ellipse">
              <a:avLst/>
            </a:prstGeom>
            <a:solidFill>
              <a:schemeClr val="accent1">
                <a:alpha val="100000"/>
              </a:schemeClr>
            </a:solidFill>
          </p:spPr>
        </p:sp>
        <p:sp>
          <p:nvSpPr>
            <p:cNvPr id="14" name="AutoShape 14"/>
            <p:cNvSpPr/>
            <p:nvPr/>
          </p:nvSpPr>
          <p:spPr>
            <a:xfrm>
              <a:off x="575049" y="455517"/>
              <a:ext cx="78137" cy="78137"/>
            </a:xfrm>
            <a:prstGeom prst="ellipse">
              <a:avLst/>
            </a:prstGeom>
            <a:solidFill>
              <a:schemeClr val="accent1">
                <a:alpha val="80000"/>
              </a:schemeClr>
            </a:solidFill>
          </p:spPr>
        </p:sp>
        <p:sp>
          <p:nvSpPr>
            <p:cNvPr id="15" name="AutoShape 15"/>
            <p:cNvSpPr/>
            <p:nvPr/>
          </p:nvSpPr>
          <p:spPr>
            <a:xfrm>
              <a:off x="689125" y="457233"/>
              <a:ext cx="74704" cy="74704"/>
            </a:xfrm>
            <a:prstGeom prst="ellipse">
              <a:avLst/>
            </a:prstGeom>
            <a:solidFill>
              <a:schemeClr val="accent1">
                <a:alpha val="60000"/>
              </a:schemeClr>
            </a:solidFill>
          </p:spPr>
        </p:sp>
        <p:sp>
          <p:nvSpPr>
            <p:cNvPr id="16" name="AutoShape 16"/>
            <p:cNvSpPr/>
            <p:nvPr/>
          </p:nvSpPr>
          <p:spPr>
            <a:xfrm>
              <a:off x="799768" y="466203"/>
              <a:ext cx="69238" cy="69238"/>
            </a:xfrm>
            <a:prstGeom prst="ellipse">
              <a:avLst/>
            </a:prstGeom>
            <a:solidFill>
              <a:schemeClr val="accent1">
                <a:alpha val="40000"/>
              </a:schemeClr>
            </a:solidFill>
          </p:spPr>
        </p:sp>
        <p:sp>
          <p:nvSpPr>
            <p:cNvPr id="17" name="AutoShape 17"/>
            <p:cNvSpPr/>
            <p:nvPr/>
          </p:nvSpPr>
          <p:spPr>
            <a:xfrm>
              <a:off x="904945" y="462070"/>
              <a:ext cx="65594" cy="65594"/>
            </a:xfrm>
            <a:prstGeom prst="ellipse">
              <a:avLst/>
            </a:prstGeom>
            <a:solidFill>
              <a:schemeClr val="accent1">
                <a:alpha val="20000"/>
              </a:schemeClr>
            </a:solidFill>
          </p:spPr>
        </p:sp>
        <p:sp>
          <p:nvSpPr>
            <p:cNvPr id="18" name="AutoShape 18"/>
            <p:cNvSpPr/>
            <p:nvPr/>
          </p:nvSpPr>
          <p:spPr>
            <a:xfrm>
              <a:off x="454963" y="566715"/>
              <a:ext cx="84147" cy="84147"/>
            </a:xfrm>
            <a:prstGeom prst="ellipse">
              <a:avLst/>
            </a:prstGeom>
            <a:solidFill>
              <a:schemeClr val="accent1">
                <a:alpha val="100000"/>
              </a:schemeClr>
            </a:solidFill>
          </p:spPr>
        </p:sp>
        <p:sp>
          <p:nvSpPr>
            <p:cNvPr id="19" name="AutoShape 19"/>
            <p:cNvSpPr/>
            <p:nvPr/>
          </p:nvSpPr>
          <p:spPr>
            <a:xfrm>
              <a:off x="575049" y="573291"/>
              <a:ext cx="78137" cy="78137"/>
            </a:xfrm>
            <a:prstGeom prst="ellipse">
              <a:avLst/>
            </a:prstGeom>
            <a:solidFill>
              <a:schemeClr val="accent1">
                <a:alpha val="80000"/>
              </a:schemeClr>
            </a:solidFill>
          </p:spPr>
        </p:sp>
        <p:sp>
          <p:nvSpPr>
            <p:cNvPr id="20" name="AutoShape 20"/>
            <p:cNvSpPr/>
            <p:nvPr/>
          </p:nvSpPr>
          <p:spPr>
            <a:xfrm>
              <a:off x="689125" y="575007"/>
              <a:ext cx="74704" cy="74704"/>
            </a:xfrm>
            <a:prstGeom prst="ellipse">
              <a:avLst/>
            </a:prstGeom>
            <a:solidFill>
              <a:schemeClr val="accent1">
                <a:alpha val="60000"/>
              </a:schemeClr>
            </a:solidFill>
          </p:spPr>
        </p:sp>
        <p:sp>
          <p:nvSpPr>
            <p:cNvPr id="21" name="AutoShape 21"/>
            <p:cNvSpPr/>
            <p:nvPr/>
          </p:nvSpPr>
          <p:spPr>
            <a:xfrm>
              <a:off x="799768" y="583977"/>
              <a:ext cx="69238" cy="69238"/>
            </a:xfrm>
            <a:prstGeom prst="ellipse">
              <a:avLst/>
            </a:prstGeom>
            <a:solidFill>
              <a:schemeClr val="accent1">
                <a:alpha val="40000"/>
              </a:schemeClr>
            </a:solidFill>
          </p:spPr>
        </p:sp>
        <p:sp>
          <p:nvSpPr>
            <p:cNvPr id="22" name="AutoShape 22"/>
            <p:cNvSpPr/>
            <p:nvPr/>
          </p:nvSpPr>
          <p:spPr>
            <a:xfrm>
              <a:off x="904945" y="579844"/>
              <a:ext cx="65594" cy="65594"/>
            </a:xfrm>
            <a:prstGeom prst="ellipse">
              <a:avLst/>
            </a:prstGeom>
            <a:solidFill>
              <a:schemeClr val="accent1">
                <a:alpha val="20000"/>
              </a:schemeClr>
            </a:solidFill>
          </p:spPr>
        </p:sp>
        <p:sp>
          <p:nvSpPr>
            <p:cNvPr id="23" name="AutoShape 23"/>
            <p:cNvSpPr/>
            <p:nvPr/>
          </p:nvSpPr>
          <p:spPr>
            <a:xfrm>
              <a:off x="454963" y="684489"/>
              <a:ext cx="84147" cy="84147"/>
            </a:xfrm>
            <a:prstGeom prst="ellipse">
              <a:avLst/>
            </a:prstGeom>
            <a:solidFill>
              <a:schemeClr val="accent1">
                <a:alpha val="100000"/>
              </a:schemeClr>
            </a:solidFill>
          </p:spPr>
        </p:sp>
        <p:sp>
          <p:nvSpPr>
            <p:cNvPr id="24" name="AutoShape 24"/>
            <p:cNvSpPr/>
            <p:nvPr/>
          </p:nvSpPr>
          <p:spPr>
            <a:xfrm>
              <a:off x="575049" y="691064"/>
              <a:ext cx="78137" cy="78137"/>
            </a:xfrm>
            <a:prstGeom prst="ellipse">
              <a:avLst/>
            </a:prstGeom>
            <a:solidFill>
              <a:schemeClr val="accent1">
                <a:alpha val="80000"/>
              </a:schemeClr>
            </a:solidFill>
          </p:spPr>
        </p:sp>
        <p:sp>
          <p:nvSpPr>
            <p:cNvPr id="25" name="AutoShape 25"/>
            <p:cNvSpPr/>
            <p:nvPr/>
          </p:nvSpPr>
          <p:spPr>
            <a:xfrm>
              <a:off x="689125" y="692781"/>
              <a:ext cx="74704" cy="74704"/>
            </a:xfrm>
            <a:prstGeom prst="ellipse">
              <a:avLst/>
            </a:prstGeom>
            <a:solidFill>
              <a:schemeClr val="accent1">
                <a:alpha val="60000"/>
              </a:schemeClr>
            </a:solidFill>
          </p:spPr>
        </p:sp>
        <p:sp>
          <p:nvSpPr>
            <p:cNvPr id="26" name="AutoShape 26"/>
            <p:cNvSpPr/>
            <p:nvPr/>
          </p:nvSpPr>
          <p:spPr>
            <a:xfrm>
              <a:off x="799768" y="701751"/>
              <a:ext cx="69238" cy="69238"/>
            </a:xfrm>
            <a:prstGeom prst="ellipse">
              <a:avLst/>
            </a:prstGeom>
            <a:solidFill>
              <a:schemeClr val="accent1">
                <a:alpha val="40000"/>
              </a:schemeClr>
            </a:solidFill>
          </p:spPr>
        </p:sp>
        <p:sp>
          <p:nvSpPr>
            <p:cNvPr id="27" name="AutoShape 27"/>
            <p:cNvSpPr/>
            <p:nvPr/>
          </p:nvSpPr>
          <p:spPr>
            <a:xfrm>
              <a:off x="904945" y="697618"/>
              <a:ext cx="65594" cy="65594"/>
            </a:xfrm>
            <a:prstGeom prst="ellipse">
              <a:avLst/>
            </a:prstGeom>
            <a:solidFill>
              <a:schemeClr val="accent1">
                <a:alpha val="20000"/>
              </a:schemeClr>
            </a:solidFill>
          </p:spPr>
        </p:sp>
        <p:sp>
          <p:nvSpPr>
            <p:cNvPr id="28" name="TextBox 28"/>
            <p:cNvSpPr txBox="1"/>
            <p:nvPr/>
          </p:nvSpPr>
          <p:spPr>
            <a:xfrm>
              <a:off x="1094842" y="93878"/>
              <a:ext cx="10001250" cy="1539875"/>
            </a:xfrm>
            <a:prstGeom prst="rect">
              <a:avLst/>
            </a:prstGeom>
          </p:spPr>
          <p:txBody>
            <a:bodyPr vert="horz" wrap="square" lIns="123825" tIns="123825" rIns="57150" bIns="123825" rtlCol="0" anchor="t" anchorCtr="0">
              <a:spAutoFit/>
            </a:bodyPr>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案例分析：</a:t>
              </a:r>
              <a:r>
                <a:rPr lang="zh-CN" alt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流程</a:t>
              </a: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图在软件开发中应用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5" name="文本框 4"/>
          <p:cNvSpPr txBox="1"/>
          <p:nvPr/>
        </p:nvSpPr>
        <p:spPr>
          <a:xfrm>
            <a:off x="8555990" y="942340"/>
            <a:ext cx="3474085" cy="1000125"/>
          </a:xfrm>
          <a:prstGeom prst="rect">
            <a:avLst/>
          </a:prstGeom>
          <a:noFill/>
        </p:spPr>
        <p:txBody>
          <a:bodyPr wrap="square" rtlCol="0">
            <a:noAutofit/>
          </a:bodyPr>
          <a:p>
            <a:r>
              <a:t>1. 绘制程序流程图</a:t>
            </a:r>
          </a:p>
          <a:p>
            <a:r>
              <a:t>（流程图截图）</a:t>
            </a:r>
          </a:p>
        </p:txBody>
      </p:sp>
      <p:sp>
        <p:nvSpPr>
          <p:cNvPr id="32" name="文本框 31"/>
          <p:cNvSpPr txBox="1"/>
          <p:nvPr/>
        </p:nvSpPr>
        <p:spPr>
          <a:xfrm>
            <a:off x="869315" y="1137920"/>
            <a:ext cx="2703195" cy="368300"/>
          </a:xfrm>
          <a:prstGeom prst="rect">
            <a:avLst/>
          </a:prstGeom>
          <a:noFill/>
        </p:spPr>
        <p:txBody>
          <a:bodyPr wrap="square" rtlCol="0">
            <a:spAutoFit/>
          </a:bodyPr>
          <a:p>
            <a:r>
              <a:rPr lang="en-US" altLang="zh-CN">
                <a:ln w="22225">
                  <a:solidFill>
                    <a:schemeClr val="accent2"/>
                  </a:solidFill>
                  <a:prstDash val="solid"/>
                </a:ln>
                <a:solidFill>
                  <a:schemeClr val="accent2">
                    <a:lumMod val="40000"/>
                    <a:lumOff val="60000"/>
                  </a:schemeClr>
                </a:solidFill>
                <a:effectLst/>
              </a:rPr>
              <a:t> 试题代码：1.2.2</a:t>
            </a:r>
            <a:endParaRPr lang="zh-CN" altLang="en-US">
              <a:ln w="22225">
                <a:solidFill>
                  <a:schemeClr val="accent2"/>
                </a:solidFill>
                <a:prstDash val="solid"/>
              </a:ln>
              <a:solidFill>
                <a:schemeClr val="accent2">
                  <a:lumMod val="40000"/>
                  <a:lumOff val="60000"/>
                </a:schemeClr>
              </a:solidFill>
              <a:effectLst/>
            </a:endParaRPr>
          </a:p>
        </p:txBody>
      </p:sp>
      <p:pic>
        <p:nvPicPr>
          <p:cNvPr id="3" name="图片 2"/>
          <p:cNvPicPr>
            <a:picLocks noChangeAspect="1"/>
          </p:cNvPicPr>
          <p:nvPr/>
        </p:nvPicPr>
        <p:blipFill>
          <a:blip r:embed="rId1"/>
          <a:stretch>
            <a:fillRect/>
          </a:stretch>
        </p:blipFill>
        <p:spPr>
          <a:xfrm>
            <a:off x="2805430" y="942340"/>
            <a:ext cx="5855970" cy="5735955"/>
          </a:xfrm>
          <a:prstGeom prst="rect">
            <a:avLst/>
          </a:prstGeom>
        </p:spPr>
      </p:pic>
      <p:pic>
        <p:nvPicPr>
          <p:cNvPr id="2" name="图片 1"/>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平行四边形 1"/>
          <p:cNvSpPr/>
          <p:nvPr/>
        </p:nvSpPr>
        <p:spPr>
          <a:xfrm>
            <a:off x="-3803764" y="-7554"/>
            <a:ext cx="12059664" cy="6858000"/>
          </a:xfrm>
          <a:prstGeom prst="parallelogram">
            <a:avLst>
              <a:gd name="adj" fmla="val 95348"/>
            </a:avLst>
          </a:prstGeom>
          <a:solidFill>
            <a:srgbClr val="46A6C6">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nvGrpSpPr>
          <p:cNvPr id="10" name="组合 9"/>
          <p:cNvGrpSpPr/>
          <p:nvPr/>
        </p:nvGrpSpPr>
        <p:grpSpPr>
          <a:xfrm>
            <a:off x="8709969" y="-3728332"/>
            <a:ext cx="5762538" cy="5468435"/>
            <a:chOff x="2163744" y="-2839332"/>
            <a:chExt cx="5762538" cy="5468435"/>
          </a:xfrm>
        </p:grpSpPr>
        <p:sp>
          <p:nvSpPr>
            <p:cNvPr id="3" name="圆角矩形 2"/>
            <p:cNvSpPr/>
            <p:nvPr/>
          </p:nvSpPr>
          <p:spPr>
            <a:xfrm rot="2700000">
              <a:off x="2163744" y="-2839332"/>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4" name="圆角矩形 3"/>
            <p:cNvSpPr/>
            <p:nvPr/>
          </p:nvSpPr>
          <p:spPr>
            <a:xfrm rot="18900000">
              <a:off x="3427983" y="-66304"/>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6" name="圆角矩形 5"/>
            <p:cNvSpPr/>
            <p:nvPr/>
          </p:nvSpPr>
          <p:spPr>
            <a:xfrm rot="2700000">
              <a:off x="4522045" y="-1011491"/>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grpSp>
      <p:sp>
        <p:nvSpPr>
          <p:cNvPr id="7" name="圆角矩形 6"/>
          <p:cNvSpPr/>
          <p:nvPr/>
        </p:nvSpPr>
        <p:spPr>
          <a:xfrm rot="2700000">
            <a:off x="-41825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8" name="平行四边形 7"/>
          <p:cNvSpPr/>
          <p:nvPr/>
        </p:nvSpPr>
        <p:spPr>
          <a:xfrm>
            <a:off x="7577419" y="6359236"/>
            <a:ext cx="3745080"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9" name="圆角矩形 8"/>
          <p:cNvSpPr/>
          <p:nvPr/>
        </p:nvSpPr>
        <p:spPr>
          <a:xfrm rot="2700000">
            <a:off x="10960980" y="5892195"/>
            <a:ext cx="1931611" cy="193161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1" name="圆角矩形 10"/>
          <p:cNvSpPr/>
          <p:nvPr/>
        </p:nvSpPr>
        <p:spPr>
          <a:xfrm>
            <a:off x="5111240" y="1893466"/>
            <a:ext cx="2709541" cy="731744"/>
          </a:xfrm>
          <a:prstGeom prst="roundRect">
            <a:avLst>
              <a:gd name="adj" fmla="val 50000"/>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12" name="文本框 11"/>
          <p:cNvSpPr txBox="1"/>
          <p:nvPr/>
        </p:nvSpPr>
        <p:spPr>
          <a:xfrm>
            <a:off x="5323740" y="1936172"/>
            <a:ext cx="2284541" cy="645160"/>
          </a:xfrm>
          <a:prstGeom prst="rect">
            <a:avLst/>
          </a:prstGeom>
          <a:noFill/>
        </p:spPr>
        <p:txBody>
          <a:bodyPr wrap="square" rtlCol="0">
            <a:spAutoFit/>
          </a:bodyPr>
          <a:lstStyle/>
          <a:p>
            <a:pPr algn="dist"/>
            <a:r>
              <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PART</a:t>
            </a:r>
            <a:r>
              <a:rPr kumimoji="1" lang="zh-CN" altLang="en-US"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 </a:t>
            </a:r>
            <a:r>
              <a:rPr kumimoji="1" lang="en-US"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11</a:t>
            </a:r>
            <a:endParaRPr kumimoji="1" lang="en-GB" altLang="zh-CN" sz="3600" b="1" dirty="0">
              <a:solidFill>
                <a:schemeClr val="bg1"/>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6" name="图片 15"/>
          <p:cNvPicPr>
            <a:picLocks noChangeAspect="1"/>
          </p:cNvPicPr>
          <p:nvPr/>
        </p:nvPicPr>
        <p:blipFill>
          <a:blip r:embed="rId1"/>
          <a:stretch>
            <a:fillRect/>
          </a:stretch>
        </p:blipFill>
        <p:spPr>
          <a:xfrm>
            <a:off x="70416" y="132361"/>
            <a:ext cx="1803811" cy="1803811"/>
          </a:xfrm>
          <a:prstGeom prst="rect">
            <a:avLst/>
          </a:prstGeom>
        </p:spPr>
      </p:pic>
      <p:sp>
        <p:nvSpPr>
          <p:cNvPr id="17" name="文本框 16"/>
          <p:cNvSpPr txBox="1"/>
          <p:nvPr/>
        </p:nvSpPr>
        <p:spPr>
          <a:xfrm>
            <a:off x="1834515" y="3416935"/>
            <a:ext cx="8933180" cy="1106805"/>
          </a:xfrm>
          <a:prstGeom prst="rect">
            <a:avLst/>
          </a:prstGeom>
          <a:noFill/>
        </p:spPr>
        <p:txBody>
          <a:bodyPr wrap="square" rtlCol="0">
            <a:spAutoFit/>
          </a:bodyPr>
          <a:lstStyle/>
          <a:p>
            <a:pPr algn="dist"/>
            <a:r>
              <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rPr>
              <a:t>总结回顾与拓展延伸</a:t>
            </a:r>
            <a:endParaRPr kumimoji="1" lang="zh-CN" altLang="en-US" sz="6600" b="1" dirty="0">
              <a:solidFill>
                <a:srgbClr val="2D3C65"/>
              </a:solidFill>
              <a:effectLst>
                <a:outerShdw blurRad="38100" dist="38100" dir="2700000" algn="tl">
                  <a:srgbClr val="000000">
                    <a:alpha val="43137"/>
                  </a:srgbClr>
                </a:outerShdw>
              </a:effectLst>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custDataLst>
              <p:tags r:id="rId1"/>
            </p:custDataLst>
          </p:nvPr>
        </p:nvGrpSpPr>
        <p:grpSpPr>
          <a:xfrm rot="0">
            <a:off x="4017073" y="2029682"/>
            <a:ext cx="4161759" cy="3593306"/>
            <a:chOff x="4017073" y="2029682"/>
            <a:chExt cx="4161759" cy="3593306"/>
          </a:xfrm>
        </p:grpSpPr>
        <p:sp>
          <p:nvSpPr>
            <p:cNvPr id="3" name="AutoShape 3"/>
            <p:cNvSpPr/>
            <p:nvPr>
              <p:custDataLst>
                <p:tags r:id="rId2"/>
              </p:custDataLst>
            </p:nvPr>
          </p:nvSpPr>
          <p:spPr>
            <a:xfrm>
              <a:off x="5052726" y="2029682"/>
              <a:ext cx="2084070" cy="1796605"/>
            </a:xfrm>
            <a:prstGeom prst="triangle">
              <a:avLst>
                <a:gd name="adj" fmla="val 50000"/>
              </a:avLst>
            </a:prstGeom>
            <a:solidFill>
              <a:schemeClr val="accent1">
                <a:alpha val="100000"/>
              </a:schemeClr>
            </a:solidFill>
            <a:ln w="9525">
              <a:solidFill>
                <a:schemeClr val="lt1">
                  <a:alpha val="100000"/>
                </a:schemeClr>
              </a:solidFill>
              <a:prstDash val="solid"/>
            </a:ln>
          </p:spPr>
        </p:sp>
        <p:sp>
          <p:nvSpPr>
            <p:cNvPr id="4" name="AutoShape 4"/>
            <p:cNvSpPr/>
            <p:nvPr>
              <p:custDataLst>
                <p:tags r:id="rId3"/>
              </p:custDataLst>
            </p:nvPr>
          </p:nvSpPr>
          <p:spPr>
            <a:xfrm flipV="1">
              <a:off x="5052726" y="3826383"/>
              <a:ext cx="2084070" cy="1796605"/>
            </a:xfrm>
            <a:prstGeom prst="triangle">
              <a:avLst>
                <a:gd name="adj" fmla="val 50000"/>
              </a:avLst>
            </a:prstGeom>
            <a:solidFill>
              <a:schemeClr val="accent4">
                <a:alpha val="100000"/>
              </a:schemeClr>
            </a:solidFill>
            <a:ln w="9525">
              <a:solidFill>
                <a:schemeClr val="lt1">
                  <a:alpha val="100000"/>
                </a:schemeClr>
              </a:solidFill>
              <a:prstDash val="solid"/>
            </a:ln>
          </p:spPr>
        </p:sp>
        <p:sp>
          <p:nvSpPr>
            <p:cNvPr id="5" name="AutoShape 5"/>
            <p:cNvSpPr/>
            <p:nvPr>
              <p:custDataLst>
                <p:tags r:id="rId4"/>
              </p:custDataLst>
            </p:nvPr>
          </p:nvSpPr>
          <p:spPr>
            <a:xfrm flipH="1">
              <a:off x="4017073" y="3826383"/>
              <a:ext cx="2084070" cy="1796605"/>
            </a:xfrm>
            <a:prstGeom prst="triangle">
              <a:avLst>
                <a:gd name="adj" fmla="val 50000"/>
              </a:avLst>
            </a:prstGeom>
            <a:solidFill>
              <a:schemeClr val="accent3">
                <a:alpha val="100000"/>
              </a:schemeClr>
            </a:solidFill>
            <a:ln w="9525">
              <a:solidFill>
                <a:schemeClr val="lt1">
                  <a:alpha val="100000"/>
                </a:schemeClr>
              </a:solidFill>
              <a:prstDash val="solid"/>
            </a:ln>
          </p:spPr>
        </p:sp>
        <p:sp>
          <p:nvSpPr>
            <p:cNvPr id="6" name="AutoShape 6"/>
            <p:cNvSpPr/>
            <p:nvPr>
              <p:custDataLst>
                <p:tags r:id="rId5"/>
              </p:custDataLst>
            </p:nvPr>
          </p:nvSpPr>
          <p:spPr>
            <a:xfrm flipH="1">
              <a:off x="6094762" y="3826288"/>
              <a:ext cx="2084070" cy="1796605"/>
            </a:xfrm>
            <a:prstGeom prst="triangle">
              <a:avLst>
                <a:gd name="adj" fmla="val 50000"/>
              </a:avLst>
            </a:prstGeom>
            <a:solidFill>
              <a:schemeClr val="accent2">
                <a:alpha val="100000"/>
              </a:schemeClr>
            </a:solidFill>
            <a:ln w="9525">
              <a:solidFill>
                <a:schemeClr val="lt1">
                  <a:alpha val="100000"/>
                </a:schemeClr>
              </a:solidFill>
              <a:prstDash val="solid"/>
            </a:ln>
          </p:spPr>
        </p:sp>
      </p:grpSp>
      <p:grpSp>
        <p:nvGrpSpPr>
          <p:cNvPr id="7" name="Group 7"/>
          <p:cNvGrpSpPr/>
          <p:nvPr>
            <p:custDataLst>
              <p:tags r:id="rId6"/>
            </p:custDataLst>
          </p:nvPr>
        </p:nvGrpSpPr>
        <p:grpSpPr>
          <a:xfrm rot="0">
            <a:off x="4768691" y="4711446"/>
            <a:ext cx="581882" cy="581882"/>
            <a:chOff x="4768691" y="4711446"/>
            <a:chExt cx="581882" cy="581882"/>
          </a:xfrm>
        </p:grpSpPr>
        <p:sp>
          <p:nvSpPr>
            <p:cNvPr id="8" name="Freeform 8"/>
            <p:cNvSpPr/>
            <p:nvPr>
              <p:custDataLst>
                <p:tags r:id="rId7"/>
              </p:custDataLst>
            </p:nvPr>
          </p:nvSpPr>
          <p:spPr>
            <a:xfrm>
              <a:off x="5015484" y="5009769"/>
              <a:ext cx="163925" cy="195167"/>
            </a:xfrm>
            <a:custGeom>
              <a:avLst/>
              <a:gdLst/>
              <a:ahLst/>
              <a:cxnLst/>
              <a:rect l="l" t="t" r="r" b="b"/>
              <a:pathLst>
                <a:path w="178" h="212">
                  <a:moveTo>
                    <a:pt x="20" y="92"/>
                  </a:moveTo>
                  <a:lnTo>
                    <a:pt x="20" y="92"/>
                  </a:lnTo>
                  <a:lnTo>
                    <a:pt x="26" y="100"/>
                  </a:lnTo>
                  <a:lnTo>
                    <a:pt x="30" y="104"/>
                  </a:lnTo>
                  <a:lnTo>
                    <a:pt x="36" y="106"/>
                  </a:lnTo>
                  <a:lnTo>
                    <a:pt x="36" y="106"/>
                  </a:lnTo>
                  <a:lnTo>
                    <a:pt x="40" y="104"/>
                  </a:lnTo>
                  <a:lnTo>
                    <a:pt x="48" y="102"/>
                  </a:lnTo>
                  <a:lnTo>
                    <a:pt x="56" y="98"/>
                  </a:lnTo>
                  <a:lnTo>
                    <a:pt x="64" y="96"/>
                  </a:lnTo>
                  <a:lnTo>
                    <a:pt x="64" y="96"/>
                  </a:lnTo>
                  <a:lnTo>
                    <a:pt x="70" y="98"/>
                  </a:lnTo>
                  <a:lnTo>
                    <a:pt x="74" y="100"/>
                  </a:lnTo>
                  <a:lnTo>
                    <a:pt x="80" y="108"/>
                  </a:lnTo>
                  <a:lnTo>
                    <a:pt x="80" y="108"/>
                  </a:lnTo>
                  <a:lnTo>
                    <a:pt x="82" y="114"/>
                  </a:lnTo>
                  <a:lnTo>
                    <a:pt x="84" y="122"/>
                  </a:lnTo>
                  <a:lnTo>
                    <a:pt x="84" y="140"/>
                  </a:lnTo>
                  <a:lnTo>
                    <a:pt x="84" y="140"/>
                  </a:lnTo>
                  <a:lnTo>
                    <a:pt x="84" y="166"/>
                  </a:lnTo>
                  <a:lnTo>
                    <a:pt x="86" y="180"/>
                  </a:lnTo>
                  <a:lnTo>
                    <a:pt x="88" y="190"/>
                  </a:lnTo>
                  <a:lnTo>
                    <a:pt x="88" y="190"/>
                  </a:lnTo>
                  <a:lnTo>
                    <a:pt x="102" y="202"/>
                  </a:lnTo>
                  <a:lnTo>
                    <a:pt x="110" y="208"/>
                  </a:lnTo>
                  <a:lnTo>
                    <a:pt x="118" y="212"/>
                  </a:lnTo>
                  <a:lnTo>
                    <a:pt x="118" y="212"/>
                  </a:lnTo>
                  <a:lnTo>
                    <a:pt x="124" y="210"/>
                  </a:lnTo>
                  <a:lnTo>
                    <a:pt x="128" y="204"/>
                  </a:lnTo>
                  <a:lnTo>
                    <a:pt x="140" y="194"/>
                  </a:lnTo>
                  <a:lnTo>
                    <a:pt x="140" y="194"/>
                  </a:lnTo>
                  <a:lnTo>
                    <a:pt x="144" y="188"/>
                  </a:lnTo>
                  <a:lnTo>
                    <a:pt x="148" y="178"/>
                  </a:lnTo>
                  <a:lnTo>
                    <a:pt x="152" y="168"/>
                  </a:lnTo>
                  <a:lnTo>
                    <a:pt x="154" y="160"/>
                  </a:lnTo>
                  <a:lnTo>
                    <a:pt x="154" y="128"/>
                  </a:lnTo>
                  <a:lnTo>
                    <a:pt x="154" y="128"/>
                  </a:lnTo>
                  <a:lnTo>
                    <a:pt x="154" y="124"/>
                  </a:lnTo>
                  <a:lnTo>
                    <a:pt x="158" y="118"/>
                  </a:lnTo>
                  <a:lnTo>
                    <a:pt x="168" y="108"/>
                  </a:lnTo>
                  <a:lnTo>
                    <a:pt x="168" y="108"/>
                  </a:lnTo>
                  <a:lnTo>
                    <a:pt x="172" y="102"/>
                  </a:lnTo>
                  <a:lnTo>
                    <a:pt x="176" y="96"/>
                  </a:lnTo>
                  <a:lnTo>
                    <a:pt x="178" y="88"/>
                  </a:lnTo>
                  <a:lnTo>
                    <a:pt x="178" y="82"/>
                  </a:lnTo>
                  <a:lnTo>
                    <a:pt x="178" y="82"/>
                  </a:lnTo>
                  <a:lnTo>
                    <a:pt x="176" y="80"/>
                  </a:lnTo>
                  <a:lnTo>
                    <a:pt x="172" y="80"/>
                  </a:lnTo>
                  <a:lnTo>
                    <a:pt x="166" y="80"/>
                  </a:lnTo>
                  <a:lnTo>
                    <a:pt x="160" y="80"/>
                  </a:lnTo>
                  <a:lnTo>
                    <a:pt x="160" y="80"/>
                  </a:lnTo>
                  <a:lnTo>
                    <a:pt x="156" y="76"/>
                  </a:lnTo>
                  <a:lnTo>
                    <a:pt x="152" y="70"/>
                  </a:lnTo>
                  <a:lnTo>
                    <a:pt x="148" y="54"/>
                  </a:lnTo>
                  <a:lnTo>
                    <a:pt x="148" y="54"/>
                  </a:lnTo>
                  <a:lnTo>
                    <a:pt x="144" y="46"/>
                  </a:lnTo>
                  <a:lnTo>
                    <a:pt x="140" y="40"/>
                  </a:lnTo>
                  <a:lnTo>
                    <a:pt x="136" y="32"/>
                  </a:lnTo>
                  <a:lnTo>
                    <a:pt x="128" y="28"/>
                  </a:lnTo>
                  <a:lnTo>
                    <a:pt x="128" y="28"/>
                  </a:lnTo>
                  <a:lnTo>
                    <a:pt x="122" y="26"/>
                  </a:lnTo>
                  <a:lnTo>
                    <a:pt x="116" y="26"/>
                  </a:lnTo>
                  <a:lnTo>
                    <a:pt x="110" y="26"/>
                  </a:lnTo>
                  <a:lnTo>
                    <a:pt x="104" y="24"/>
                  </a:lnTo>
                  <a:lnTo>
                    <a:pt x="104" y="24"/>
                  </a:lnTo>
                  <a:lnTo>
                    <a:pt x="88" y="14"/>
                  </a:lnTo>
                  <a:lnTo>
                    <a:pt x="72" y="6"/>
                  </a:lnTo>
                  <a:lnTo>
                    <a:pt x="72" y="6"/>
                  </a:lnTo>
                  <a:lnTo>
                    <a:pt x="56" y="4"/>
                  </a:lnTo>
                  <a:lnTo>
                    <a:pt x="48" y="4"/>
                  </a:lnTo>
                  <a:lnTo>
                    <a:pt x="40" y="2"/>
                  </a:lnTo>
                  <a:lnTo>
                    <a:pt x="40" y="2"/>
                  </a:lnTo>
                  <a:lnTo>
                    <a:pt x="38" y="0"/>
                  </a:lnTo>
                  <a:lnTo>
                    <a:pt x="34" y="0"/>
                  </a:lnTo>
                  <a:lnTo>
                    <a:pt x="26" y="4"/>
                  </a:lnTo>
                  <a:lnTo>
                    <a:pt x="18" y="8"/>
                  </a:lnTo>
                  <a:lnTo>
                    <a:pt x="18" y="8"/>
                  </a:lnTo>
                  <a:lnTo>
                    <a:pt x="4" y="34"/>
                  </a:lnTo>
                  <a:lnTo>
                    <a:pt x="4" y="34"/>
                  </a:lnTo>
                  <a:lnTo>
                    <a:pt x="2" y="40"/>
                  </a:lnTo>
                  <a:lnTo>
                    <a:pt x="0" y="50"/>
                  </a:lnTo>
                  <a:lnTo>
                    <a:pt x="0" y="60"/>
                  </a:lnTo>
                  <a:lnTo>
                    <a:pt x="2" y="68"/>
                  </a:lnTo>
                  <a:lnTo>
                    <a:pt x="2" y="68"/>
                  </a:lnTo>
                  <a:lnTo>
                    <a:pt x="4" y="76"/>
                  </a:lnTo>
                  <a:lnTo>
                    <a:pt x="12" y="84"/>
                  </a:lnTo>
                  <a:lnTo>
                    <a:pt x="20" y="92"/>
                  </a:lnTo>
                  <a:lnTo>
                    <a:pt x="20" y="92"/>
                  </a:lnTo>
                  <a:close/>
                </a:path>
              </a:pathLst>
            </a:custGeom>
            <a:solidFill>
              <a:srgbClr val="FFFDFD">
                <a:alpha val="100000"/>
              </a:srgbClr>
            </a:solidFill>
          </p:spPr>
        </p:sp>
        <p:sp>
          <p:nvSpPr>
            <p:cNvPr id="9" name="Freeform 9"/>
            <p:cNvSpPr/>
            <p:nvPr>
              <p:custDataLst>
                <p:tags r:id="rId8"/>
              </p:custDataLst>
            </p:nvPr>
          </p:nvSpPr>
          <p:spPr>
            <a:xfrm>
              <a:off x="4768691" y="4711446"/>
              <a:ext cx="581882" cy="581882"/>
            </a:xfrm>
            <a:custGeom>
              <a:avLst/>
              <a:gdLst/>
              <a:ahLst/>
              <a:cxnLst/>
              <a:rect l="l" t="t" r="r" b="b"/>
              <a:pathLst>
                <a:path w="632" h="632">
                  <a:moveTo>
                    <a:pt x="316" y="632"/>
                  </a:moveTo>
                  <a:lnTo>
                    <a:pt x="316" y="632"/>
                  </a:lnTo>
                  <a:lnTo>
                    <a:pt x="348" y="630"/>
                  </a:lnTo>
                  <a:lnTo>
                    <a:pt x="380" y="624"/>
                  </a:lnTo>
                  <a:lnTo>
                    <a:pt x="410" y="616"/>
                  </a:lnTo>
                  <a:lnTo>
                    <a:pt x="438" y="606"/>
                  </a:lnTo>
                  <a:lnTo>
                    <a:pt x="466" y="592"/>
                  </a:lnTo>
                  <a:lnTo>
                    <a:pt x="492" y="578"/>
                  </a:lnTo>
                  <a:lnTo>
                    <a:pt x="516" y="558"/>
                  </a:lnTo>
                  <a:lnTo>
                    <a:pt x="538" y="538"/>
                  </a:lnTo>
                  <a:lnTo>
                    <a:pt x="560" y="516"/>
                  </a:lnTo>
                  <a:lnTo>
                    <a:pt x="578" y="492"/>
                  </a:lnTo>
                  <a:lnTo>
                    <a:pt x="594" y="466"/>
                  </a:lnTo>
                  <a:lnTo>
                    <a:pt x="606" y="438"/>
                  </a:lnTo>
                  <a:lnTo>
                    <a:pt x="618" y="410"/>
                  </a:lnTo>
                  <a:lnTo>
                    <a:pt x="626" y="378"/>
                  </a:lnTo>
                  <a:lnTo>
                    <a:pt x="630" y="348"/>
                  </a:lnTo>
                  <a:lnTo>
                    <a:pt x="632" y="316"/>
                  </a:lnTo>
                  <a:lnTo>
                    <a:pt x="632" y="316"/>
                  </a:lnTo>
                  <a:lnTo>
                    <a:pt x="630" y="282"/>
                  </a:lnTo>
                  <a:lnTo>
                    <a:pt x="626" y="252"/>
                  </a:lnTo>
                  <a:lnTo>
                    <a:pt x="618" y="222"/>
                  </a:lnTo>
                  <a:lnTo>
                    <a:pt x="606" y="192"/>
                  </a:lnTo>
                  <a:lnTo>
                    <a:pt x="594" y="164"/>
                  </a:lnTo>
                  <a:lnTo>
                    <a:pt x="578" y="138"/>
                  </a:lnTo>
                  <a:lnTo>
                    <a:pt x="560" y="114"/>
                  </a:lnTo>
                  <a:lnTo>
                    <a:pt x="538" y="92"/>
                  </a:lnTo>
                  <a:lnTo>
                    <a:pt x="516" y="72"/>
                  </a:lnTo>
                  <a:lnTo>
                    <a:pt x="492" y="54"/>
                  </a:lnTo>
                  <a:lnTo>
                    <a:pt x="466" y="38"/>
                  </a:lnTo>
                  <a:lnTo>
                    <a:pt x="438" y="24"/>
                  </a:lnTo>
                  <a:lnTo>
                    <a:pt x="410" y="14"/>
                  </a:lnTo>
                  <a:lnTo>
                    <a:pt x="380" y="6"/>
                  </a:lnTo>
                  <a:lnTo>
                    <a:pt x="348" y="0"/>
                  </a:lnTo>
                  <a:lnTo>
                    <a:pt x="316" y="0"/>
                  </a:lnTo>
                  <a:lnTo>
                    <a:pt x="316" y="0"/>
                  </a:lnTo>
                  <a:lnTo>
                    <a:pt x="284" y="0"/>
                  </a:lnTo>
                  <a:lnTo>
                    <a:pt x="252" y="6"/>
                  </a:lnTo>
                  <a:lnTo>
                    <a:pt x="222" y="14"/>
                  </a:lnTo>
                  <a:lnTo>
                    <a:pt x="192" y="24"/>
                  </a:lnTo>
                  <a:lnTo>
                    <a:pt x="164" y="38"/>
                  </a:lnTo>
                  <a:lnTo>
                    <a:pt x="138" y="54"/>
                  </a:lnTo>
                  <a:lnTo>
                    <a:pt x="114" y="72"/>
                  </a:lnTo>
                  <a:lnTo>
                    <a:pt x="92" y="92"/>
                  </a:lnTo>
                  <a:lnTo>
                    <a:pt x="72" y="114"/>
                  </a:lnTo>
                  <a:lnTo>
                    <a:pt x="54" y="138"/>
                  </a:lnTo>
                  <a:lnTo>
                    <a:pt x="38" y="164"/>
                  </a:lnTo>
                  <a:lnTo>
                    <a:pt x="24" y="192"/>
                  </a:lnTo>
                  <a:lnTo>
                    <a:pt x="14" y="222"/>
                  </a:lnTo>
                  <a:lnTo>
                    <a:pt x="6" y="252"/>
                  </a:lnTo>
                  <a:lnTo>
                    <a:pt x="2" y="282"/>
                  </a:lnTo>
                  <a:lnTo>
                    <a:pt x="0" y="316"/>
                  </a:lnTo>
                  <a:lnTo>
                    <a:pt x="0" y="316"/>
                  </a:lnTo>
                  <a:lnTo>
                    <a:pt x="2" y="348"/>
                  </a:lnTo>
                  <a:lnTo>
                    <a:pt x="6" y="378"/>
                  </a:lnTo>
                  <a:lnTo>
                    <a:pt x="14" y="410"/>
                  </a:lnTo>
                  <a:lnTo>
                    <a:pt x="24" y="438"/>
                  </a:lnTo>
                  <a:lnTo>
                    <a:pt x="38" y="466"/>
                  </a:lnTo>
                  <a:lnTo>
                    <a:pt x="54" y="492"/>
                  </a:lnTo>
                  <a:lnTo>
                    <a:pt x="72" y="516"/>
                  </a:lnTo>
                  <a:lnTo>
                    <a:pt x="92" y="538"/>
                  </a:lnTo>
                  <a:lnTo>
                    <a:pt x="114" y="558"/>
                  </a:lnTo>
                  <a:lnTo>
                    <a:pt x="138" y="578"/>
                  </a:lnTo>
                  <a:lnTo>
                    <a:pt x="164" y="592"/>
                  </a:lnTo>
                  <a:lnTo>
                    <a:pt x="192" y="606"/>
                  </a:lnTo>
                  <a:lnTo>
                    <a:pt x="222" y="616"/>
                  </a:lnTo>
                  <a:lnTo>
                    <a:pt x="252" y="624"/>
                  </a:lnTo>
                  <a:lnTo>
                    <a:pt x="284" y="630"/>
                  </a:lnTo>
                  <a:lnTo>
                    <a:pt x="316" y="632"/>
                  </a:lnTo>
                  <a:lnTo>
                    <a:pt x="316" y="632"/>
                  </a:lnTo>
                  <a:close/>
                  <a:moveTo>
                    <a:pt x="64" y="358"/>
                  </a:moveTo>
                  <a:lnTo>
                    <a:pt x="64" y="358"/>
                  </a:lnTo>
                  <a:lnTo>
                    <a:pt x="80" y="354"/>
                  </a:lnTo>
                  <a:lnTo>
                    <a:pt x="112" y="340"/>
                  </a:lnTo>
                  <a:lnTo>
                    <a:pt x="112" y="340"/>
                  </a:lnTo>
                  <a:lnTo>
                    <a:pt x="122" y="334"/>
                  </a:lnTo>
                  <a:lnTo>
                    <a:pt x="124" y="330"/>
                  </a:lnTo>
                  <a:lnTo>
                    <a:pt x="124" y="324"/>
                  </a:lnTo>
                  <a:lnTo>
                    <a:pt x="122" y="320"/>
                  </a:lnTo>
                  <a:lnTo>
                    <a:pt x="114" y="308"/>
                  </a:lnTo>
                  <a:lnTo>
                    <a:pt x="112" y="302"/>
                  </a:lnTo>
                  <a:lnTo>
                    <a:pt x="110" y="294"/>
                  </a:lnTo>
                  <a:lnTo>
                    <a:pt x="110" y="294"/>
                  </a:lnTo>
                  <a:lnTo>
                    <a:pt x="112" y="286"/>
                  </a:lnTo>
                  <a:lnTo>
                    <a:pt x="116" y="282"/>
                  </a:lnTo>
                  <a:lnTo>
                    <a:pt x="122" y="278"/>
                  </a:lnTo>
                  <a:lnTo>
                    <a:pt x="128" y="274"/>
                  </a:lnTo>
                  <a:lnTo>
                    <a:pt x="142" y="268"/>
                  </a:lnTo>
                  <a:lnTo>
                    <a:pt x="148" y="266"/>
                  </a:lnTo>
                  <a:lnTo>
                    <a:pt x="152" y="262"/>
                  </a:lnTo>
                  <a:lnTo>
                    <a:pt x="152" y="262"/>
                  </a:lnTo>
                  <a:lnTo>
                    <a:pt x="156" y="258"/>
                  </a:lnTo>
                  <a:lnTo>
                    <a:pt x="156" y="252"/>
                  </a:lnTo>
                  <a:lnTo>
                    <a:pt x="154" y="250"/>
                  </a:lnTo>
                  <a:lnTo>
                    <a:pt x="152" y="246"/>
                  </a:lnTo>
                  <a:lnTo>
                    <a:pt x="144" y="240"/>
                  </a:lnTo>
                  <a:lnTo>
                    <a:pt x="136" y="234"/>
                  </a:lnTo>
                  <a:lnTo>
                    <a:pt x="136" y="234"/>
                  </a:lnTo>
                  <a:lnTo>
                    <a:pt x="132" y="232"/>
                  </a:lnTo>
                  <a:lnTo>
                    <a:pt x="128" y="232"/>
                  </a:lnTo>
                  <a:lnTo>
                    <a:pt x="120" y="234"/>
                  </a:lnTo>
                  <a:lnTo>
                    <a:pt x="112" y="238"/>
                  </a:lnTo>
                  <a:lnTo>
                    <a:pt x="106" y="246"/>
                  </a:lnTo>
                  <a:lnTo>
                    <a:pt x="106" y="246"/>
                  </a:lnTo>
                  <a:lnTo>
                    <a:pt x="100" y="258"/>
                  </a:lnTo>
                  <a:lnTo>
                    <a:pt x="96" y="262"/>
                  </a:lnTo>
                  <a:lnTo>
                    <a:pt x="88" y="262"/>
                  </a:lnTo>
                  <a:lnTo>
                    <a:pt x="88" y="262"/>
                  </a:lnTo>
                  <a:lnTo>
                    <a:pt x="82" y="260"/>
                  </a:lnTo>
                  <a:lnTo>
                    <a:pt x="76" y="258"/>
                  </a:lnTo>
                  <a:lnTo>
                    <a:pt x="72" y="252"/>
                  </a:lnTo>
                  <a:lnTo>
                    <a:pt x="68" y="246"/>
                  </a:lnTo>
                  <a:lnTo>
                    <a:pt x="68" y="246"/>
                  </a:lnTo>
                  <a:lnTo>
                    <a:pt x="66" y="242"/>
                  </a:lnTo>
                  <a:lnTo>
                    <a:pt x="66" y="238"/>
                  </a:lnTo>
                  <a:lnTo>
                    <a:pt x="68" y="236"/>
                  </a:lnTo>
                  <a:lnTo>
                    <a:pt x="72" y="232"/>
                  </a:lnTo>
                  <a:lnTo>
                    <a:pt x="96" y="216"/>
                  </a:lnTo>
                  <a:lnTo>
                    <a:pt x="96" y="216"/>
                  </a:lnTo>
                  <a:lnTo>
                    <a:pt x="108" y="208"/>
                  </a:lnTo>
                  <a:lnTo>
                    <a:pt x="110" y="204"/>
                  </a:lnTo>
                  <a:lnTo>
                    <a:pt x="110" y="202"/>
                  </a:lnTo>
                  <a:lnTo>
                    <a:pt x="106" y="198"/>
                  </a:lnTo>
                  <a:lnTo>
                    <a:pt x="104" y="194"/>
                  </a:lnTo>
                  <a:lnTo>
                    <a:pt x="104" y="194"/>
                  </a:lnTo>
                  <a:lnTo>
                    <a:pt x="102" y="192"/>
                  </a:lnTo>
                  <a:lnTo>
                    <a:pt x="98" y="190"/>
                  </a:lnTo>
                  <a:lnTo>
                    <a:pt x="90" y="188"/>
                  </a:lnTo>
                  <a:lnTo>
                    <a:pt x="82" y="186"/>
                  </a:lnTo>
                  <a:lnTo>
                    <a:pt x="82" y="186"/>
                  </a:lnTo>
                  <a:lnTo>
                    <a:pt x="82" y="186"/>
                  </a:lnTo>
                  <a:lnTo>
                    <a:pt x="82" y="186"/>
                  </a:lnTo>
                  <a:lnTo>
                    <a:pt x="78" y="184"/>
                  </a:lnTo>
                  <a:lnTo>
                    <a:pt x="76" y="182"/>
                  </a:lnTo>
                  <a:lnTo>
                    <a:pt x="76" y="176"/>
                  </a:lnTo>
                  <a:lnTo>
                    <a:pt x="78" y="170"/>
                  </a:lnTo>
                  <a:lnTo>
                    <a:pt x="84" y="164"/>
                  </a:lnTo>
                  <a:lnTo>
                    <a:pt x="84" y="164"/>
                  </a:lnTo>
                  <a:lnTo>
                    <a:pt x="90" y="162"/>
                  </a:lnTo>
                  <a:lnTo>
                    <a:pt x="94" y="162"/>
                  </a:lnTo>
                  <a:lnTo>
                    <a:pt x="100" y="162"/>
                  </a:lnTo>
                  <a:lnTo>
                    <a:pt x="106" y="164"/>
                  </a:lnTo>
                  <a:lnTo>
                    <a:pt x="106" y="164"/>
                  </a:lnTo>
                  <a:lnTo>
                    <a:pt x="110" y="166"/>
                  </a:lnTo>
                  <a:lnTo>
                    <a:pt x="114" y="168"/>
                  </a:lnTo>
                  <a:lnTo>
                    <a:pt x="120" y="168"/>
                  </a:lnTo>
                  <a:lnTo>
                    <a:pt x="132" y="164"/>
                  </a:lnTo>
                  <a:lnTo>
                    <a:pt x="132" y="164"/>
                  </a:lnTo>
                  <a:lnTo>
                    <a:pt x="144" y="162"/>
                  </a:lnTo>
                  <a:lnTo>
                    <a:pt x="150" y="162"/>
                  </a:lnTo>
                  <a:lnTo>
                    <a:pt x="154" y="166"/>
                  </a:lnTo>
                  <a:lnTo>
                    <a:pt x="158" y="172"/>
                  </a:lnTo>
                  <a:lnTo>
                    <a:pt x="158" y="172"/>
                  </a:lnTo>
                  <a:lnTo>
                    <a:pt x="172" y="196"/>
                  </a:lnTo>
                  <a:lnTo>
                    <a:pt x="172" y="196"/>
                  </a:lnTo>
                  <a:lnTo>
                    <a:pt x="180" y="206"/>
                  </a:lnTo>
                  <a:lnTo>
                    <a:pt x="180" y="206"/>
                  </a:lnTo>
                  <a:lnTo>
                    <a:pt x="184" y="210"/>
                  </a:lnTo>
                  <a:lnTo>
                    <a:pt x="188" y="210"/>
                  </a:lnTo>
                  <a:lnTo>
                    <a:pt x="198" y="210"/>
                  </a:lnTo>
                  <a:lnTo>
                    <a:pt x="210" y="204"/>
                  </a:lnTo>
                  <a:lnTo>
                    <a:pt x="220" y="198"/>
                  </a:lnTo>
                  <a:lnTo>
                    <a:pt x="220" y="198"/>
                  </a:lnTo>
                  <a:lnTo>
                    <a:pt x="222" y="198"/>
                  </a:lnTo>
                  <a:lnTo>
                    <a:pt x="222" y="198"/>
                  </a:lnTo>
                  <a:lnTo>
                    <a:pt x="226" y="194"/>
                  </a:lnTo>
                  <a:lnTo>
                    <a:pt x="228" y="190"/>
                  </a:lnTo>
                  <a:lnTo>
                    <a:pt x="232" y="182"/>
                  </a:lnTo>
                  <a:lnTo>
                    <a:pt x="232" y="162"/>
                  </a:lnTo>
                  <a:lnTo>
                    <a:pt x="232" y="162"/>
                  </a:lnTo>
                  <a:lnTo>
                    <a:pt x="230" y="154"/>
                  </a:lnTo>
                  <a:lnTo>
                    <a:pt x="226" y="150"/>
                  </a:lnTo>
                  <a:lnTo>
                    <a:pt x="218" y="146"/>
                  </a:lnTo>
                  <a:lnTo>
                    <a:pt x="218" y="146"/>
                  </a:lnTo>
                  <a:lnTo>
                    <a:pt x="214" y="140"/>
                  </a:lnTo>
                  <a:lnTo>
                    <a:pt x="212" y="132"/>
                  </a:lnTo>
                  <a:lnTo>
                    <a:pt x="208" y="124"/>
                  </a:lnTo>
                  <a:lnTo>
                    <a:pt x="204" y="116"/>
                  </a:lnTo>
                  <a:lnTo>
                    <a:pt x="204" y="116"/>
                  </a:lnTo>
                  <a:lnTo>
                    <a:pt x="198" y="110"/>
                  </a:lnTo>
                  <a:lnTo>
                    <a:pt x="192" y="108"/>
                  </a:lnTo>
                  <a:lnTo>
                    <a:pt x="184" y="108"/>
                  </a:lnTo>
                  <a:lnTo>
                    <a:pt x="178" y="110"/>
                  </a:lnTo>
                  <a:lnTo>
                    <a:pt x="178" y="110"/>
                  </a:lnTo>
                  <a:lnTo>
                    <a:pt x="170" y="114"/>
                  </a:lnTo>
                  <a:lnTo>
                    <a:pt x="164" y="118"/>
                  </a:lnTo>
                  <a:lnTo>
                    <a:pt x="158" y="122"/>
                  </a:lnTo>
                  <a:lnTo>
                    <a:pt x="154" y="124"/>
                  </a:lnTo>
                  <a:lnTo>
                    <a:pt x="154" y="124"/>
                  </a:lnTo>
                  <a:lnTo>
                    <a:pt x="152" y="120"/>
                  </a:lnTo>
                  <a:lnTo>
                    <a:pt x="150" y="116"/>
                  </a:lnTo>
                  <a:lnTo>
                    <a:pt x="150" y="110"/>
                  </a:lnTo>
                  <a:lnTo>
                    <a:pt x="146" y="104"/>
                  </a:lnTo>
                  <a:lnTo>
                    <a:pt x="146" y="104"/>
                  </a:lnTo>
                  <a:lnTo>
                    <a:pt x="140" y="104"/>
                  </a:lnTo>
                  <a:lnTo>
                    <a:pt x="134" y="102"/>
                  </a:lnTo>
                  <a:lnTo>
                    <a:pt x="116" y="100"/>
                  </a:lnTo>
                  <a:lnTo>
                    <a:pt x="116" y="100"/>
                  </a:lnTo>
                  <a:lnTo>
                    <a:pt x="136" y="82"/>
                  </a:lnTo>
                  <a:lnTo>
                    <a:pt x="158" y="66"/>
                  </a:lnTo>
                  <a:lnTo>
                    <a:pt x="182" y="54"/>
                  </a:lnTo>
                  <a:lnTo>
                    <a:pt x="206" y="42"/>
                  </a:lnTo>
                  <a:lnTo>
                    <a:pt x="232" y="34"/>
                  </a:lnTo>
                  <a:lnTo>
                    <a:pt x="258" y="26"/>
                  </a:lnTo>
                  <a:lnTo>
                    <a:pt x="286" y="22"/>
                  </a:lnTo>
                  <a:lnTo>
                    <a:pt x="314" y="22"/>
                  </a:lnTo>
                  <a:lnTo>
                    <a:pt x="314" y="22"/>
                  </a:lnTo>
                  <a:lnTo>
                    <a:pt x="344" y="22"/>
                  </a:lnTo>
                  <a:lnTo>
                    <a:pt x="374" y="28"/>
                  </a:lnTo>
                  <a:lnTo>
                    <a:pt x="402" y="34"/>
                  </a:lnTo>
                  <a:lnTo>
                    <a:pt x="428" y="44"/>
                  </a:lnTo>
                  <a:lnTo>
                    <a:pt x="454" y="56"/>
                  </a:lnTo>
                  <a:lnTo>
                    <a:pt x="478" y="72"/>
                  </a:lnTo>
                  <a:lnTo>
                    <a:pt x="500" y="88"/>
                  </a:lnTo>
                  <a:lnTo>
                    <a:pt x="522" y="106"/>
                  </a:lnTo>
                  <a:lnTo>
                    <a:pt x="522" y="106"/>
                  </a:lnTo>
                  <a:lnTo>
                    <a:pt x="538" y="126"/>
                  </a:lnTo>
                  <a:lnTo>
                    <a:pt x="554" y="146"/>
                  </a:lnTo>
                  <a:lnTo>
                    <a:pt x="554" y="146"/>
                  </a:lnTo>
                  <a:lnTo>
                    <a:pt x="502" y="164"/>
                  </a:lnTo>
                  <a:lnTo>
                    <a:pt x="480" y="172"/>
                  </a:lnTo>
                  <a:lnTo>
                    <a:pt x="468" y="178"/>
                  </a:lnTo>
                  <a:lnTo>
                    <a:pt x="468" y="178"/>
                  </a:lnTo>
                  <a:lnTo>
                    <a:pt x="462" y="182"/>
                  </a:lnTo>
                  <a:lnTo>
                    <a:pt x="454" y="186"/>
                  </a:lnTo>
                  <a:lnTo>
                    <a:pt x="444" y="186"/>
                  </a:lnTo>
                  <a:lnTo>
                    <a:pt x="436" y="184"/>
                  </a:lnTo>
                  <a:lnTo>
                    <a:pt x="436" y="184"/>
                  </a:lnTo>
                  <a:lnTo>
                    <a:pt x="424" y="178"/>
                  </a:lnTo>
                  <a:lnTo>
                    <a:pt x="418" y="176"/>
                  </a:lnTo>
                  <a:lnTo>
                    <a:pt x="412" y="176"/>
                  </a:lnTo>
                  <a:lnTo>
                    <a:pt x="412" y="176"/>
                  </a:lnTo>
                  <a:lnTo>
                    <a:pt x="402" y="178"/>
                  </a:lnTo>
                  <a:lnTo>
                    <a:pt x="398" y="180"/>
                  </a:lnTo>
                  <a:lnTo>
                    <a:pt x="392" y="184"/>
                  </a:lnTo>
                  <a:lnTo>
                    <a:pt x="392" y="184"/>
                  </a:lnTo>
                  <a:lnTo>
                    <a:pt x="384" y="192"/>
                  </a:lnTo>
                  <a:lnTo>
                    <a:pt x="374" y="198"/>
                  </a:lnTo>
                  <a:lnTo>
                    <a:pt x="374" y="198"/>
                  </a:lnTo>
                  <a:lnTo>
                    <a:pt x="368" y="200"/>
                  </a:lnTo>
                  <a:lnTo>
                    <a:pt x="362" y="200"/>
                  </a:lnTo>
                  <a:lnTo>
                    <a:pt x="362" y="200"/>
                  </a:lnTo>
                  <a:lnTo>
                    <a:pt x="358" y="198"/>
                  </a:lnTo>
                  <a:lnTo>
                    <a:pt x="358" y="198"/>
                  </a:lnTo>
                  <a:lnTo>
                    <a:pt x="354" y="198"/>
                  </a:lnTo>
                  <a:lnTo>
                    <a:pt x="350" y="200"/>
                  </a:lnTo>
                  <a:lnTo>
                    <a:pt x="350" y="200"/>
                  </a:lnTo>
                  <a:lnTo>
                    <a:pt x="344" y="202"/>
                  </a:lnTo>
                  <a:lnTo>
                    <a:pt x="344" y="202"/>
                  </a:lnTo>
                  <a:lnTo>
                    <a:pt x="340" y="208"/>
                  </a:lnTo>
                  <a:lnTo>
                    <a:pt x="340" y="212"/>
                  </a:lnTo>
                  <a:lnTo>
                    <a:pt x="342" y="222"/>
                  </a:lnTo>
                  <a:lnTo>
                    <a:pt x="346" y="228"/>
                  </a:lnTo>
                  <a:lnTo>
                    <a:pt x="350" y="230"/>
                  </a:lnTo>
                  <a:lnTo>
                    <a:pt x="352" y="232"/>
                  </a:lnTo>
                  <a:lnTo>
                    <a:pt x="352" y="232"/>
                  </a:lnTo>
                  <a:lnTo>
                    <a:pt x="358" y="228"/>
                  </a:lnTo>
                  <a:lnTo>
                    <a:pt x="364" y="224"/>
                  </a:lnTo>
                  <a:lnTo>
                    <a:pt x="368" y="218"/>
                  </a:lnTo>
                  <a:lnTo>
                    <a:pt x="374" y="216"/>
                  </a:lnTo>
                  <a:lnTo>
                    <a:pt x="374" y="216"/>
                  </a:lnTo>
                  <a:lnTo>
                    <a:pt x="378" y="218"/>
                  </a:lnTo>
                  <a:lnTo>
                    <a:pt x="382" y="220"/>
                  </a:lnTo>
                  <a:lnTo>
                    <a:pt x="390" y="228"/>
                  </a:lnTo>
                  <a:lnTo>
                    <a:pt x="390" y="228"/>
                  </a:lnTo>
                  <a:lnTo>
                    <a:pt x="388" y="232"/>
                  </a:lnTo>
                  <a:lnTo>
                    <a:pt x="386" y="240"/>
                  </a:lnTo>
                  <a:lnTo>
                    <a:pt x="382" y="248"/>
                  </a:lnTo>
                  <a:lnTo>
                    <a:pt x="376" y="250"/>
                  </a:lnTo>
                  <a:lnTo>
                    <a:pt x="376" y="250"/>
                  </a:lnTo>
                  <a:lnTo>
                    <a:pt x="362" y="254"/>
                  </a:lnTo>
                  <a:lnTo>
                    <a:pt x="348" y="258"/>
                  </a:lnTo>
                  <a:lnTo>
                    <a:pt x="348" y="258"/>
                  </a:lnTo>
                  <a:lnTo>
                    <a:pt x="332" y="254"/>
                  </a:lnTo>
                  <a:lnTo>
                    <a:pt x="324" y="254"/>
                  </a:lnTo>
                  <a:lnTo>
                    <a:pt x="320" y="254"/>
                  </a:lnTo>
                  <a:lnTo>
                    <a:pt x="318" y="256"/>
                  </a:lnTo>
                  <a:lnTo>
                    <a:pt x="318" y="256"/>
                  </a:lnTo>
                  <a:lnTo>
                    <a:pt x="314" y="258"/>
                  </a:lnTo>
                  <a:lnTo>
                    <a:pt x="310" y="262"/>
                  </a:lnTo>
                  <a:lnTo>
                    <a:pt x="308" y="266"/>
                  </a:lnTo>
                  <a:lnTo>
                    <a:pt x="310" y="272"/>
                  </a:lnTo>
                  <a:lnTo>
                    <a:pt x="310" y="272"/>
                  </a:lnTo>
                  <a:lnTo>
                    <a:pt x="312" y="282"/>
                  </a:lnTo>
                  <a:lnTo>
                    <a:pt x="310" y="288"/>
                  </a:lnTo>
                  <a:lnTo>
                    <a:pt x="308" y="294"/>
                  </a:lnTo>
                  <a:lnTo>
                    <a:pt x="306" y="296"/>
                  </a:lnTo>
                  <a:lnTo>
                    <a:pt x="306" y="296"/>
                  </a:lnTo>
                  <a:lnTo>
                    <a:pt x="292" y="300"/>
                  </a:lnTo>
                  <a:lnTo>
                    <a:pt x="290" y="302"/>
                  </a:lnTo>
                  <a:lnTo>
                    <a:pt x="290" y="304"/>
                  </a:lnTo>
                  <a:lnTo>
                    <a:pt x="294" y="304"/>
                  </a:lnTo>
                  <a:lnTo>
                    <a:pt x="302" y="306"/>
                  </a:lnTo>
                  <a:lnTo>
                    <a:pt x="302" y="306"/>
                  </a:lnTo>
                  <a:lnTo>
                    <a:pt x="320" y="304"/>
                  </a:lnTo>
                  <a:lnTo>
                    <a:pt x="332" y="302"/>
                  </a:lnTo>
                  <a:lnTo>
                    <a:pt x="340" y="298"/>
                  </a:lnTo>
                  <a:lnTo>
                    <a:pt x="346" y="296"/>
                  </a:lnTo>
                  <a:lnTo>
                    <a:pt x="346" y="296"/>
                  </a:lnTo>
                  <a:lnTo>
                    <a:pt x="358" y="292"/>
                  </a:lnTo>
                  <a:lnTo>
                    <a:pt x="364" y="290"/>
                  </a:lnTo>
                  <a:lnTo>
                    <a:pt x="370" y="290"/>
                  </a:lnTo>
                  <a:lnTo>
                    <a:pt x="370" y="290"/>
                  </a:lnTo>
                  <a:lnTo>
                    <a:pt x="376" y="292"/>
                  </a:lnTo>
                  <a:lnTo>
                    <a:pt x="382" y="290"/>
                  </a:lnTo>
                  <a:lnTo>
                    <a:pt x="388" y="290"/>
                  </a:lnTo>
                  <a:lnTo>
                    <a:pt x="394" y="290"/>
                  </a:lnTo>
                  <a:lnTo>
                    <a:pt x="394" y="290"/>
                  </a:lnTo>
                  <a:lnTo>
                    <a:pt x="396" y="290"/>
                  </a:lnTo>
                  <a:lnTo>
                    <a:pt x="400" y="288"/>
                  </a:lnTo>
                  <a:lnTo>
                    <a:pt x="406" y="284"/>
                  </a:lnTo>
                  <a:lnTo>
                    <a:pt x="414" y="280"/>
                  </a:lnTo>
                  <a:lnTo>
                    <a:pt x="416" y="280"/>
                  </a:lnTo>
                  <a:lnTo>
                    <a:pt x="420" y="282"/>
                  </a:lnTo>
                  <a:lnTo>
                    <a:pt x="420" y="282"/>
                  </a:lnTo>
                  <a:lnTo>
                    <a:pt x="422" y="288"/>
                  </a:lnTo>
                  <a:lnTo>
                    <a:pt x="424" y="294"/>
                  </a:lnTo>
                  <a:lnTo>
                    <a:pt x="422" y="304"/>
                  </a:lnTo>
                  <a:lnTo>
                    <a:pt x="422" y="304"/>
                  </a:lnTo>
                  <a:lnTo>
                    <a:pt x="420" y="308"/>
                  </a:lnTo>
                  <a:lnTo>
                    <a:pt x="416" y="312"/>
                  </a:lnTo>
                  <a:lnTo>
                    <a:pt x="412" y="314"/>
                  </a:lnTo>
                  <a:lnTo>
                    <a:pt x="412" y="318"/>
                  </a:lnTo>
                  <a:lnTo>
                    <a:pt x="412" y="318"/>
                  </a:lnTo>
                  <a:lnTo>
                    <a:pt x="418" y="330"/>
                  </a:lnTo>
                  <a:lnTo>
                    <a:pt x="428" y="340"/>
                  </a:lnTo>
                  <a:lnTo>
                    <a:pt x="428" y="340"/>
                  </a:lnTo>
                  <a:lnTo>
                    <a:pt x="440" y="348"/>
                  </a:lnTo>
                  <a:lnTo>
                    <a:pt x="444" y="350"/>
                  </a:lnTo>
                  <a:lnTo>
                    <a:pt x="448" y="348"/>
                  </a:lnTo>
                  <a:lnTo>
                    <a:pt x="448" y="348"/>
                  </a:lnTo>
                  <a:lnTo>
                    <a:pt x="450" y="342"/>
                  </a:lnTo>
                  <a:lnTo>
                    <a:pt x="452" y="338"/>
                  </a:lnTo>
                  <a:lnTo>
                    <a:pt x="456" y="330"/>
                  </a:lnTo>
                  <a:lnTo>
                    <a:pt x="456" y="330"/>
                  </a:lnTo>
                  <a:lnTo>
                    <a:pt x="460" y="328"/>
                  </a:lnTo>
                  <a:lnTo>
                    <a:pt x="470" y="330"/>
                  </a:lnTo>
                  <a:lnTo>
                    <a:pt x="480" y="332"/>
                  </a:lnTo>
                  <a:lnTo>
                    <a:pt x="482" y="334"/>
                  </a:lnTo>
                  <a:lnTo>
                    <a:pt x="484" y="336"/>
                  </a:lnTo>
                  <a:lnTo>
                    <a:pt x="484" y="336"/>
                  </a:lnTo>
                  <a:lnTo>
                    <a:pt x="486" y="340"/>
                  </a:lnTo>
                  <a:lnTo>
                    <a:pt x="492" y="346"/>
                  </a:lnTo>
                  <a:lnTo>
                    <a:pt x="500" y="354"/>
                  </a:lnTo>
                  <a:lnTo>
                    <a:pt x="500" y="354"/>
                  </a:lnTo>
                  <a:lnTo>
                    <a:pt x="512" y="360"/>
                  </a:lnTo>
                  <a:lnTo>
                    <a:pt x="512" y="360"/>
                  </a:lnTo>
                  <a:lnTo>
                    <a:pt x="514" y="362"/>
                  </a:lnTo>
                  <a:lnTo>
                    <a:pt x="520" y="372"/>
                  </a:lnTo>
                  <a:lnTo>
                    <a:pt x="520" y="372"/>
                  </a:lnTo>
                  <a:lnTo>
                    <a:pt x="524" y="378"/>
                  </a:lnTo>
                  <a:lnTo>
                    <a:pt x="530" y="380"/>
                  </a:lnTo>
                  <a:lnTo>
                    <a:pt x="534" y="380"/>
                  </a:lnTo>
                  <a:lnTo>
                    <a:pt x="540" y="380"/>
                  </a:lnTo>
                  <a:lnTo>
                    <a:pt x="540" y="380"/>
                  </a:lnTo>
                  <a:lnTo>
                    <a:pt x="544" y="376"/>
                  </a:lnTo>
                  <a:lnTo>
                    <a:pt x="548" y="372"/>
                  </a:lnTo>
                  <a:lnTo>
                    <a:pt x="554" y="368"/>
                  </a:lnTo>
                  <a:lnTo>
                    <a:pt x="560" y="366"/>
                  </a:lnTo>
                  <a:lnTo>
                    <a:pt x="560" y="366"/>
                  </a:lnTo>
                  <a:lnTo>
                    <a:pt x="570" y="366"/>
                  </a:lnTo>
                  <a:lnTo>
                    <a:pt x="574" y="368"/>
                  </a:lnTo>
                  <a:lnTo>
                    <a:pt x="580" y="372"/>
                  </a:lnTo>
                  <a:lnTo>
                    <a:pt x="580" y="372"/>
                  </a:lnTo>
                  <a:lnTo>
                    <a:pt x="598" y="388"/>
                  </a:lnTo>
                  <a:lnTo>
                    <a:pt x="598" y="388"/>
                  </a:lnTo>
                  <a:lnTo>
                    <a:pt x="592" y="406"/>
                  </a:lnTo>
                  <a:lnTo>
                    <a:pt x="586" y="424"/>
                  </a:lnTo>
                  <a:lnTo>
                    <a:pt x="578" y="442"/>
                  </a:lnTo>
                  <a:lnTo>
                    <a:pt x="568" y="460"/>
                  </a:lnTo>
                  <a:lnTo>
                    <a:pt x="558" y="476"/>
                  </a:lnTo>
                  <a:lnTo>
                    <a:pt x="546" y="492"/>
                  </a:lnTo>
                  <a:lnTo>
                    <a:pt x="534" y="508"/>
                  </a:lnTo>
                  <a:lnTo>
                    <a:pt x="522" y="522"/>
                  </a:lnTo>
                  <a:lnTo>
                    <a:pt x="522" y="522"/>
                  </a:lnTo>
                  <a:lnTo>
                    <a:pt x="500" y="540"/>
                  </a:lnTo>
                  <a:lnTo>
                    <a:pt x="478" y="556"/>
                  </a:lnTo>
                  <a:lnTo>
                    <a:pt x="454" y="572"/>
                  </a:lnTo>
                  <a:lnTo>
                    <a:pt x="428" y="584"/>
                  </a:lnTo>
                  <a:lnTo>
                    <a:pt x="402" y="594"/>
                  </a:lnTo>
                  <a:lnTo>
                    <a:pt x="374" y="602"/>
                  </a:lnTo>
                  <a:lnTo>
                    <a:pt x="344" y="606"/>
                  </a:lnTo>
                  <a:lnTo>
                    <a:pt x="314" y="608"/>
                  </a:lnTo>
                  <a:lnTo>
                    <a:pt x="314" y="608"/>
                  </a:lnTo>
                  <a:lnTo>
                    <a:pt x="278" y="604"/>
                  </a:lnTo>
                  <a:lnTo>
                    <a:pt x="244" y="598"/>
                  </a:lnTo>
                  <a:lnTo>
                    <a:pt x="212" y="588"/>
                  </a:lnTo>
                  <a:lnTo>
                    <a:pt x="182" y="574"/>
                  </a:lnTo>
                  <a:lnTo>
                    <a:pt x="182" y="574"/>
                  </a:lnTo>
                  <a:lnTo>
                    <a:pt x="184" y="564"/>
                  </a:lnTo>
                  <a:lnTo>
                    <a:pt x="188" y="552"/>
                  </a:lnTo>
                  <a:lnTo>
                    <a:pt x="190" y="536"/>
                  </a:lnTo>
                  <a:lnTo>
                    <a:pt x="190" y="536"/>
                  </a:lnTo>
                  <a:lnTo>
                    <a:pt x="192" y="500"/>
                  </a:lnTo>
                  <a:lnTo>
                    <a:pt x="194" y="476"/>
                  </a:lnTo>
                  <a:lnTo>
                    <a:pt x="194" y="462"/>
                  </a:lnTo>
                  <a:lnTo>
                    <a:pt x="194" y="462"/>
                  </a:lnTo>
                  <a:lnTo>
                    <a:pt x="182" y="448"/>
                  </a:lnTo>
                  <a:lnTo>
                    <a:pt x="172" y="440"/>
                  </a:lnTo>
                  <a:lnTo>
                    <a:pt x="162" y="434"/>
                  </a:lnTo>
                  <a:lnTo>
                    <a:pt x="162" y="434"/>
                  </a:lnTo>
                  <a:lnTo>
                    <a:pt x="154" y="432"/>
                  </a:lnTo>
                  <a:lnTo>
                    <a:pt x="144" y="432"/>
                  </a:lnTo>
                  <a:lnTo>
                    <a:pt x="136" y="434"/>
                  </a:lnTo>
                  <a:lnTo>
                    <a:pt x="130" y="432"/>
                  </a:lnTo>
                  <a:lnTo>
                    <a:pt x="130" y="432"/>
                  </a:lnTo>
                  <a:lnTo>
                    <a:pt x="122" y="428"/>
                  </a:lnTo>
                  <a:lnTo>
                    <a:pt x="118" y="420"/>
                  </a:lnTo>
                  <a:lnTo>
                    <a:pt x="112" y="414"/>
                  </a:lnTo>
                  <a:lnTo>
                    <a:pt x="108" y="408"/>
                  </a:lnTo>
                  <a:lnTo>
                    <a:pt x="108" y="408"/>
                  </a:lnTo>
                  <a:lnTo>
                    <a:pt x="102" y="404"/>
                  </a:lnTo>
                  <a:lnTo>
                    <a:pt x="94" y="402"/>
                  </a:lnTo>
                  <a:lnTo>
                    <a:pt x="78" y="400"/>
                  </a:lnTo>
                  <a:lnTo>
                    <a:pt x="78" y="400"/>
                  </a:lnTo>
                  <a:lnTo>
                    <a:pt x="72" y="396"/>
                  </a:lnTo>
                  <a:lnTo>
                    <a:pt x="66" y="390"/>
                  </a:lnTo>
                  <a:lnTo>
                    <a:pt x="58" y="378"/>
                  </a:lnTo>
                  <a:lnTo>
                    <a:pt x="58" y="378"/>
                  </a:lnTo>
                  <a:lnTo>
                    <a:pt x="56" y="372"/>
                  </a:lnTo>
                  <a:lnTo>
                    <a:pt x="58" y="366"/>
                  </a:lnTo>
                  <a:lnTo>
                    <a:pt x="60" y="360"/>
                  </a:lnTo>
                  <a:lnTo>
                    <a:pt x="64" y="358"/>
                  </a:lnTo>
                  <a:lnTo>
                    <a:pt x="64" y="358"/>
                  </a:lnTo>
                  <a:close/>
                  <a:moveTo>
                    <a:pt x="78" y="488"/>
                  </a:moveTo>
                  <a:lnTo>
                    <a:pt x="78" y="488"/>
                  </a:lnTo>
                  <a:lnTo>
                    <a:pt x="66" y="470"/>
                  </a:lnTo>
                  <a:lnTo>
                    <a:pt x="56" y="452"/>
                  </a:lnTo>
                  <a:lnTo>
                    <a:pt x="48" y="434"/>
                  </a:lnTo>
                  <a:lnTo>
                    <a:pt x="40" y="414"/>
                  </a:lnTo>
                  <a:lnTo>
                    <a:pt x="40" y="414"/>
                  </a:lnTo>
                  <a:lnTo>
                    <a:pt x="62" y="418"/>
                  </a:lnTo>
                  <a:lnTo>
                    <a:pt x="62" y="418"/>
                  </a:lnTo>
                  <a:lnTo>
                    <a:pt x="70" y="422"/>
                  </a:lnTo>
                  <a:lnTo>
                    <a:pt x="76" y="430"/>
                  </a:lnTo>
                  <a:lnTo>
                    <a:pt x="82" y="436"/>
                  </a:lnTo>
                  <a:lnTo>
                    <a:pt x="88" y="440"/>
                  </a:lnTo>
                  <a:lnTo>
                    <a:pt x="88" y="440"/>
                  </a:lnTo>
                  <a:lnTo>
                    <a:pt x="88" y="442"/>
                  </a:lnTo>
                  <a:lnTo>
                    <a:pt x="88" y="448"/>
                  </a:lnTo>
                  <a:lnTo>
                    <a:pt x="86" y="462"/>
                  </a:lnTo>
                  <a:lnTo>
                    <a:pt x="82" y="478"/>
                  </a:lnTo>
                  <a:lnTo>
                    <a:pt x="78" y="488"/>
                  </a:lnTo>
                  <a:lnTo>
                    <a:pt x="78" y="488"/>
                  </a:lnTo>
                  <a:close/>
                </a:path>
              </a:pathLst>
            </a:custGeom>
            <a:solidFill>
              <a:srgbClr val="FFFDFD">
                <a:alpha val="100000"/>
              </a:srgbClr>
            </a:solidFill>
          </p:spPr>
        </p:sp>
      </p:grpSp>
      <p:sp>
        <p:nvSpPr>
          <p:cNvPr id="10" name="Freeform 10"/>
          <p:cNvSpPr/>
          <p:nvPr>
            <p:custDataLst>
              <p:tags r:id="rId9"/>
            </p:custDataLst>
          </p:nvPr>
        </p:nvSpPr>
        <p:spPr>
          <a:xfrm>
            <a:off x="6919008" y="4724686"/>
            <a:ext cx="435578" cy="526542"/>
          </a:xfrm>
          <a:custGeom>
            <a:avLst/>
            <a:gdLst/>
            <a:ahLst/>
            <a:cxnLst/>
            <a:rect l="l" t="t" r="r" b="b"/>
            <a:pathLst>
              <a:path w="498" h="602">
                <a:moveTo>
                  <a:pt x="192" y="516"/>
                </a:moveTo>
                <a:lnTo>
                  <a:pt x="186" y="490"/>
                </a:lnTo>
                <a:lnTo>
                  <a:pt x="144" y="500"/>
                </a:lnTo>
                <a:lnTo>
                  <a:pt x="412" y="138"/>
                </a:lnTo>
                <a:lnTo>
                  <a:pt x="412" y="138"/>
                </a:lnTo>
                <a:lnTo>
                  <a:pt x="422" y="150"/>
                </a:lnTo>
                <a:lnTo>
                  <a:pt x="428" y="160"/>
                </a:lnTo>
                <a:lnTo>
                  <a:pt x="440" y="180"/>
                </a:lnTo>
                <a:lnTo>
                  <a:pt x="192" y="516"/>
                </a:lnTo>
                <a:lnTo>
                  <a:pt x="192" y="516"/>
                </a:lnTo>
                <a:close/>
                <a:moveTo>
                  <a:pt x="102" y="550"/>
                </a:moveTo>
                <a:lnTo>
                  <a:pt x="102" y="550"/>
                </a:lnTo>
                <a:lnTo>
                  <a:pt x="80" y="560"/>
                </a:lnTo>
                <a:lnTo>
                  <a:pt x="62" y="568"/>
                </a:lnTo>
                <a:lnTo>
                  <a:pt x="52" y="570"/>
                </a:lnTo>
                <a:lnTo>
                  <a:pt x="42" y="572"/>
                </a:lnTo>
                <a:lnTo>
                  <a:pt x="42" y="572"/>
                </a:lnTo>
                <a:lnTo>
                  <a:pt x="38" y="570"/>
                </a:lnTo>
                <a:lnTo>
                  <a:pt x="36" y="568"/>
                </a:lnTo>
                <a:lnTo>
                  <a:pt x="32" y="560"/>
                </a:lnTo>
                <a:lnTo>
                  <a:pt x="32" y="550"/>
                </a:lnTo>
                <a:lnTo>
                  <a:pt x="30" y="536"/>
                </a:lnTo>
                <a:lnTo>
                  <a:pt x="32" y="512"/>
                </a:lnTo>
                <a:lnTo>
                  <a:pt x="32" y="502"/>
                </a:lnTo>
                <a:lnTo>
                  <a:pt x="34" y="502"/>
                </a:lnTo>
                <a:lnTo>
                  <a:pt x="34" y="502"/>
                </a:lnTo>
                <a:lnTo>
                  <a:pt x="34" y="500"/>
                </a:lnTo>
                <a:lnTo>
                  <a:pt x="34" y="500"/>
                </a:lnTo>
                <a:lnTo>
                  <a:pt x="40" y="500"/>
                </a:lnTo>
                <a:lnTo>
                  <a:pt x="48" y="500"/>
                </a:lnTo>
                <a:lnTo>
                  <a:pt x="56" y="504"/>
                </a:lnTo>
                <a:lnTo>
                  <a:pt x="56" y="504"/>
                </a:lnTo>
                <a:lnTo>
                  <a:pt x="66" y="508"/>
                </a:lnTo>
                <a:lnTo>
                  <a:pt x="76" y="516"/>
                </a:lnTo>
                <a:lnTo>
                  <a:pt x="76" y="516"/>
                </a:lnTo>
                <a:lnTo>
                  <a:pt x="90" y="530"/>
                </a:lnTo>
                <a:lnTo>
                  <a:pt x="100" y="540"/>
                </a:lnTo>
                <a:lnTo>
                  <a:pt x="100" y="540"/>
                </a:lnTo>
                <a:lnTo>
                  <a:pt x="102" y="546"/>
                </a:lnTo>
                <a:lnTo>
                  <a:pt x="102" y="550"/>
                </a:lnTo>
                <a:lnTo>
                  <a:pt x="102" y="550"/>
                </a:lnTo>
                <a:close/>
                <a:moveTo>
                  <a:pt x="288" y="72"/>
                </a:moveTo>
                <a:lnTo>
                  <a:pt x="288" y="72"/>
                </a:lnTo>
                <a:lnTo>
                  <a:pt x="308" y="76"/>
                </a:lnTo>
                <a:lnTo>
                  <a:pt x="334" y="84"/>
                </a:lnTo>
                <a:lnTo>
                  <a:pt x="334" y="86"/>
                </a:lnTo>
                <a:lnTo>
                  <a:pt x="70" y="444"/>
                </a:lnTo>
                <a:lnTo>
                  <a:pt x="70" y="396"/>
                </a:lnTo>
                <a:lnTo>
                  <a:pt x="46" y="398"/>
                </a:lnTo>
                <a:lnTo>
                  <a:pt x="288" y="72"/>
                </a:lnTo>
                <a:lnTo>
                  <a:pt x="288" y="72"/>
                </a:lnTo>
                <a:close/>
                <a:moveTo>
                  <a:pt x="130" y="480"/>
                </a:moveTo>
                <a:lnTo>
                  <a:pt x="130" y="480"/>
                </a:lnTo>
                <a:lnTo>
                  <a:pt x="130" y="444"/>
                </a:lnTo>
                <a:lnTo>
                  <a:pt x="130" y="444"/>
                </a:lnTo>
                <a:lnTo>
                  <a:pt x="130" y="442"/>
                </a:lnTo>
                <a:lnTo>
                  <a:pt x="126" y="442"/>
                </a:lnTo>
                <a:lnTo>
                  <a:pt x="118" y="442"/>
                </a:lnTo>
                <a:lnTo>
                  <a:pt x="92" y="452"/>
                </a:lnTo>
                <a:lnTo>
                  <a:pt x="356" y="96"/>
                </a:lnTo>
                <a:lnTo>
                  <a:pt x="356" y="96"/>
                </a:lnTo>
                <a:lnTo>
                  <a:pt x="378" y="108"/>
                </a:lnTo>
                <a:lnTo>
                  <a:pt x="378" y="108"/>
                </a:lnTo>
                <a:lnTo>
                  <a:pt x="396" y="122"/>
                </a:lnTo>
                <a:lnTo>
                  <a:pt x="130" y="480"/>
                </a:lnTo>
                <a:lnTo>
                  <a:pt x="130" y="480"/>
                </a:lnTo>
                <a:close/>
                <a:moveTo>
                  <a:pt x="432" y="38"/>
                </a:moveTo>
                <a:lnTo>
                  <a:pt x="432" y="38"/>
                </a:lnTo>
                <a:lnTo>
                  <a:pt x="410" y="24"/>
                </a:lnTo>
                <a:lnTo>
                  <a:pt x="388" y="14"/>
                </a:lnTo>
                <a:lnTo>
                  <a:pt x="368" y="6"/>
                </a:lnTo>
                <a:lnTo>
                  <a:pt x="350" y="2"/>
                </a:lnTo>
                <a:lnTo>
                  <a:pt x="334" y="0"/>
                </a:lnTo>
                <a:lnTo>
                  <a:pt x="322" y="0"/>
                </a:lnTo>
                <a:lnTo>
                  <a:pt x="314" y="0"/>
                </a:lnTo>
                <a:lnTo>
                  <a:pt x="308" y="4"/>
                </a:lnTo>
                <a:lnTo>
                  <a:pt x="290" y="28"/>
                </a:lnTo>
                <a:lnTo>
                  <a:pt x="260" y="70"/>
                </a:lnTo>
                <a:lnTo>
                  <a:pt x="16" y="398"/>
                </a:lnTo>
                <a:lnTo>
                  <a:pt x="8" y="408"/>
                </a:lnTo>
                <a:lnTo>
                  <a:pt x="8" y="408"/>
                </a:lnTo>
                <a:lnTo>
                  <a:pt x="2" y="450"/>
                </a:lnTo>
                <a:lnTo>
                  <a:pt x="0" y="492"/>
                </a:lnTo>
                <a:lnTo>
                  <a:pt x="0" y="516"/>
                </a:lnTo>
                <a:lnTo>
                  <a:pt x="0" y="538"/>
                </a:lnTo>
                <a:lnTo>
                  <a:pt x="0" y="538"/>
                </a:lnTo>
                <a:lnTo>
                  <a:pt x="2" y="560"/>
                </a:lnTo>
                <a:lnTo>
                  <a:pt x="6" y="578"/>
                </a:lnTo>
                <a:lnTo>
                  <a:pt x="10" y="594"/>
                </a:lnTo>
                <a:lnTo>
                  <a:pt x="12" y="598"/>
                </a:lnTo>
                <a:lnTo>
                  <a:pt x="14" y="602"/>
                </a:lnTo>
                <a:lnTo>
                  <a:pt x="14" y="602"/>
                </a:lnTo>
                <a:lnTo>
                  <a:pt x="18" y="602"/>
                </a:lnTo>
                <a:lnTo>
                  <a:pt x="24" y="602"/>
                </a:lnTo>
                <a:lnTo>
                  <a:pt x="40" y="600"/>
                </a:lnTo>
                <a:lnTo>
                  <a:pt x="62" y="596"/>
                </a:lnTo>
                <a:lnTo>
                  <a:pt x="196" y="548"/>
                </a:lnTo>
                <a:lnTo>
                  <a:pt x="448" y="210"/>
                </a:lnTo>
                <a:lnTo>
                  <a:pt x="452" y="204"/>
                </a:lnTo>
                <a:lnTo>
                  <a:pt x="478" y="168"/>
                </a:lnTo>
                <a:lnTo>
                  <a:pt x="496" y="144"/>
                </a:lnTo>
                <a:lnTo>
                  <a:pt x="496" y="144"/>
                </a:lnTo>
                <a:lnTo>
                  <a:pt x="498" y="138"/>
                </a:lnTo>
                <a:lnTo>
                  <a:pt x="498" y="128"/>
                </a:lnTo>
                <a:lnTo>
                  <a:pt x="494" y="114"/>
                </a:lnTo>
                <a:lnTo>
                  <a:pt x="488" y="100"/>
                </a:lnTo>
                <a:lnTo>
                  <a:pt x="478" y="84"/>
                </a:lnTo>
                <a:lnTo>
                  <a:pt x="466" y="68"/>
                </a:lnTo>
                <a:lnTo>
                  <a:pt x="450" y="52"/>
                </a:lnTo>
                <a:lnTo>
                  <a:pt x="432" y="38"/>
                </a:lnTo>
                <a:lnTo>
                  <a:pt x="432" y="38"/>
                </a:lnTo>
                <a:close/>
              </a:path>
            </a:pathLst>
          </a:custGeom>
          <a:solidFill>
            <a:srgbClr val="FFFDFD">
              <a:alpha val="100000"/>
            </a:srgbClr>
          </a:solidFill>
        </p:spPr>
      </p:sp>
      <p:sp>
        <p:nvSpPr>
          <p:cNvPr id="11" name="Freeform 11"/>
          <p:cNvSpPr/>
          <p:nvPr/>
        </p:nvSpPr>
        <p:spPr>
          <a:xfrm>
            <a:off x="6086475" y="4388453"/>
            <a:ext cx="87916" cy="87916"/>
          </a:xfrm>
          <a:custGeom>
            <a:avLst/>
            <a:gdLst/>
            <a:ahLst/>
            <a:cxnLst/>
            <a:rect l="l" t="t" r="r" b="b"/>
            <a:pathLst>
              <a:path w="96" h="96">
                <a:moveTo>
                  <a:pt x="62" y="2"/>
                </a:moveTo>
                <a:lnTo>
                  <a:pt x="62" y="2"/>
                </a:lnTo>
                <a:lnTo>
                  <a:pt x="52" y="0"/>
                </a:lnTo>
                <a:lnTo>
                  <a:pt x="44" y="0"/>
                </a:lnTo>
                <a:lnTo>
                  <a:pt x="34" y="2"/>
                </a:lnTo>
                <a:lnTo>
                  <a:pt x="26" y="6"/>
                </a:lnTo>
                <a:lnTo>
                  <a:pt x="18" y="10"/>
                </a:lnTo>
                <a:lnTo>
                  <a:pt x="12" y="16"/>
                </a:lnTo>
                <a:lnTo>
                  <a:pt x="6" y="24"/>
                </a:lnTo>
                <a:lnTo>
                  <a:pt x="2" y="34"/>
                </a:lnTo>
                <a:lnTo>
                  <a:pt x="2" y="34"/>
                </a:lnTo>
                <a:lnTo>
                  <a:pt x="0" y="42"/>
                </a:lnTo>
                <a:lnTo>
                  <a:pt x="0" y="52"/>
                </a:lnTo>
                <a:lnTo>
                  <a:pt x="2" y="62"/>
                </a:lnTo>
                <a:lnTo>
                  <a:pt x="6" y="70"/>
                </a:lnTo>
                <a:lnTo>
                  <a:pt x="10" y="78"/>
                </a:lnTo>
                <a:lnTo>
                  <a:pt x="18" y="84"/>
                </a:lnTo>
                <a:lnTo>
                  <a:pt x="24" y="90"/>
                </a:lnTo>
                <a:lnTo>
                  <a:pt x="34" y="94"/>
                </a:lnTo>
                <a:lnTo>
                  <a:pt x="34" y="94"/>
                </a:lnTo>
                <a:lnTo>
                  <a:pt x="44" y="96"/>
                </a:lnTo>
                <a:lnTo>
                  <a:pt x="52" y="96"/>
                </a:lnTo>
                <a:lnTo>
                  <a:pt x="62" y="94"/>
                </a:lnTo>
                <a:lnTo>
                  <a:pt x="70" y="90"/>
                </a:lnTo>
                <a:lnTo>
                  <a:pt x="78" y="84"/>
                </a:lnTo>
                <a:lnTo>
                  <a:pt x="84" y="78"/>
                </a:lnTo>
                <a:lnTo>
                  <a:pt x="90" y="70"/>
                </a:lnTo>
                <a:lnTo>
                  <a:pt x="94" y="62"/>
                </a:lnTo>
                <a:lnTo>
                  <a:pt x="94" y="62"/>
                </a:lnTo>
                <a:lnTo>
                  <a:pt x="96" y="52"/>
                </a:lnTo>
                <a:lnTo>
                  <a:pt x="96" y="42"/>
                </a:lnTo>
                <a:lnTo>
                  <a:pt x="94" y="34"/>
                </a:lnTo>
                <a:lnTo>
                  <a:pt x="90" y="26"/>
                </a:lnTo>
                <a:lnTo>
                  <a:pt x="86" y="18"/>
                </a:lnTo>
                <a:lnTo>
                  <a:pt x="78" y="12"/>
                </a:lnTo>
                <a:lnTo>
                  <a:pt x="72" y="6"/>
                </a:lnTo>
                <a:lnTo>
                  <a:pt x="62" y="2"/>
                </a:lnTo>
                <a:lnTo>
                  <a:pt x="62" y="2"/>
                </a:lnTo>
                <a:close/>
              </a:path>
            </a:pathLst>
          </a:custGeom>
          <a:noFill/>
        </p:spPr>
      </p:sp>
      <p:sp>
        <p:nvSpPr>
          <p:cNvPr id="12" name="Freeform 12"/>
          <p:cNvSpPr/>
          <p:nvPr>
            <p:custDataLst>
              <p:tags r:id="rId10"/>
            </p:custDataLst>
          </p:nvPr>
        </p:nvSpPr>
        <p:spPr>
          <a:xfrm>
            <a:off x="5783437" y="2866346"/>
            <a:ext cx="622649" cy="637223"/>
          </a:xfrm>
          <a:custGeom>
            <a:avLst/>
            <a:gdLst/>
            <a:ahLst/>
            <a:cxnLst/>
            <a:rect l="l" t="t" r="r" b="b"/>
            <a:pathLst>
              <a:path w="417" h="426">
                <a:moveTo>
                  <a:pt x="121" y="94"/>
                </a:moveTo>
                <a:cubicBezTo>
                  <a:pt x="98" y="116"/>
                  <a:pt x="0" y="256"/>
                  <a:pt x="85" y="341"/>
                </a:cubicBezTo>
                <a:cubicBezTo>
                  <a:pt x="170" y="426"/>
                  <a:pt x="309" y="328"/>
                  <a:pt x="332" y="305"/>
                </a:cubicBezTo>
                <a:cubicBezTo>
                  <a:pt x="354" y="283"/>
                  <a:pt x="325" y="217"/>
                  <a:pt x="267" y="159"/>
                </a:cubicBezTo>
                <a:cubicBezTo>
                  <a:pt x="209" y="101"/>
                  <a:pt x="143" y="72"/>
                  <a:pt x="121" y="94"/>
                </a:cubicBezTo>
                <a:close/>
                <a:moveTo>
                  <a:pt x="306" y="286"/>
                </a:moveTo>
                <a:cubicBezTo>
                  <a:pt x="299" y="292"/>
                  <a:pt x="248" y="277"/>
                  <a:pt x="199" y="227"/>
                </a:cubicBezTo>
                <a:cubicBezTo>
                  <a:pt x="149" y="178"/>
                  <a:pt x="134" y="127"/>
                  <a:pt x="140" y="120"/>
                </a:cubicBezTo>
                <a:cubicBezTo>
                  <a:pt x="147" y="113"/>
                  <a:pt x="198" y="129"/>
                  <a:pt x="247" y="179"/>
                </a:cubicBezTo>
                <a:cubicBezTo>
                  <a:pt x="297" y="228"/>
                  <a:pt x="313" y="279"/>
                  <a:pt x="306" y="286"/>
                </a:cubicBezTo>
                <a:close/>
                <a:moveTo>
                  <a:pt x="309" y="128"/>
                </a:moveTo>
                <a:cubicBezTo>
                  <a:pt x="314" y="128"/>
                  <a:pt x="319" y="126"/>
                  <a:pt x="323" y="122"/>
                </a:cubicBezTo>
                <a:cubicBezTo>
                  <a:pt x="361" y="84"/>
                  <a:pt x="361" y="84"/>
                  <a:pt x="361" y="84"/>
                </a:cubicBezTo>
                <a:cubicBezTo>
                  <a:pt x="369" y="76"/>
                  <a:pt x="369" y="64"/>
                  <a:pt x="361" y="56"/>
                </a:cubicBezTo>
                <a:cubicBezTo>
                  <a:pt x="353" y="48"/>
                  <a:pt x="341" y="48"/>
                  <a:pt x="333" y="56"/>
                </a:cubicBezTo>
                <a:cubicBezTo>
                  <a:pt x="295" y="94"/>
                  <a:pt x="295" y="94"/>
                  <a:pt x="295" y="94"/>
                </a:cubicBezTo>
                <a:cubicBezTo>
                  <a:pt x="287" y="102"/>
                  <a:pt x="287" y="115"/>
                  <a:pt x="295" y="122"/>
                </a:cubicBezTo>
                <a:cubicBezTo>
                  <a:pt x="299" y="126"/>
                  <a:pt x="304" y="128"/>
                  <a:pt x="309" y="128"/>
                </a:cubicBezTo>
                <a:close/>
                <a:moveTo>
                  <a:pt x="237" y="79"/>
                </a:moveTo>
                <a:cubicBezTo>
                  <a:pt x="240" y="81"/>
                  <a:pt x="243" y="81"/>
                  <a:pt x="247" y="81"/>
                </a:cubicBezTo>
                <a:cubicBezTo>
                  <a:pt x="254" y="81"/>
                  <a:pt x="260" y="78"/>
                  <a:pt x="264" y="71"/>
                </a:cubicBezTo>
                <a:cubicBezTo>
                  <a:pt x="286" y="33"/>
                  <a:pt x="286" y="33"/>
                  <a:pt x="286" y="33"/>
                </a:cubicBezTo>
                <a:cubicBezTo>
                  <a:pt x="291" y="23"/>
                  <a:pt x="288" y="11"/>
                  <a:pt x="278" y="5"/>
                </a:cubicBezTo>
                <a:cubicBezTo>
                  <a:pt x="268" y="0"/>
                  <a:pt x="256" y="3"/>
                  <a:pt x="251" y="13"/>
                </a:cubicBezTo>
                <a:cubicBezTo>
                  <a:pt x="229" y="52"/>
                  <a:pt x="229" y="52"/>
                  <a:pt x="229" y="52"/>
                </a:cubicBezTo>
                <a:cubicBezTo>
                  <a:pt x="224" y="61"/>
                  <a:pt x="227" y="73"/>
                  <a:pt x="237" y="79"/>
                </a:cubicBezTo>
                <a:close/>
                <a:moveTo>
                  <a:pt x="412" y="139"/>
                </a:moveTo>
                <a:cubicBezTo>
                  <a:pt x="406" y="129"/>
                  <a:pt x="394" y="126"/>
                  <a:pt x="385" y="131"/>
                </a:cubicBezTo>
                <a:cubicBezTo>
                  <a:pt x="346" y="153"/>
                  <a:pt x="346" y="153"/>
                  <a:pt x="346" y="153"/>
                </a:cubicBezTo>
                <a:cubicBezTo>
                  <a:pt x="336" y="158"/>
                  <a:pt x="333" y="171"/>
                  <a:pt x="338" y="180"/>
                </a:cubicBezTo>
                <a:cubicBezTo>
                  <a:pt x="342" y="187"/>
                  <a:pt x="349" y="190"/>
                  <a:pt x="356" y="190"/>
                </a:cubicBezTo>
                <a:cubicBezTo>
                  <a:pt x="359" y="190"/>
                  <a:pt x="363" y="190"/>
                  <a:pt x="366" y="188"/>
                </a:cubicBezTo>
                <a:cubicBezTo>
                  <a:pt x="404" y="166"/>
                  <a:pt x="404" y="166"/>
                  <a:pt x="404" y="166"/>
                </a:cubicBezTo>
                <a:cubicBezTo>
                  <a:pt x="414" y="161"/>
                  <a:pt x="417" y="149"/>
                  <a:pt x="412" y="139"/>
                </a:cubicBezTo>
                <a:close/>
              </a:path>
            </a:pathLst>
          </a:custGeom>
          <a:solidFill>
            <a:srgbClr val="FFFDFD">
              <a:alpha val="100000"/>
            </a:srgbClr>
          </a:solidFill>
        </p:spPr>
      </p:sp>
      <p:sp>
        <p:nvSpPr>
          <p:cNvPr id="13" name="Freeform 13"/>
          <p:cNvSpPr/>
          <p:nvPr>
            <p:custDataLst>
              <p:tags r:id="rId11"/>
            </p:custDataLst>
          </p:nvPr>
        </p:nvSpPr>
        <p:spPr>
          <a:xfrm>
            <a:off x="5833776" y="4203763"/>
            <a:ext cx="521970" cy="520922"/>
          </a:xfrm>
          <a:custGeom>
            <a:avLst/>
            <a:gdLst/>
            <a:ahLst/>
            <a:cxnLst/>
            <a:rect l="l" t="t"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rgbClr val="FFFDFD">
              <a:alpha val="100000"/>
            </a:srgbClr>
          </a:solidFill>
        </p:spPr>
      </p:sp>
      <p:grpSp>
        <p:nvGrpSpPr>
          <p:cNvPr id="14" name="Group 14"/>
          <p:cNvGrpSpPr/>
          <p:nvPr/>
        </p:nvGrpSpPr>
        <p:grpSpPr>
          <a:xfrm rot="0">
            <a:off x="454963" y="93878"/>
            <a:ext cx="10641129" cy="914400"/>
            <a:chOff x="454963" y="93878"/>
            <a:chExt cx="10641129" cy="914400"/>
          </a:xfrm>
        </p:grpSpPr>
        <p:sp>
          <p:nvSpPr>
            <p:cNvPr id="15" name="AutoShape 15"/>
            <p:cNvSpPr/>
            <p:nvPr/>
          </p:nvSpPr>
          <p:spPr>
            <a:xfrm>
              <a:off x="454963" y="331168"/>
              <a:ext cx="84147" cy="84147"/>
            </a:xfrm>
            <a:prstGeom prst="ellipse">
              <a:avLst/>
            </a:prstGeom>
            <a:solidFill>
              <a:schemeClr val="accent1">
                <a:alpha val="100000"/>
              </a:schemeClr>
            </a:solidFill>
          </p:spPr>
        </p:sp>
        <p:sp>
          <p:nvSpPr>
            <p:cNvPr id="16" name="AutoShape 16"/>
            <p:cNvSpPr/>
            <p:nvPr/>
          </p:nvSpPr>
          <p:spPr>
            <a:xfrm>
              <a:off x="575049" y="337743"/>
              <a:ext cx="78137" cy="78137"/>
            </a:xfrm>
            <a:prstGeom prst="ellipse">
              <a:avLst/>
            </a:prstGeom>
            <a:solidFill>
              <a:schemeClr val="accent1">
                <a:alpha val="80000"/>
              </a:schemeClr>
            </a:solidFill>
          </p:spPr>
        </p:sp>
        <p:sp>
          <p:nvSpPr>
            <p:cNvPr id="17" name="AutoShape 17"/>
            <p:cNvSpPr/>
            <p:nvPr/>
          </p:nvSpPr>
          <p:spPr>
            <a:xfrm>
              <a:off x="689125" y="339460"/>
              <a:ext cx="74704" cy="74704"/>
            </a:xfrm>
            <a:prstGeom prst="ellipse">
              <a:avLst/>
            </a:prstGeom>
            <a:solidFill>
              <a:schemeClr val="accent1">
                <a:alpha val="60000"/>
              </a:schemeClr>
            </a:solidFill>
          </p:spPr>
        </p:sp>
        <p:sp>
          <p:nvSpPr>
            <p:cNvPr id="18" name="AutoShape 18"/>
            <p:cNvSpPr/>
            <p:nvPr/>
          </p:nvSpPr>
          <p:spPr>
            <a:xfrm>
              <a:off x="799768" y="348430"/>
              <a:ext cx="69238" cy="69238"/>
            </a:xfrm>
            <a:prstGeom prst="ellipse">
              <a:avLst/>
            </a:prstGeom>
            <a:solidFill>
              <a:schemeClr val="accent1">
                <a:alpha val="40000"/>
              </a:schemeClr>
            </a:solidFill>
          </p:spPr>
        </p:sp>
        <p:sp>
          <p:nvSpPr>
            <p:cNvPr id="19" name="AutoShape 19"/>
            <p:cNvSpPr/>
            <p:nvPr/>
          </p:nvSpPr>
          <p:spPr>
            <a:xfrm>
              <a:off x="904945" y="344297"/>
              <a:ext cx="65594" cy="65594"/>
            </a:xfrm>
            <a:prstGeom prst="ellipse">
              <a:avLst/>
            </a:prstGeom>
            <a:solidFill>
              <a:schemeClr val="accent1">
                <a:alpha val="20000"/>
              </a:schemeClr>
            </a:solidFill>
          </p:spPr>
        </p:sp>
        <p:sp>
          <p:nvSpPr>
            <p:cNvPr id="20" name="AutoShape 20"/>
            <p:cNvSpPr/>
            <p:nvPr/>
          </p:nvSpPr>
          <p:spPr>
            <a:xfrm>
              <a:off x="454963" y="448942"/>
              <a:ext cx="84147" cy="84147"/>
            </a:xfrm>
            <a:prstGeom prst="ellipse">
              <a:avLst/>
            </a:prstGeom>
            <a:solidFill>
              <a:schemeClr val="accent1">
                <a:alpha val="100000"/>
              </a:schemeClr>
            </a:solidFill>
          </p:spPr>
        </p:sp>
        <p:sp>
          <p:nvSpPr>
            <p:cNvPr id="21" name="AutoShape 21"/>
            <p:cNvSpPr/>
            <p:nvPr/>
          </p:nvSpPr>
          <p:spPr>
            <a:xfrm>
              <a:off x="575049" y="455517"/>
              <a:ext cx="78137" cy="78137"/>
            </a:xfrm>
            <a:prstGeom prst="ellipse">
              <a:avLst/>
            </a:prstGeom>
            <a:solidFill>
              <a:schemeClr val="accent1">
                <a:alpha val="80000"/>
              </a:schemeClr>
            </a:solidFill>
          </p:spPr>
        </p:sp>
        <p:sp>
          <p:nvSpPr>
            <p:cNvPr id="22" name="AutoShape 22"/>
            <p:cNvSpPr/>
            <p:nvPr/>
          </p:nvSpPr>
          <p:spPr>
            <a:xfrm>
              <a:off x="689125" y="457233"/>
              <a:ext cx="74704" cy="74704"/>
            </a:xfrm>
            <a:prstGeom prst="ellipse">
              <a:avLst/>
            </a:prstGeom>
            <a:solidFill>
              <a:schemeClr val="accent1">
                <a:alpha val="60000"/>
              </a:schemeClr>
            </a:solidFill>
          </p:spPr>
        </p:sp>
        <p:sp>
          <p:nvSpPr>
            <p:cNvPr id="23" name="AutoShape 23"/>
            <p:cNvSpPr/>
            <p:nvPr/>
          </p:nvSpPr>
          <p:spPr>
            <a:xfrm>
              <a:off x="799768" y="466203"/>
              <a:ext cx="69238" cy="69238"/>
            </a:xfrm>
            <a:prstGeom prst="ellipse">
              <a:avLst/>
            </a:prstGeom>
            <a:solidFill>
              <a:schemeClr val="accent1">
                <a:alpha val="40000"/>
              </a:schemeClr>
            </a:solidFill>
          </p:spPr>
        </p:sp>
        <p:sp>
          <p:nvSpPr>
            <p:cNvPr id="24" name="AutoShape 24"/>
            <p:cNvSpPr/>
            <p:nvPr/>
          </p:nvSpPr>
          <p:spPr>
            <a:xfrm>
              <a:off x="904945" y="462070"/>
              <a:ext cx="65594" cy="65594"/>
            </a:xfrm>
            <a:prstGeom prst="ellipse">
              <a:avLst/>
            </a:prstGeom>
            <a:solidFill>
              <a:schemeClr val="accent1">
                <a:alpha val="20000"/>
              </a:schemeClr>
            </a:solidFill>
          </p:spPr>
        </p:sp>
        <p:sp>
          <p:nvSpPr>
            <p:cNvPr id="25" name="AutoShape 25"/>
            <p:cNvSpPr/>
            <p:nvPr/>
          </p:nvSpPr>
          <p:spPr>
            <a:xfrm>
              <a:off x="454963" y="566715"/>
              <a:ext cx="84147" cy="84147"/>
            </a:xfrm>
            <a:prstGeom prst="ellipse">
              <a:avLst/>
            </a:prstGeom>
            <a:solidFill>
              <a:schemeClr val="accent1">
                <a:alpha val="100000"/>
              </a:schemeClr>
            </a:solidFill>
          </p:spPr>
        </p:sp>
        <p:sp>
          <p:nvSpPr>
            <p:cNvPr id="26" name="AutoShape 26"/>
            <p:cNvSpPr/>
            <p:nvPr/>
          </p:nvSpPr>
          <p:spPr>
            <a:xfrm>
              <a:off x="575049" y="573291"/>
              <a:ext cx="78137" cy="78137"/>
            </a:xfrm>
            <a:prstGeom prst="ellipse">
              <a:avLst/>
            </a:prstGeom>
            <a:solidFill>
              <a:schemeClr val="accent1">
                <a:alpha val="80000"/>
              </a:schemeClr>
            </a:solidFill>
          </p:spPr>
        </p:sp>
        <p:sp>
          <p:nvSpPr>
            <p:cNvPr id="27" name="AutoShape 27"/>
            <p:cNvSpPr/>
            <p:nvPr/>
          </p:nvSpPr>
          <p:spPr>
            <a:xfrm>
              <a:off x="689125" y="575007"/>
              <a:ext cx="74704" cy="74704"/>
            </a:xfrm>
            <a:prstGeom prst="ellipse">
              <a:avLst/>
            </a:prstGeom>
            <a:solidFill>
              <a:schemeClr val="accent1">
                <a:alpha val="60000"/>
              </a:schemeClr>
            </a:solidFill>
          </p:spPr>
        </p:sp>
        <p:sp>
          <p:nvSpPr>
            <p:cNvPr id="28" name="AutoShape 28"/>
            <p:cNvSpPr/>
            <p:nvPr/>
          </p:nvSpPr>
          <p:spPr>
            <a:xfrm>
              <a:off x="799768" y="583977"/>
              <a:ext cx="69238" cy="69238"/>
            </a:xfrm>
            <a:prstGeom prst="ellipse">
              <a:avLst/>
            </a:prstGeom>
            <a:solidFill>
              <a:schemeClr val="accent1">
                <a:alpha val="40000"/>
              </a:schemeClr>
            </a:solidFill>
          </p:spPr>
        </p:sp>
        <p:sp>
          <p:nvSpPr>
            <p:cNvPr id="29" name="AutoShape 29"/>
            <p:cNvSpPr/>
            <p:nvPr/>
          </p:nvSpPr>
          <p:spPr>
            <a:xfrm>
              <a:off x="904945" y="579844"/>
              <a:ext cx="65594" cy="65594"/>
            </a:xfrm>
            <a:prstGeom prst="ellipse">
              <a:avLst/>
            </a:prstGeom>
            <a:solidFill>
              <a:schemeClr val="accent1">
                <a:alpha val="20000"/>
              </a:schemeClr>
            </a:solidFill>
          </p:spPr>
        </p:sp>
        <p:sp>
          <p:nvSpPr>
            <p:cNvPr id="30" name="AutoShape 30"/>
            <p:cNvSpPr/>
            <p:nvPr/>
          </p:nvSpPr>
          <p:spPr>
            <a:xfrm>
              <a:off x="454963" y="684489"/>
              <a:ext cx="84147" cy="84147"/>
            </a:xfrm>
            <a:prstGeom prst="ellipse">
              <a:avLst/>
            </a:prstGeom>
            <a:solidFill>
              <a:schemeClr val="accent1">
                <a:alpha val="100000"/>
              </a:schemeClr>
            </a:solidFill>
          </p:spPr>
        </p:sp>
        <p:sp>
          <p:nvSpPr>
            <p:cNvPr id="31" name="AutoShape 31"/>
            <p:cNvSpPr/>
            <p:nvPr/>
          </p:nvSpPr>
          <p:spPr>
            <a:xfrm>
              <a:off x="575049" y="691064"/>
              <a:ext cx="78137" cy="78137"/>
            </a:xfrm>
            <a:prstGeom prst="ellipse">
              <a:avLst/>
            </a:prstGeom>
            <a:solidFill>
              <a:schemeClr val="accent1">
                <a:alpha val="80000"/>
              </a:schemeClr>
            </a:solidFill>
          </p:spPr>
        </p:sp>
        <p:sp>
          <p:nvSpPr>
            <p:cNvPr id="32" name="AutoShape 32"/>
            <p:cNvSpPr/>
            <p:nvPr/>
          </p:nvSpPr>
          <p:spPr>
            <a:xfrm>
              <a:off x="689125" y="692781"/>
              <a:ext cx="74704" cy="74704"/>
            </a:xfrm>
            <a:prstGeom prst="ellipse">
              <a:avLst/>
            </a:prstGeom>
            <a:solidFill>
              <a:schemeClr val="accent1">
                <a:alpha val="60000"/>
              </a:schemeClr>
            </a:solidFill>
          </p:spPr>
        </p:sp>
        <p:sp>
          <p:nvSpPr>
            <p:cNvPr id="33" name="AutoShape 33"/>
            <p:cNvSpPr/>
            <p:nvPr/>
          </p:nvSpPr>
          <p:spPr>
            <a:xfrm>
              <a:off x="799768" y="701751"/>
              <a:ext cx="69238" cy="69238"/>
            </a:xfrm>
            <a:prstGeom prst="ellipse">
              <a:avLst/>
            </a:prstGeom>
            <a:solidFill>
              <a:schemeClr val="accent1">
                <a:alpha val="40000"/>
              </a:schemeClr>
            </a:solidFill>
          </p:spPr>
        </p:sp>
        <p:sp>
          <p:nvSpPr>
            <p:cNvPr id="34" name="AutoShape 34"/>
            <p:cNvSpPr/>
            <p:nvPr/>
          </p:nvSpPr>
          <p:spPr>
            <a:xfrm>
              <a:off x="904945" y="697618"/>
              <a:ext cx="65594" cy="65594"/>
            </a:xfrm>
            <a:prstGeom prst="ellipse">
              <a:avLst/>
            </a:prstGeom>
            <a:solidFill>
              <a:schemeClr val="accent1">
                <a:alpha val="20000"/>
              </a:schemeClr>
            </a:solidFill>
          </p:spPr>
        </p:sp>
        <p:sp>
          <p:nvSpPr>
            <p:cNvPr id="35" name="TextBox 35"/>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关键知识点总结回顾</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6" name="TextBox 36"/>
          <p:cNvSpPr txBox="1"/>
          <p:nvPr>
            <p:custDataLst>
              <p:tags r:id="rId12"/>
            </p:custDataLst>
          </p:nvPr>
        </p:nvSpPr>
        <p:spPr>
          <a:xfrm>
            <a:off x="1294218" y="1702234"/>
            <a:ext cx="3394996" cy="490334"/>
          </a:xfrm>
          <a:prstGeom prst="rect">
            <a:avLst/>
          </a:prstGeom>
        </p:spPr>
        <p:txBody>
          <a:bodyPr vert="horz" wrap="square" lIns="66008" tIns="33052" rIns="66008" bIns="33052" rtlCol="0" anchor="t" anchorCtr="0">
            <a:normAutofit/>
          </a:bodyPr>
          <a:lstStyle/>
          <a:p>
            <a:pPr algn="r">
              <a:lnSpc>
                <a:spcPct val="150000"/>
              </a:lnSpc>
            </a:pPr>
            <a:r>
              <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UML基本概念和构成</a:t>
            </a:r>
            <a:endParaRPr lang="en-US" sz="17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7" name="TextBox 37"/>
          <p:cNvSpPr txBox="1"/>
          <p:nvPr>
            <p:custDataLst>
              <p:tags r:id="rId13"/>
            </p:custDataLst>
          </p:nvPr>
        </p:nvSpPr>
        <p:spPr>
          <a:xfrm>
            <a:off x="404897" y="3986035"/>
            <a:ext cx="3394996" cy="490334"/>
          </a:xfrm>
          <a:prstGeom prst="rect">
            <a:avLst/>
          </a:prstGeom>
        </p:spPr>
        <p:txBody>
          <a:bodyPr vert="horz" wrap="square" lIns="66008" tIns="33052" rIns="66008" bIns="33052" rtlCol="0" anchor="t" anchorCtr="0">
            <a:normAutofit/>
          </a:bodyPr>
          <a:lstStyle/>
          <a:p>
            <a:pPr algn="r">
              <a:lnSpc>
                <a:spcPct val="150000"/>
              </a:lnSpc>
            </a:pPr>
            <a:r>
              <a:rPr lang="en-US" sz="17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UML工具使用</a:t>
            </a:r>
            <a:endParaRPr lang="en-US" sz="1725" b="1">
              <a:solidFill>
                <a:schemeClr val="accent3">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8" name="TextBox 38"/>
          <p:cNvSpPr txBox="1"/>
          <p:nvPr>
            <p:custDataLst>
              <p:tags r:id="rId14"/>
            </p:custDataLst>
          </p:nvPr>
        </p:nvSpPr>
        <p:spPr>
          <a:xfrm>
            <a:off x="7434063" y="1702234"/>
            <a:ext cx="3394996" cy="490334"/>
          </a:xfrm>
          <a:prstGeom prst="rect">
            <a:avLst/>
          </a:prstGeom>
        </p:spPr>
        <p:txBody>
          <a:bodyPr vert="horz" wrap="square" lIns="66008" tIns="33052" rIns="66008" bIns="33052" rtlCol="0" anchor="t" anchorCtr="0">
            <a:normAutofit/>
          </a:bodyPr>
          <a:lstStyle/>
          <a:p>
            <a:pPr algn="l">
              <a:lnSpc>
                <a:spcPct val="150000"/>
              </a:lnSpc>
            </a:pPr>
            <a:r>
              <a:rPr lang="en-US" sz="1725" b="1">
                <a:solidFill>
                  <a:schemeClr val="accent2">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UML图形化表示法</a:t>
            </a:r>
            <a:endParaRPr lang="en-US" sz="1725" b="1">
              <a:solidFill>
                <a:schemeClr val="accent2">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TextBox 39"/>
          <p:cNvSpPr txBox="1"/>
          <p:nvPr>
            <p:custDataLst>
              <p:tags r:id="rId15"/>
            </p:custDataLst>
          </p:nvPr>
        </p:nvSpPr>
        <p:spPr>
          <a:xfrm>
            <a:off x="8457043" y="3986035"/>
            <a:ext cx="3394996" cy="490334"/>
          </a:xfrm>
          <a:prstGeom prst="rect">
            <a:avLst/>
          </a:prstGeom>
        </p:spPr>
        <p:txBody>
          <a:bodyPr vert="horz" wrap="square" lIns="66008" tIns="33052" rIns="66008" bIns="33052" rtlCol="0" anchor="t" anchorCtr="0">
            <a:normAutofit/>
          </a:bodyPr>
          <a:lstStyle/>
          <a:p>
            <a:pPr algn="l">
              <a:lnSpc>
                <a:spcPct val="150000"/>
              </a:lnSpc>
            </a:pPr>
            <a:r>
              <a:rPr lang="en-US" sz="1725" b="1">
                <a:solidFill>
                  <a:schemeClr val="accent4">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UML建模过程</a:t>
            </a:r>
            <a:endParaRPr lang="en-US" sz="1725" b="1">
              <a:solidFill>
                <a:schemeClr val="accent4">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TextBox 40"/>
          <p:cNvSpPr txBox="1"/>
          <p:nvPr>
            <p:custDataLst>
              <p:tags r:id="rId16"/>
            </p:custDataLst>
          </p:nvPr>
        </p:nvSpPr>
        <p:spPr>
          <a:xfrm>
            <a:off x="1688465" y="2192568"/>
            <a:ext cx="3000749" cy="1424180"/>
          </a:xfrm>
          <a:prstGeom prst="rect">
            <a:avLst/>
          </a:prstGeom>
        </p:spPr>
        <p:txBody>
          <a:bodyPr vert="horz" wrap="square" lIns="66008" tIns="33052" rIns="66008" bIns="33052" rtlCol="0" anchor="t" anchorCtr="0">
            <a:normAutofit/>
          </a:bodyPr>
          <a:lstStyle/>
          <a:p>
            <a:pPr algn="r">
              <a:lnSpc>
                <a:spcPct val="150000"/>
              </a:lnSpc>
            </a:pPr>
            <a:r>
              <a:rPr lang="en-US" sz="142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统一建模语言（UML）是一种标准化的图形化建模语言，包括丰富的图形化表示法和强大的建模能力。</a:t>
            </a:r>
            <a:endParaRPr lang="en-US" sz="1425">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 name="TextBox 41"/>
          <p:cNvSpPr txBox="1"/>
          <p:nvPr>
            <p:custDataLst>
              <p:tags r:id="rId17"/>
            </p:custDataLst>
          </p:nvPr>
        </p:nvSpPr>
        <p:spPr>
          <a:xfrm>
            <a:off x="799517" y="4476369"/>
            <a:ext cx="3000375" cy="1416628"/>
          </a:xfrm>
          <a:prstGeom prst="rect">
            <a:avLst/>
          </a:prstGeom>
        </p:spPr>
        <p:txBody>
          <a:bodyPr vert="horz" wrap="square" lIns="66008" tIns="33052" rIns="66008" bIns="33052" rtlCol="0" anchor="t" anchorCtr="0">
            <a:normAutofit/>
          </a:bodyPr>
          <a:lstStyle/>
          <a:p>
            <a:pPr algn="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UML提供了多种图形化表示法，如类图、用例图、顺序图、活动图等，每种图形化表示法都有特定的语法和语义。</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2" name="TextBox 42"/>
          <p:cNvSpPr txBox="1"/>
          <p:nvPr>
            <p:custDataLst>
              <p:tags r:id="rId18"/>
            </p:custDataLst>
          </p:nvPr>
        </p:nvSpPr>
        <p:spPr>
          <a:xfrm>
            <a:off x="7434063" y="2192568"/>
            <a:ext cx="3000375" cy="1424180"/>
          </a:xfrm>
          <a:prstGeom prst="rect">
            <a:avLst/>
          </a:prstGeom>
        </p:spPr>
        <p:txBody>
          <a:bodyPr vert="horz" wrap="square" lIns="66008" tIns="33052" rIns="66008" bIns="33052" rtlCol="0" anchor="t" anchorCtr="0">
            <a:normAutofit/>
          </a:bodyPr>
          <a:lstStyle/>
          <a:p>
            <a:pPr algn="l">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UML建模过程包括需求分析、设计、实现和测试等阶段，每个阶段都有相应的UML图形化表示法进行支持。</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 name="TextBox 43"/>
          <p:cNvSpPr txBox="1"/>
          <p:nvPr>
            <p:custDataLst>
              <p:tags r:id="rId19"/>
            </p:custDataLst>
          </p:nvPr>
        </p:nvSpPr>
        <p:spPr>
          <a:xfrm>
            <a:off x="8457043" y="4388453"/>
            <a:ext cx="3000375" cy="1504544"/>
          </a:xfrm>
          <a:prstGeom prst="rect">
            <a:avLst/>
          </a:prstGeom>
        </p:spPr>
        <p:txBody>
          <a:bodyPr vert="horz" wrap="square" lIns="66008" tIns="33052" rIns="66008" bIns="33052" rtlCol="0" anchor="t" anchorCtr="0">
            <a:normAutofit/>
          </a:bodyPr>
          <a:lstStyle/>
          <a:p>
            <a:pPr algn="l">
              <a:lnSpc>
                <a:spcPct val="150000"/>
              </a:lnSpc>
            </a:pPr>
            <a:r>
              <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StarUML是一款强大的UML工具，支持UML2.x标准，提供了丰富的UML图形化表示法和建模功能。</a:t>
            </a:r>
            <a:endParaRPr lang="en-US" sz="150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4" name="图片 43"/>
          <p:cNvPicPr>
            <a:picLocks noChangeAspect="1"/>
          </p:cNvPicPr>
          <p:nvPr/>
        </p:nvPicPr>
        <p:blipFill>
          <a:blip r:embed="rId20"/>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07874" y="6318935"/>
            <a:ext cx="701468" cy="122998"/>
          </a:xfrm>
          <a:prstGeom prst="rect">
            <a:avLst/>
          </a:prstGeom>
          <a:solidFill>
            <a:schemeClr val="accent2">
              <a:alpha val="100000"/>
            </a:schemeClr>
          </a:solidFill>
        </p:spPr>
      </p:sp>
      <p:sp>
        <p:nvSpPr>
          <p:cNvPr id="3" name="AutoShape 3"/>
          <p:cNvSpPr/>
          <p:nvPr/>
        </p:nvSpPr>
        <p:spPr>
          <a:xfrm>
            <a:off x="454963" y="6318935"/>
            <a:ext cx="122998" cy="122998"/>
          </a:xfrm>
          <a:prstGeom prst="ellipse">
            <a:avLst/>
          </a:prstGeom>
          <a:solidFill>
            <a:schemeClr val="accent2">
              <a:alpha val="100000"/>
            </a:schemeClr>
          </a:solidFill>
        </p:spPr>
      </p:sp>
      <p:sp>
        <p:nvSpPr>
          <p:cNvPr id="4" name="AutoShape 4"/>
          <p:cNvSpPr/>
          <p:nvPr/>
        </p:nvSpPr>
        <p:spPr>
          <a:xfrm>
            <a:off x="1137715" y="6318935"/>
            <a:ext cx="122998" cy="122998"/>
          </a:xfrm>
          <a:prstGeom prst="ellipse">
            <a:avLst/>
          </a:prstGeom>
          <a:solidFill>
            <a:schemeClr val="accent2">
              <a:alpha val="100000"/>
            </a:schemeClr>
          </a:solidFill>
        </p:spPr>
      </p:sp>
      <p:cxnSp>
        <p:nvCxnSpPr>
          <p:cNvPr id="5" name="Connector 5"/>
          <p:cNvCxnSpPr/>
          <p:nvPr/>
        </p:nvCxnSpPr>
        <p:spPr>
          <a:xfrm>
            <a:off x="1209343" y="6393165"/>
            <a:ext cx="10991852" cy="0"/>
          </a:xfrm>
          <a:prstGeom prst="line">
            <a:avLst/>
          </a:prstGeom>
          <a:ln w="14288">
            <a:solidFill>
              <a:schemeClr val="accent2"/>
            </a:solidFill>
            <a:prstDash val="dash"/>
            <a:headEnd type="none"/>
            <a:tailEnd type="none"/>
          </a:ln>
        </p:spPr>
        <p:style>
          <a:lnRef idx="0">
            <a:schemeClr val="accent2"/>
          </a:lnRef>
          <a:fillRef idx="1">
            <a:schemeClr val="accent2"/>
          </a:fillRef>
          <a:effectRef idx="0">
            <a:schemeClr val="accent2"/>
          </a:effectRef>
          <a:fontRef idx="minor">
            <a:schemeClr val="lt1"/>
          </a:fontRef>
        </p:style>
      </p:cxnSp>
      <p:sp>
        <p:nvSpPr>
          <p:cNvPr id="6" name="AutoShape 6"/>
          <p:cNvSpPr/>
          <p:nvPr/>
        </p:nvSpPr>
        <p:spPr>
          <a:xfrm>
            <a:off x="904945" y="1398355"/>
            <a:ext cx="2590123" cy="1506389"/>
          </a:xfrm>
          <a:prstGeom prst="roundRect">
            <a:avLst/>
          </a:prstGeom>
          <a:solidFill>
            <a:schemeClr val="accent2">
              <a:alpha val="100000"/>
            </a:schemeClr>
          </a:solidFill>
        </p:spPr>
      </p:sp>
      <p:sp>
        <p:nvSpPr>
          <p:cNvPr id="7" name="AutoShape 7"/>
          <p:cNvSpPr/>
          <p:nvPr/>
        </p:nvSpPr>
        <p:spPr>
          <a:xfrm>
            <a:off x="1218874" y="2592503"/>
            <a:ext cx="2871893" cy="3142827"/>
          </a:xfrm>
          <a:prstGeom prst="roundRect">
            <a:avLst/>
          </a:prstGeom>
          <a:solidFill>
            <a:schemeClr val="accent2">
              <a:lumMod val="20000"/>
              <a:lumOff val="80000"/>
              <a:alpha val="90000"/>
            </a:schemeClr>
          </a:solidFill>
          <a:ln w="19050">
            <a:solidFill>
              <a:schemeClr val="accent2">
                <a:alpha val="90000"/>
              </a:schemeClr>
            </a:solidFill>
            <a:prstDash val="solid"/>
          </a:ln>
        </p:spPr>
      </p:sp>
      <p:sp>
        <p:nvSpPr>
          <p:cNvPr id="8" name="TextBox 8"/>
          <p:cNvSpPr txBox="1"/>
          <p:nvPr/>
        </p:nvSpPr>
        <p:spPr>
          <a:xfrm>
            <a:off x="1011610" y="1508083"/>
            <a:ext cx="2351713" cy="994791"/>
          </a:xfrm>
          <a:prstGeom prst="rect">
            <a:avLst/>
          </a:prstGeom>
        </p:spPr>
        <p:txBody>
          <a:bodyPr vert="horz" wrap="square" lIns="123825" tIns="123825" rIns="57150" bIns="123825" rtlCol="0" anchor="t" anchorCtr="0">
            <a:spAutoFit/>
          </a:bodyPr>
          <a:lstStyle/>
          <a:p>
            <a:pPr>
              <a:lnSpc>
                <a:spcPct val="112000"/>
              </a:lnSpc>
            </a:pPr>
            <a:r>
              <a:rPr lang="en-US" sz="21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学员A</a:t>
            </a:r>
            <a:endParaRPr lang="en-US" sz="21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AutoShape 9"/>
          <p:cNvSpPr/>
          <p:nvPr/>
        </p:nvSpPr>
        <p:spPr>
          <a:xfrm>
            <a:off x="4503089" y="1424901"/>
            <a:ext cx="2590123" cy="1506389"/>
          </a:xfrm>
          <a:prstGeom prst="roundRect">
            <a:avLst/>
          </a:prstGeom>
          <a:solidFill>
            <a:schemeClr val="accent1">
              <a:alpha val="100000"/>
            </a:schemeClr>
          </a:solidFill>
        </p:spPr>
      </p:sp>
      <p:sp>
        <p:nvSpPr>
          <p:cNvPr id="10" name="AutoShape 10"/>
          <p:cNvSpPr/>
          <p:nvPr/>
        </p:nvSpPr>
        <p:spPr>
          <a:xfrm>
            <a:off x="4817018" y="2619049"/>
            <a:ext cx="2871893" cy="3142827"/>
          </a:xfrm>
          <a:prstGeom prst="roundRect">
            <a:avLst/>
          </a:prstGeom>
          <a:solidFill>
            <a:schemeClr val="accent2">
              <a:lumMod val="20000"/>
              <a:lumOff val="80000"/>
              <a:alpha val="90000"/>
            </a:schemeClr>
          </a:solidFill>
          <a:ln w="19050">
            <a:solidFill>
              <a:schemeClr val="accent1">
                <a:alpha val="90000"/>
              </a:schemeClr>
            </a:solidFill>
            <a:prstDash val="solid"/>
          </a:ln>
        </p:spPr>
      </p:sp>
      <p:sp>
        <p:nvSpPr>
          <p:cNvPr id="11" name="AutoShape 11"/>
          <p:cNvSpPr/>
          <p:nvPr/>
        </p:nvSpPr>
        <p:spPr>
          <a:xfrm>
            <a:off x="8201329" y="1424901"/>
            <a:ext cx="2590123" cy="1506389"/>
          </a:xfrm>
          <a:prstGeom prst="roundRect">
            <a:avLst/>
          </a:prstGeom>
          <a:solidFill>
            <a:schemeClr val="accent2">
              <a:alpha val="100000"/>
            </a:schemeClr>
          </a:solidFill>
        </p:spPr>
      </p:sp>
      <p:sp>
        <p:nvSpPr>
          <p:cNvPr id="12" name="AutoShape 12"/>
          <p:cNvSpPr/>
          <p:nvPr/>
        </p:nvSpPr>
        <p:spPr>
          <a:xfrm>
            <a:off x="8515258" y="2619049"/>
            <a:ext cx="2871893" cy="3142827"/>
          </a:xfrm>
          <a:prstGeom prst="roundRect">
            <a:avLst/>
          </a:prstGeom>
          <a:solidFill>
            <a:schemeClr val="accent2">
              <a:lumMod val="20000"/>
              <a:lumOff val="80000"/>
              <a:alpha val="90000"/>
            </a:schemeClr>
          </a:solidFill>
          <a:ln w="19050">
            <a:solidFill>
              <a:schemeClr val="accent2">
                <a:alpha val="90000"/>
              </a:schemeClr>
            </a:solidFill>
            <a:prstDash val="solid"/>
          </a:ln>
        </p:spPr>
      </p:sp>
      <p:sp>
        <p:nvSpPr>
          <p:cNvPr id="13" name="TextBox 13"/>
          <p:cNvSpPr txBox="1"/>
          <p:nvPr/>
        </p:nvSpPr>
        <p:spPr>
          <a:xfrm>
            <a:off x="1414251" y="2980276"/>
            <a:ext cx="2506259" cy="2484120"/>
          </a:xfrm>
          <a:prstGeom prst="rect">
            <a:avLst/>
          </a:prstGeom>
        </p:spPr>
        <p:txBody>
          <a:bodyPr vert="horz" wrap="square" lIns="123825" tIns="123825" rIns="57150" bIns="123825" rtlCol="0" anchor="t" anchorCtr="0">
            <a:spAutoFit/>
          </a:bodyPr>
          <a:lstStyle/>
          <a:p>
            <a:pPr>
              <a:lnSpc>
                <a:spcPct val="150000"/>
              </a:lnSpc>
            </a:pPr>
            <a:r>
              <a:rPr lang="en-US" sz="1350">
                <a:solidFill>
                  <a:srgbClr val="071D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通过学习UML基础教程，我深刻理解了UML的基本概念和构成，掌握了UML图形化表示法的使用方法，对UML建模过程有了更清晰的认识。</a:t>
            </a:r>
            <a:endParaRPr lang="en-US" sz="1350">
              <a:solidFill>
                <a:srgbClr val="071D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TextBox 14"/>
          <p:cNvSpPr txBox="1"/>
          <p:nvPr/>
        </p:nvSpPr>
        <p:spPr>
          <a:xfrm>
            <a:off x="4999835" y="2980276"/>
            <a:ext cx="2506259" cy="2334768"/>
          </a:xfrm>
          <a:prstGeom prst="rect">
            <a:avLst/>
          </a:prstGeom>
        </p:spPr>
        <p:txBody>
          <a:bodyPr vert="horz" wrap="square" lIns="123825" tIns="123825" rIns="57150" bIns="123825" rtlCol="0" anchor="t" anchorCtr="0">
            <a:spAutoFit/>
          </a:bodyPr>
          <a:lstStyle/>
          <a:p>
            <a:pPr>
              <a:lnSpc>
                <a:spcPct val="140000"/>
              </a:lnSpc>
            </a:pPr>
            <a:r>
              <a:rPr lang="en-US" sz="1350">
                <a:solidFill>
                  <a:srgbClr val="071D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StarUML工具非常实用，它的界面友好、操作便捷，使得UML建模变得更加高效和方便。同时，教程中的案例分析也让我更好地理解了UML在实际项目中的应用。</a:t>
            </a:r>
            <a:endParaRPr lang="en-US" sz="1350">
              <a:solidFill>
                <a:srgbClr val="071D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TextBox 15"/>
          <p:cNvSpPr txBox="1"/>
          <p:nvPr/>
        </p:nvSpPr>
        <p:spPr>
          <a:xfrm>
            <a:off x="8731942" y="2980276"/>
            <a:ext cx="2506259" cy="2484120"/>
          </a:xfrm>
          <a:prstGeom prst="rect">
            <a:avLst/>
          </a:prstGeom>
        </p:spPr>
        <p:txBody>
          <a:bodyPr vert="horz" wrap="square" lIns="123825" tIns="123825" rIns="57150" bIns="123825" rtlCol="0" anchor="t" anchorCtr="0">
            <a:spAutoFit/>
          </a:bodyPr>
          <a:lstStyle/>
          <a:p>
            <a:pPr>
              <a:lnSpc>
                <a:spcPct val="150000"/>
              </a:lnSpc>
            </a:pPr>
            <a:r>
              <a:rPr lang="en-US" sz="1350">
                <a:solidFill>
                  <a:srgbClr val="071D40">
                    <a:alpha val="100000"/>
                  </a:srgbClr>
                </a:solidFill>
                <a:latin typeface="微软雅黑" panose="020B0503020204020204" pitchFamily="34" charset="-122"/>
                <a:ea typeface="微软雅黑" panose="020B0503020204020204" pitchFamily="34" charset="-122"/>
                <a:cs typeface="微软雅黑" panose="020B0503020204020204" pitchFamily="34" charset="-122"/>
              </a:rPr>
              <a:t>通过学习UML基础教程，我不仅掌握了UML的基本知识，还学会了如何运用UML解决实际问题。这对我未来的职业发展非常有帮助。</a:t>
            </a:r>
            <a:endParaRPr lang="en-US" sz="1350">
              <a:solidFill>
                <a:srgbClr val="071D40">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TextBox 16"/>
          <p:cNvSpPr txBox="1"/>
          <p:nvPr/>
        </p:nvSpPr>
        <p:spPr>
          <a:xfrm>
            <a:off x="4622294" y="1508083"/>
            <a:ext cx="2351713" cy="994791"/>
          </a:xfrm>
          <a:prstGeom prst="rect">
            <a:avLst/>
          </a:prstGeom>
        </p:spPr>
        <p:txBody>
          <a:bodyPr vert="horz" wrap="square" lIns="123825" tIns="123825" rIns="57150" bIns="123825" rtlCol="0" anchor="t" anchorCtr="0">
            <a:spAutoFit/>
          </a:bodyPr>
          <a:lstStyle/>
          <a:p>
            <a:pPr>
              <a:lnSpc>
                <a:spcPct val="112000"/>
              </a:lnSpc>
            </a:pPr>
            <a:r>
              <a:rPr lang="en-US" sz="21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学员B</a:t>
            </a:r>
            <a:endParaRPr lang="en-US" sz="21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17"/>
          <p:cNvSpPr txBox="1"/>
          <p:nvPr/>
        </p:nvSpPr>
        <p:spPr>
          <a:xfrm>
            <a:off x="8320534" y="1508083"/>
            <a:ext cx="2351713" cy="994791"/>
          </a:xfrm>
          <a:prstGeom prst="rect">
            <a:avLst/>
          </a:prstGeom>
        </p:spPr>
        <p:txBody>
          <a:bodyPr vert="horz" wrap="square" lIns="123825" tIns="123825" rIns="57150" bIns="123825" rtlCol="0" anchor="t" anchorCtr="0">
            <a:spAutoFit/>
          </a:bodyPr>
          <a:lstStyle/>
          <a:p>
            <a:pPr>
              <a:lnSpc>
                <a:spcPct val="112000"/>
              </a:lnSpc>
            </a:pPr>
            <a:r>
              <a:rPr lang="en-US" sz="21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rPr>
              <a:t>学员C</a:t>
            </a:r>
            <a:endParaRPr lang="en-US" sz="2100" b="1">
              <a:solidFill>
                <a:srgbClr val="FFFFFF">
                  <a:alpha val="100000"/>
                </a:srgb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Freeform 18"/>
          <p:cNvSpPr/>
          <p:nvPr/>
        </p:nvSpPr>
        <p:spPr>
          <a:xfrm>
            <a:off x="3734987" y="1845395"/>
            <a:ext cx="509355" cy="509355"/>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chemeClr val="accent1">
              <a:alpha val="100000"/>
            </a:schemeClr>
          </a:solidFill>
        </p:spPr>
      </p:sp>
      <p:sp>
        <p:nvSpPr>
          <p:cNvPr id="19" name="Freeform 19"/>
          <p:cNvSpPr/>
          <p:nvPr/>
        </p:nvSpPr>
        <p:spPr>
          <a:xfrm>
            <a:off x="7434234" y="1784900"/>
            <a:ext cx="509355" cy="509355"/>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chemeClr val="accent1">
              <a:alpha val="100000"/>
            </a:schemeClr>
          </a:solidFill>
        </p:spPr>
      </p:sp>
      <p:grpSp>
        <p:nvGrpSpPr>
          <p:cNvPr id="20" name="Group 20"/>
          <p:cNvGrpSpPr/>
          <p:nvPr/>
        </p:nvGrpSpPr>
        <p:grpSpPr>
          <a:xfrm rot="0">
            <a:off x="454963" y="93878"/>
            <a:ext cx="10641129" cy="914400"/>
            <a:chOff x="454963" y="93878"/>
            <a:chExt cx="10641129" cy="914400"/>
          </a:xfrm>
        </p:grpSpPr>
        <p:sp>
          <p:nvSpPr>
            <p:cNvPr id="21" name="AutoShape 21"/>
            <p:cNvSpPr/>
            <p:nvPr/>
          </p:nvSpPr>
          <p:spPr>
            <a:xfrm>
              <a:off x="454963" y="331168"/>
              <a:ext cx="84147" cy="84147"/>
            </a:xfrm>
            <a:prstGeom prst="ellipse">
              <a:avLst/>
            </a:prstGeom>
            <a:solidFill>
              <a:schemeClr val="accent1">
                <a:alpha val="100000"/>
              </a:schemeClr>
            </a:solidFill>
          </p:spPr>
        </p:sp>
        <p:sp>
          <p:nvSpPr>
            <p:cNvPr id="22" name="AutoShape 22"/>
            <p:cNvSpPr/>
            <p:nvPr/>
          </p:nvSpPr>
          <p:spPr>
            <a:xfrm>
              <a:off x="575049" y="337743"/>
              <a:ext cx="78137" cy="78137"/>
            </a:xfrm>
            <a:prstGeom prst="ellipse">
              <a:avLst/>
            </a:prstGeom>
            <a:solidFill>
              <a:schemeClr val="accent1">
                <a:alpha val="80000"/>
              </a:schemeClr>
            </a:solidFill>
          </p:spPr>
        </p:sp>
        <p:sp>
          <p:nvSpPr>
            <p:cNvPr id="23" name="AutoShape 23"/>
            <p:cNvSpPr/>
            <p:nvPr/>
          </p:nvSpPr>
          <p:spPr>
            <a:xfrm>
              <a:off x="689125" y="339460"/>
              <a:ext cx="74704" cy="74704"/>
            </a:xfrm>
            <a:prstGeom prst="ellipse">
              <a:avLst/>
            </a:prstGeom>
            <a:solidFill>
              <a:schemeClr val="accent1">
                <a:alpha val="60000"/>
              </a:schemeClr>
            </a:solidFill>
          </p:spPr>
        </p:sp>
        <p:sp>
          <p:nvSpPr>
            <p:cNvPr id="24" name="AutoShape 24"/>
            <p:cNvSpPr/>
            <p:nvPr/>
          </p:nvSpPr>
          <p:spPr>
            <a:xfrm>
              <a:off x="799768" y="348430"/>
              <a:ext cx="69238" cy="69238"/>
            </a:xfrm>
            <a:prstGeom prst="ellipse">
              <a:avLst/>
            </a:prstGeom>
            <a:solidFill>
              <a:schemeClr val="accent1">
                <a:alpha val="40000"/>
              </a:schemeClr>
            </a:solidFill>
          </p:spPr>
        </p:sp>
        <p:sp>
          <p:nvSpPr>
            <p:cNvPr id="25" name="AutoShape 25"/>
            <p:cNvSpPr/>
            <p:nvPr/>
          </p:nvSpPr>
          <p:spPr>
            <a:xfrm>
              <a:off x="904945" y="344297"/>
              <a:ext cx="65594" cy="65594"/>
            </a:xfrm>
            <a:prstGeom prst="ellipse">
              <a:avLst/>
            </a:prstGeom>
            <a:solidFill>
              <a:schemeClr val="accent1">
                <a:alpha val="20000"/>
              </a:schemeClr>
            </a:solidFill>
          </p:spPr>
        </p:sp>
        <p:sp>
          <p:nvSpPr>
            <p:cNvPr id="26" name="AutoShape 26"/>
            <p:cNvSpPr/>
            <p:nvPr/>
          </p:nvSpPr>
          <p:spPr>
            <a:xfrm>
              <a:off x="454963" y="448942"/>
              <a:ext cx="84147" cy="84147"/>
            </a:xfrm>
            <a:prstGeom prst="ellipse">
              <a:avLst/>
            </a:prstGeom>
            <a:solidFill>
              <a:schemeClr val="accent1">
                <a:alpha val="100000"/>
              </a:schemeClr>
            </a:solidFill>
          </p:spPr>
        </p:sp>
        <p:sp>
          <p:nvSpPr>
            <p:cNvPr id="27" name="AutoShape 27"/>
            <p:cNvSpPr/>
            <p:nvPr/>
          </p:nvSpPr>
          <p:spPr>
            <a:xfrm>
              <a:off x="575049" y="455517"/>
              <a:ext cx="78137" cy="78137"/>
            </a:xfrm>
            <a:prstGeom prst="ellipse">
              <a:avLst/>
            </a:prstGeom>
            <a:solidFill>
              <a:schemeClr val="accent1">
                <a:alpha val="80000"/>
              </a:schemeClr>
            </a:solidFill>
          </p:spPr>
        </p:sp>
        <p:sp>
          <p:nvSpPr>
            <p:cNvPr id="28" name="AutoShape 28"/>
            <p:cNvSpPr/>
            <p:nvPr/>
          </p:nvSpPr>
          <p:spPr>
            <a:xfrm>
              <a:off x="689125" y="457233"/>
              <a:ext cx="74704" cy="74704"/>
            </a:xfrm>
            <a:prstGeom prst="ellipse">
              <a:avLst/>
            </a:prstGeom>
            <a:solidFill>
              <a:schemeClr val="accent1">
                <a:alpha val="60000"/>
              </a:schemeClr>
            </a:solidFill>
          </p:spPr>
        </p:sp>
        <p:sp>
          <p:nvSpPr>
            <p:cNvPr id="29" name="AutoShape 29"/>
            <p:cNvSpPr/>
            <p:nvPr/>
          </p:nvSpPr>
          <p:spPr>
            <a:xfrm>
              <a:off x="799768" y="466203"/>
              <a:ext cx="69238" cy="69238"/>
            </a:xfrm>
            <a:prstGeom prst="ellipse">
              <a:avLst/>
            </a:prstGeom>
            <a:solidFill>
              <a:schemeClr val="accent1">
                <a:alpha val="40000"/>
              </a:schemeClr>
            </a:solidFill>
          </p:spPr>
        </p:sp>
        <p:sp>
          <p:nvSpPr>
            <p:cNvPr id="30" name="AutoShape 30"/>
            <p:cNvSpPr/>
            <p:nvPr/>
          </p:nvSpPr>
          <p:spPr>
            <a:xfrm>
              <a:off x="904945" y="462070"/>
              <a:ext cx="65594" cy="65594"/>
            </a:xfrm>
            <a:prstGeom prst="ellipse">
              <a:avLst/>
            </a:prstGeom>
            <a:solidFill>
              <a:schemeClr val="accent1">
                <a:alpha val="20000"/>
              </a:schemeClr>
            </a:solidFill>
          </p:spPr>
        </p:sp>
        <p:sp>
          <p:nvSpPr>
            <p:cNvPr id="31" name="AutoShape 31"/>
            <p:cNvSpPr/>
            <p:nvPr/>
          </p:nvSpPr>
          <p:spPr>
            <a:xfrm>
              <a:off x="454963" y="566715"/>
              <a:ext cx="84147" cy="84147"/>
            </a:xfrm>
            <a:prstGeom prst="ellipse">
              <a:avLst/>
            </a:prstGeom>
            <a:solidFill>
              <a:schemeClr val="accent1">
                <a:alpha val="100000"/>
              </a:schemeClr>
            </a:solidFill>
          </p:spPr>
        </p:sp>
        <p:sp>
          <p:nvSpPr>
            <p:cNvPr id="32" name="AutoShape 32"/>
            <p:cNvSpPr/>
            <p:nvPr/>
          </p:nvSpPr>
          <p:spPr>
            <a:xfrm>
              <a:off x="575049" y="573291"/>
              <a:ext cx="78137" cy="78137"/>
            </a:xfrm>
            <a:prstGeom prst="ellipse">
              <a:avLst/>
            </a:prstGeom>
            <a:solidFill>
              <a:schemeClr val="accent1">
                <a:alpha val="80000"/>
              </a:schemeClr>
            </a:solidFill>
          </p:spPr>
        </p:sp>
        <p:sp>
          <p:nvSpPr>
            <p:cNvPr id="33" name="AutoShape 33"/>
            <p:cNvSpPr/>
            <p:nvPr/>
          </p:nvSpPr>
          <p:spPr>
            <a:xfrm>
              <a:off x="689125" y="575007"/>
              <a:ext cx="74704" cy="74704"/>
            </a:xfrm>
            <a:prstGeom prst="ellipse">
              <a:avLst/>
            </a:prstGeom>
            <a:solidFill>
              <a:schemeClr val="accent1">
                <a:alpha val="60000"/>
              </a:schemeClr>
            </a:solidFill>
          </p:spPr>
        </p:sp>
        <p:sp>
          <p:nvSpPr>
            <p:cNvPr id="34" name="AutoShape 34"/>
            <p:cNvSpPr/>
            <p:nvPr/>
          </p:nvSpPr>
          <p:spPr>
            <a:xfrm>
              <a:off x="799768" y="583977"/>
              <a:ext cx="69238" cy="69238"/>
            </a:xfrm>
            <a:prstGeom prst="ellipse">
              <a:avLst/>
            </a:prstGeom>
            <a:solidFill>
              <a:schemeClr val="accent1">
                <a:alpha val="40000"/>
              </a:schemeClr>
            </a:solidFill>
          </p:spPr>
        </p:sp>
        <p:sp>
          <p:nvSpPr>
            <p:cNvPr id="35" name="AutoShape 35"/>
            <p:cNvSpPr/>
            <p:nvPr/>
          </p:nvSpPr>
          <p:spPr>
            <a:xfrm>
              <a:off x="904945" y="579844"/>
              <a:ext cx="65594" cy="65594"/>
            </a:xfrm>
            <a:prstGeom prst="ellipse">
              <a:avLst/>
            </a:prstGeom>
            <a:solidFill>
              <a:schemeClr val="accent1">
                <a:alpha val="20000"/>
              </a:schemeClr>
            </a:solidFill>
          </p:spPr>
        </p:sp>
        <p:sp>
          <p:nvSpPr>
            <p:cNvPr id="36" name="AutoShape 36"/>
            <p:cNvSpPr/>
            <p:nvPr/>
          </p:nvSpPr>
          <p:spPr>
            <a:xfrm>
              <a:off x="454963" y="684489"/>
              <a:ext cx="84147" cy="84147"/>
            </a:xfrm>
            <a:prstGeom prst="ellipse">
              <a:avLst/>
            </a:prstGeom>
            <a:solidFill>
              <a:schemeClr val="accent1">
                <a:alpha val="100000"/>
              </a:schemeClr>
            </a:solidFill>
          </p:spPr>
        </p:sp>
        <p:sp>
          <p:nvSpPr>
            <p:cNvPr id="37" name="AutoShape 37"/>
            <p:cNvSpPr/>
            <p:nvPr/>
          </p:nvSpPr>
          <p:spPr>
            <a:xfrm>
              <a:off x="575049" y="691064"/>
              <a:ext cx="78137" cy="78137"/>
            </a:xfrm>
            <a:prstGeom prst="ellipse">
              <a:avLst/>
            </a:prstGeom>
            <a:solidFill>
              <a:schemeClr val="accent1">
                <a:alpha val="80000"/>
              </a:schemeClr>
            </a:solidFill>
          </p:spPr>
        </p:sp>
        <p:sp>
          <p:nvSpPr>
            <p:cNvPr id="38" name="AutoShape 38"/>
            <p:cNvSpPr/>
            <p:nvPr/>
          </p:nvSpPr>
          <p:spPr>
            <a:xfrm>
              <a:off x="689125" y="692781"/>
              <a:ext cx="74704" cy="74704"/>
            </a:xfrm>
            <a:prstGeom prst="ellipse">
              <a:avLst/>
            </a:prstGeom>
            <a:solidFill>
              <a:schemeClr val="accent1">
                <a:alpha val="60000"/>
              </a:schemeClr>
            </a:solidFill>
          </p:spPr>
        </p:sp>
        <p:sp>
          <p:nvSpPr>
            <p:cNvPr id="39" name="AutoShape 39"/>
            <p:cNvSpPr/>
            <p:nvPr/>
          </p:nvSpPr>
          <p:spPr>
            <a:xfrm>
              <a:off x="799768" y="701751"/>
              <a:ext cx="69238" cy="69238"/>
            </a:xfrm>
            <a:prstGeom prst="ellipse">
              <a:avLst/>
            </a:prstGeom>
            <a:solidFill>
              <a:schemeClr val="accent1">
                <a:alpha val="40000"/>
              </a:schemeClr>
            </a:solidFill>
          </p:spPr>
        </p:sp>
        <p:sp>
          <p:nvSpPr>
            <p:cNvPr id="40" name="AutoShape 40"/>
            <p:cNvSpPr/>
            <p:nvPr/>
          </p:nvSpPr>
          <p:spPr>
            <a:xfrm>
              <a:off x="904945" y="697618"/>
              <a:ext cx="65594" cy="65594"/>
            </a:xfrm>
            <a:prstGeom prst="ellipse">
              <a:avLst/>
            </a:prstGeom>
            <a:solidFill>
              <a:schemeClr val="accent1">
                <a:alpha val="20000"/>
              </a:schemeClr>
            </a:solidFill>
          </p:spPr>
        </p:sp>
        <p:sp>
          <p:nvSpPr>
            <p:cNvPr id="41" name="TextBox 41"/>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学员心得体会分享</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2" name="图片 41"/>
          <p:cNvPicPr>
            <a:picLocks noChangeAspect="1"/>
          </p:cNvPicPr>
          <p:nvPr/>
        </p:nvPicPr>
        <p:blipFill>
          <a:blip r:embed="rId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custDataLst>
              <p:tags r:id="rId1"/>
            </p:custDataLst>
          </p:nvPr>
        </p:nvSpPr>
        <p:spPr>
          <a:xfrm>
            <a:off x="779391" y="1754944"/>
            <a:ext cx="638131" cy="638131"/>
          </a:xfrm>
          <a:prstGeom prst="ellipse">
            <a:avLst/>
          </a:prstGeom>
          <a:solidFill>
            <a:schemeClr val="accent1">
              <a:alpha val="20000"/>
            </a:schemeClr>
          </a:solidFill>
        </p:spPr>
      </p:sp>
      <p:sp>
        <p:nvSpPr>
          <p:cNvPr id="3" name="AutoShape 3"/>
          <p:cNvSpPr/>
          <p:nvPr>
            <p:custDataLst>
              <p:tags r:id="rId2"/>
            </p:custDataLst>
          </p:nvPr>
        </p:nvSpPr>
        <p:spPr>
          <a:xfrm>
            <a:off x="914135" y="1889688"/>
            <a:ext cx="368642" cy="368642"/>
          </a:xfrm>
          <a:prstGeom prst="ellipse">
            <a:avLst/>
          </a:prstGeom>
          <a:solidFill>
            <a:schemeClr val="accent1">
              <a:alpha val="100000"/>
            </a:schemeClr>
          </a:solidFill>
        </p:spPr>
      </p:sp>
      <p:cxnSp>
        <p:nvCxnSpPr>
          <p:cNvPr id="4" name="Connector 4"/>
          <p:cNvCxnSpPr/>
          <p:nvPr>
            <p:custDataLst>
              <p:tags r:id="rId3"/>
            </p:custDataLst>
          </p:nvPr>
        </p:nvCxnSpPr>
        <p:spPr>
          <a:xfrm>
            <a:off x="1098456" y="2393075"/>
            <a:ext cx="0" cy="872548"/>
          </a:xfrm>
          <a:prstGeom prst="line">
            <a:avLst/>
          </a:prstGeom>
          <a:ln w="9525">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5" name="AutoShape 5"/>
          <p:cNvSpPr/>
          <p:nvPr>
            <p:custDataLst>
              <p:tags r:id="rId4"/>
            </p:custDataLst>
          </p:nvPr>
        </p:nvSpPr>
        <p:spPr>
          <a:xfrm>
            <a:off x="779391" y="3803200"/>
            <a:ext cx="638131" cy="638131"/>
          </a:xfrm>
          <a:prstGeom prst="ellipse">
            <a:avLst/>
          </a:prstGeom>
          <a:solidFill>
            <a:schemeClr val="accent1">
              <a:alpha val="20000"/>
            </a:schemeClr>
          </a:solidFill>
        </p:spPr>
      </p:sp>
      <p:sp>
        <p:nvSpPr>
          <p:cNvPr id="6" name="AutoShape 6"/>
          <p:cNvSpPr/>
          <p:nvPr>
            <p:custDataLst>
              <p:tags r:id="rId5"/>
            </p:custDataLst>
          </p:nvPr>
        </p:nvSpPr>
        <p:spPr>
          <a:xfrm>
            <a:off x="914135" y="3937944"/>
            <a:ext cx="368642" cy="368642"/>
          </a:xfrm>
          <a:prstGeom prst="ellipse">
            <a:avLst/>
          </a:prstGeom>
          <a:solidFill>
            <a:schemeClr val="accent1">
              <a:alpha val="100000"/>
            </a:schemeClr>
          </a:solidFill>
        </p:spPr>
      </p:sp>
      <p:cxnSp>
        <p:nvCxnSpPr>
          <p:cNvPr id="7" name="Connector 7"/>
          <p:cNvCxnSpPr/>
          <p:nvPr>
            <p:custDataLst>
              <p:tags r:id="rId6"/>
            </p:custDataLst>
          </p:nvPr>
        </p:nvCxnSpPr>
        <p:spPr>
          <a:xfrm>
            <a:off x="1098456" y="4441331"/>
            <a:ext cx="0" cy="872548"/>
          </a:xfrm>
          <a:prstGeom prst="line">
            <a:avLst/>
          </a:prstGeom>
          <a:ln w="9525">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8" name="AutoShape 8"/>
          <p:cNvSpPr/>
          <p:nvPr>
            <p:custDataLst>
              <p:tags r:id="rId7"/>
            </p:custDataLst>
          </p:nvPr>
        </p:nvSpPr>
        <p:spPr>
          <a:xfrm>
            <a:off x="6360328" y="1754944"/>
            <a:ext cx="638131" cy="638131"/>
          </a:xfrm>
          <a:prstGeom prst="ellipse">
            <a:avLst/>
          </a:prstGeom>
          <a:solidFill>
            <a:schemeClr val="accent1">
              <a:alpha val="20000"/>
            </a:schemeClr>
          </a:solidFill>
        </p:spPr>
      </p:sp>
      <p:sp>
        <p:nvSpPr>
          <p:cNvPr id="9" name="AutoShape 9"/>
          <p:cNvSpPr/>
          <p:nvPr>
            <p:custDataLst>
              <p:tags r:id="rId8"/>
            </p:custDataLst>
          </p:nvPr>
        </p:nvSpPr>
        <p:spPr>
          <a:xfrm>
            <a:off x="6495073" y="1889688"/>
            <a:ext cx="368642" cy="368642"/>
          </a:xfrm>
          <a:prstGeom prst="ellipse">
            <a:avLst/>
          </a:prstGeom>
          <a:solidFill>
            <a:schemeClr val="accent1">
              <a:alpha val="100000"/>
            </a:schemeClr>
          </a:solidFill>
        </p:spPr>
      </p:sp>
      <p:cxnSp>
        <p:nvCxnSpPr>
          <p:cNvPr id="10" name="Connector 10"/>
          <p:cNvCxnSpPr/>
          <p:nvPr>
            <p:custDataLst>
              <p:tags r:id="rId9"/>
            </p:custDataLst>
          </p:nvPr>
        </p:nvCxnSpPr>
        <p:spPr>
          <a:xfrm>
            <a:off x="6679393" y="2393075"/>
            <a:ext cx="0" cy="872548"/>
          </a:xfrm>
          <a:prstGeom prst="line">
            <a:avLst/>
          </a:prstGeom>
          <a:ln w="9525">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11" name="AutoShape 11"/>
          <p:cNvSpPr/>
          <p:nvPr>
            <p:custDataLst>
              <p:tags r:id="rId10"/>
            </p:custDataLst>
          </p:nvPr>
        </p:nvSpPr>
        <p:spPr>
          <a:xfrm>
            <a:off x="6360328" y="3803200"/>
            <a:ext cx="638131" cy="638131"/>
          </a:xfrm>
          <a:prstGeom prst="ellipse">
            <a:avLst/>
          </a:prstGeom>
          <a:solidFill>
            <a:schemeClr val="accent1">
              <a:alpha val="20000"/>
            </a:schemeClr>
          </a:solidFill>
        </p:spPr>
      </p:sp>
      <p:sp>
        <p:nvSpPr>
          <p:cNvPr id="12" name="AutoShape 12"/>
          <p:cNvSpPr/>
          <p:nvPr>
            <p:custDataLst>
              <p:tags r:id="rId11"/>
            </p:custDataLst>
          </p:nvPr>
        </p:nvSpPr>
        <p:spPr>
          <a:xfrm>
            <a:off x="6495073" y="3937944"/>
            <a:ext cx="368642" cy="368642"/>
          </a:xfrm>
          <a:prstGeom prst="ellipse">
            <a:avLst/>
          </a:prstGeom>
          <a:solidFill>
            <a:schemeClr val="accent1">
              <a:alpha val="100000"/>
            </a:schemeClr>
          </a:solidFill>
        </p:spPr>
      </p:sp>
      <p:cxnSp>
        <p:nvCxnSpPr>
          <p:cNvPr id="13" name="Connector 13"/>
          <p:cNvCxnSpPr/>
          <p:nvPr>
            <p:custDataLst>
              <p:tags r:id="rId12"/>
            </p:custDataLst>
          </p:nvPr>
        </p:nvCxnSpPr>
        <p:spPr>
          <a:xfrm>
            <a:off x="6679393" y="4441331"/>
            <a:ext cx="0" cy="872548"/>
          </a:xfrm>
          <a:prstGeom prst="line">
            <a:avLst/>
          </a:prstGeom>
          <a:ln w="9525">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14" name="TextBox 14"/>
          <p:cNvSpPr txBox="1"/>
          <p:nvPr>
            <p:custDataLst>
              <p:tags r:id="rId13"/>
            </p:custDataLst>
          </p:nvPr>
        </p:nvSpPr>
        <p:spPr>
          <a:xfrm>
            <a:off x="1574907" y="1645216"/>
            <a:ext cx="4524375" cy="695325"/>
          </a:xfrm>
          <a:prstGeom prst="rect">
            <a:avLst/>
          </a:prstGeom>
        </p:spPr>
        <p:txBody>
          <a:bodyPr vert="horz" wrap="square" lIns="123825" tIns="123825" rIns="57150" bIns="123825" rtlCol="0" anchor="t" anchorCtr="0">
            <a:spAutoFit/>
          </a:bodyPr>
          <a:lstStyle/>
          <a:p>
            <a:pPr>
              <a:lnSpc>
                <a:spcPct val="120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软件工程领域</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5" name="TextBox 15"/>
          <p:cNvSpPr txBox="1"/>
          <p:nvPr>
            <p:custDataLst>
              <p:tags r:id="rId14"/>
            </p:custDataLst>
          </p:nvPr>
        </p:nvSpPr>
        <p:spPr>
          <a:xfrm>
            <a:off x="1574907" y="2202253"/>
            <a:ext cx="3905250" cy="1533525"/>
          </a:xfrm>
          <a:prstGeom prst="rect">
            <a:avLst/>
          </a:prstGeom>
        </p:spPr>
        <p:txBody>
          <a:bodyPr vert="horz" wrap="square" lIns="123825" tIns="123825" rIns="57150" bIns="123825" rtlCol="0" anchor="t" anchorCtr="0">
            <a:spAutoFit/>
          </a:bodyPr>
          <a:lstStyle/>
          <a:p>
            <a:pP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UML在软件工程领域的应用非常广泛，可以用于需求分析、系统设计、软件测试等各个阶段。通过UML建模，可以更好地理解软件系统的结构和行为，提高软件开发的效率和质量。</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TextBox 16"/>
          <p:cNvSpPr txBox="1"/>
          <p:nvPr>
            <p:custDataLst>
              <p:tags r:id="rId15"/>
            </p:custDataLst>
          </p:nvPr>
        </p:nvSpPr>
        <p:spPr>
          <a:xfrm>
            <a:off x="1574907" y="3693472"/>
            <a:ext cx="4781550" cy="695325"/>
          </a:xfrm>
          <a:prstGeom prst="rect">
            <a:avLst/>
          </a:prstGeom>
        </p:spPr>
        <p:txBody>
          <a:bodyPr vert="horz" wrap="square" lIns="123825" tIns="123825" rIns="57150" bIns="123825" rtlCol="0" anchor="t" anchorCtr="0">
            <a:spAutoFit/>
          </a:bodyPr>
          <a:lstStyle/>
          <a:p>
            <a:pPr>
              <a:lnSpc>
                <a:spcPct val="120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数据库设计领域</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17"/>
          <p:cNvSpPr txBox="1"/>
          <p:nvPr>
            <p:custDataLst>
              <p:tags r:id="rId16"/>
            </p:custDataLst>
          </p:nvPr>
        </p:nvSpPr>
        <p:spPr>
          <a:xfrm>
            <a:off x="1574907" y="4250509"/>
            <a:ext cx="3905250" cy="1533525"/>
          </a:xfrm>
          <a:prstGeom prst="rect">
            <a:avLst/>
          </a:prstGeom>
        </p:spPr>
        <p:txBody>
          <a:bodyPr vert="horz" wrap="square" lIns="123825" tIns="123825" rIns="57150" bIns="123825" rtlCol="0" anchor="t" anchorCtr="0">
            <a:spAutoFit/>
          </a:bodyPr>
          <a:lstStyle/>
          <a:p>
            <a:pP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UML中的类图可以用于数据库设计领域，通过类图可以描述数据库中的实体、属性、关系等概念，从而生成相应的数据库模式。这可以大大提高数据库设计的效率和质量。</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TextBox 18"/>
          <p:cNvSpPr txBox="1"/>
          <p:nvPr>
            <p:custDataLst>
              <p:tags r:id="rId17"/>
            </p:custDataLst>
          </p:nvPr>
        </p:nvSpPr>
        <p:spPr>
          <a:xfrm>
            <a:off x="7237966" y="3693472"/>
            <a:ext cx="4752975" cy="695325"/>
          </a:xfrm>
          <a:prstGeom prst="rect">
            <a:avLst/>
          </a:prstGeom>
        </p:spPr>
        <p:txBody>
          <a:bodyPr vert="horz" wrap="square" lIns="123825" tIns="123825" rIns="57150" bIns="123825" rtlCol="0" anchor="t" anchorCtr="0">
            <a:spAutoFit/>
          </a:bodyPr>
          <a:lstStyle/>
          <a:p>
            <a:pPr>
              <a:lnSpc>
                <a:spcPct val="120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其他领域</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extBox 19"/>
          <p:cNvSpPr txBox="1"/>
          <p:nvPr>
            <p:custDataLst>
              <p:tags r:id="rId18"/>
            </p:custDataLst>
          </p:nvPr>
        </p:nvSpPr>
        <p:spPr>
          <a:xfrm>
            <a:off x="7237966" y="4250509"/>
            <a:ext cx="3905250" cy="1533525"/>
          </a:xfrm>
          <a:prstGeom prst="rect">
            <a:avLst/>
          </a:prstGeom>
        </p:spPr>
        <p:txBody>
          <a:bodyPr vert="horz" wrap="square" lIns="123825" tIns="123825" rIns="57150" bIns="123825" rtlCol="0" anchor="t" anchorCtr="0">
            <a:spAutoFit/>
          </a:bodyPr>
          <a:lstStyle/>
          <a:p>
            <a:pP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UML作为一种通用的建模语言，还可以应用于其他领域，如机械设计、电路设计等。通过UML建模，可以更好地理解和描述复杂系统的结构和行为。</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TextBox 20"/>
          <p:cNvSpPr txBox="1"/>
          <p:nvPr>
            <p:custDataLst>
              <p:tags r:id="rId19"/>
            </p:custDataLst>
          </p:nvPr>
        </p:nvSpPr>
        <p:spPr>
          <a:xfrm>
            <a:off x="7315079" y="1645216"/>
            <a:ext cx="4676775" cy="695325"/>
          </a:xfrm>
          <a:prstGeom prst="rect">
            <a:avLst/>
          </a:prstGeom>
        </p:spPr>
        <p:txBody>
          <a:bodyPr vert="horz" wrap="square" lIns="123825" tIns="123825" rIns="57150" bIns="123825" rtlCol="0" anchor="t" anchorCtr="0">
            <a:spAutoFit/>
          </a:bodyPr>
          <a:lstStyle/>
          <a:p>
            <a:pPr>
              <a:lnSpc>
                <a:spcPct val="120000"/>
              </a:lnSpc>
            </a:pPr>
            <a:r>
              <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业务建模领域</a:t>
            </a:r>
            <a:endParaRPr lang="en-US" sz="232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TextBox 21"/>
          <p:cNvSpPr txBox="1"/>
          <p:nvPr>
            <p:custDataLst>
              <p:tags r:id="rId20"/>
            </p:custDataLst>
          </p:nvPr>
        </p:nvSpPr>
        <p:spPr>
          <a:xfrm>
            <a:off x="7315079" y="2202253"/>
            <a:ext cx="3905250" cy="1533525"/>
          </a:xfrm>
          <a:prstGeom prst="rect">
            <a:avLst/>
          </a:prstGeom>
        </p:spPr>
        <p:txBody>
          <a:bodyPr vert="horz" wrap="square" lIns="123825" tIns="123825" rIns="57150" bIns="123825" rtlCol="0" anchor="t" anchorCtr="0">
            <a:spAutoFit/>
          </a:bodyPr>
          <a:lstStyle/>
          <a:p>
            <a:pP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UML也可以用于业务建模领域，如业务流程建模、组织结构建模等。通过UML图形化表示法，可以更加直观地描述业务流程和组织结构，便于理解和沟通。</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2" name="Group 22"/>
          <p:cNvGrpSpPr/>
          <p:nvPr/>
        </p:nvGrpSpPr>
        <p:grpSpPr>
          <a:xfrm rot="0">
            <a:off x="454963" y="93878"/>
            <a:ext cx="10641129" cy="914400"/>
            <a:chOff x="454963" y="93878"/>
            <a:chExt cx="10641129" cy="914400"/>
          </a:xfrm>
        </p:grpSpPr>
        <p:sp>
          <p:nvSpPr>
            <p:cNvPr id="23" name="AutoShape 23"/>
            <p:cNvSpPr/>
            <p:nvPr/>
          </p:nvSpPr>
          <p:spPr>
            <a:xfrm>
              <a:off x="454963" y="331168"/>
              <a:ext cx="84147" cy="84147"/>
            </a:xfrm>
            <a:prstGeom prst="ellipse">
              <a:avLst/>
            </a:prstGeom>
            <a:solidFill>
              <a:schemeClr val="accent1">
                <a:alpha val="100000"/>
              </a:schemeClr>
            </a:solidFill>
          </p:spPr>
        </p:sp>
        <p:sp>
          <p:nvSpPr>
            <p:cNvPr id="24" name="AutoShape 24"/>
            <p:cNvSpPr/>
            <p:nvPr/>
          </p:nvSpPr>
          <p:spPr>
            <a:xfrm>
              <a:off x="575049" y="337743"/>
              <a:ext cx="78137" cy="78137"/>
            </a:xfrm>
            <a:prstGeom prst="ellipse">
              <a:avLst/>
            </a:prstGeom>
            <a:solidFill>
              <a:schemeClr val="accent1">
                <a:alpha val="80000"/>
              </a:schemeClr>
            </a:solidFill>
          </p:spPr>
        </p:sp>
        <p:sp>
          <p:nvSpPr>
            <p:cNvPr id="25" name="AutoShape 25"/>
            <p:cNvSpPr/>
            <p:nvPr/>
          </p:nvSpPr>
          <p:spPr>
            <a:xfrm>
              <a:off x="689125" y="339460"/>
              <a:ext cx="74704" cy="74704"/>
            </a:xfrm>
            <a:prstGeom prst="ellipse">
              <a:avLst/>
            </a:prstGeom>
            <a:solidFill>
              <a:schemeClr val="accent1">
                <a:alpha val="60000"/>
              </a:schemeClr>
            </a:solidFill>
          </p:spPr>
        </p:sp>
        <p:sp>
          <p:nvSpPr>
            <p:cNvPr id="26" name="AutoShape 26"/>
            <p:cNvSpPr/>
            <p:nvPr/>
          </p:nvSpPr>
          <p:spPr>
            <a:xfrm>
              <a:off x="799768" y="348430"/>
              <a:ext cx="69238" cy="69238"/>
            </a:xfrm>
            <a:prstGeom prst="ellipse">
              <a:avLst/>
            </a:prstGeom>
            <a:solidFill>
              <a:schemeClr val="accent1">
                <a:alpha val="40000"/>
              </a:schemeClr>
            </a:solidFill>
          </p:spPr>
        </p:sp>
        <p:sp>
          <p:nvSpPr>
            <p:cNvPr id="27" name="AutoShape 27"/>
            <p:cNvSpPr/>
            <p:nvPr/>
          </p:nvSpPr>
          <p:spPr>
            <a:xfrm>
              <a:off x="904945" y="344297"/>
              <a:ext cx="65594" cy="65594"/>
            </a:xfrm>
            <a:prstGeom prst="ellipse">
              <a:avLst/>
            </a:prstGeom>
            <a:solidFill>
              <a:schemeClr val="accent1">
                <a:alpha val="20000"/>
              </a:schemeClr>
            </a:solidFill>
          </p:spPr>
        </p:sp>
        <p:sp>
          <p:nvSpPr>
            <p:cNvPr id="28" name="AutoShape 28"/>
            <p:cNvSpPr/>
            <p:nvPr/>
          </p:nvSpPr>
          <p:spPr>
            <a:xfrm>
              <a:off x="454963" y="448942"/>
              <a:ext cx="84147" cy="84147"/>
            </a:xfrm>
            <a:prstGeom prst="ellipse">
              <a:avLst/>
            </a:prstGeom>
            <a:solidFill>
              <a:schemeClr val="accent1">
                <a:alpha val="100000"/>
              </a:schemeClr>
            </a:solidFill>
          </p:spPr>
        </p:sp>
        <p:sp>
          <p:nvSpPr>
            <p:cNvPr id="29" name="AutoShape 29"/>
            <p:cNvSpPr/>
            <p:nvPr/>
          </p:nvSpPr>
          <p:spPr>
            <a:xfrm>
              <a:off x="575049" y="455517"/>
              <a:ext cx="78137" cy="78137"/>
            </a:xfrm>
            <a:prstGeom prst="ellipse">
              <a:avLst/>
            </a:prstGeom>
            <a:solidFill>
              <a:schemeClr val="accent1">
                <a:alpha val="80000"/>
              </a:schemeClr>
            </a:solidFill>
          </p:spPr>
        </p:sp>
        <p:sp>
          <p:nvSpPr>
            <p:cNvPr id="30" name="AutoShape 30"/>
            <p:cNvSpPr/>
            <p:nvPr/>
          </p:nvSpPr>
          <p:spPr>
            <a:xfrm>
              <a:off x="689125" y="457233"/>
              <a:ext cx="74704" cy="74704"/>
            </a:xfrm>
            <a:prstGeom prst="ellipse">
              <a:avLst/>
            </a:prstGeom>
            <a:solidFill>
              <a:schemeClr val="accent1">
                <a:alpha val="60000"/>
              </a:schemeClr>
            </a:solidFill>
          </p:spPr>
        </p:sp>
        <p:sp>
          <p:nvSpPr>
            <p:cNvPr id="31" name="AutoShape 31"/>
            <p:cNvSpPr/>
            <p:nvPr/>
          </p:nvSpPr>
          <p:spPr>
            <a:xfrm>
              <a:off x="799768" y="466203"/>
              <a:ext cx="69238" cy="69238"/>
            </a:xfrm>
            <a:prstGeom prst="ellipse">
              <a:avLst/>
            </a:prstGeom>
            <a:solidFill>
              <a:schemeClr val="accent1">
                <a:alpha val="40000"/>
              </a:schemeClr>
            </a:solidFill>
          </p:spPr>
        </p:sp>
        <p:sp>
          <p:nvSpPr>
            <p:cNvPr id="32" name="AutoShape 32"/>
            <p:cNvSpPr/>
            <p:nvPr/>
          </p:nvSpPr>
          <p:spPr>
            <a:xfrm>
              <a:off x="904945" y="462070"/>
              <a:ext cx="65594" cy="65594"/>
            </a:xfrm>
            <a:prstGeom prst="ellipse">
              <a:avLst/>
            </a:prstGeom>
            <a:solidFill>
              <a:schemeClr val="accent1">
                <a:alpha val="20000"/>
              </a:schemeClr>
            </a:solidFill>
          </p:spPr>
        </p:sp>
        <p:sp>
          <p:nvSpPr>
            <p:cNvPr id="33" name="AutoShape 33"/>
            <p:cNvSpPr/>
            <p:nvPr/>
          </p:nvSpPr>
          <p:spPr>
            <a:xfrm>
              <a:off x="454963" y="566715"/>
              <a:ext cx="84147" cy="84147"/>
            </a:xfrm>
            <a:prstGeom prst="ellipse">
              <a:avLst/>
            </a:prstGeom>
            <a:solidFill>
              <a:schemeClr val="accent1">
                <a:alpha val="100000"/>
              </a:schemeClr>
            </a:solidFill>
          </p:spPr>
        </p:sp>
        <p:sp>
          <p:nvSpPr>
            <p:cNvPr id="34" name="AutoShape 34"/>
            <p:cNvSpPr/>
            <p:nvPr/>
          </p:nvSpPr>
          <p:spPr>
            <a:xfrm>
              <a:off x="575049" y="573291"/>
              <a:ext cx="78137" cy="78137"/>
            </a:xfrm>
            <a:prstGeom prst="ellipse">
              <a:avLst/>
            </a:prstGeom>
            <a:solidFill>
              <a:schemeClr val="accent1">
                <a:alpha val="80000"/>
              </a:schemeClr>
            </a:solidFill>
          </p:spPr>
        </p:sp>
        <p:sp>
          <p:nvSpPr>
            <p:cNvPr id="35" name="AutoShape 35"/>
            <p:cNvSpPr/>
            <p:nvPr/>
          </p:nvSpPr>
          <p:spPr>
            <a:xfrm>
              <a:off x="689125" y="575007"/>
              <a:ext cx="74704" cy="74704"/>
            </a:xfrm>
            <a:prstGeom prst="ellipse">
              <a:avLst/>
            </a:prstGeom>
            <a:solidFill>
              <a:schemeClr val="accent1">
                <a:alpha val="60000"/>
              </a:schemeClr>
            </a:solidFill>
          </p:spPr>
        </p:sp>
        <p:sp>
          <p:nvSpPr>
            <p:cNvPr id="36" name="AutoShape 36"/>
            <p:cNvSpPr/>
            <p:nvPr/>
          </p:nvSpPr>
          <p:spPr>
            <a:xfrm>
              <a:off x="799768" y="583977"/>
              <a:ext cx="69238" cy="69238"/>
            </a:xfrm>
            <a:prstGeom prst="ellipse">
              <a:avLst/>
            </a:prstGeom>
            <a:solidFill>
              <a:schemeClr val="accent1">
                <a:alpha val="40000"/>
              </a:schemeClr>
            </a:solidFill>
          </p:spPr>
        </p:sp>
        <p:sp>
          <p:nvSpPr>
            <p:cNvPr id="37" name="AutoShape 37"/>
            <p:cNvSpPr/>
            <p:nvPr/>
          </p:nvSpPr>
          <p:spPr>
            <a:xfrm>
              <a:off x="904945" y="579844"/>
              <a:ext cx="65594" cy="65594"/>
            </a:xfrm>
            <a:prstGeom prst="ellipse">
              <a:avLst/>
            </a:prstGeom>
            <a:solidFill>
              <a:schemeClr val="accent1">
                <a:alpha val="20000"/>
              </a:schemeClr>
            </a:solidFill>
          </p:spPr>
        </p:sp>
        <p:sp>
          <p:nvSpPr>
            <p:cNvPr id="38" name="AutoShape 38"/>
            <p:cNvSpPr/>
            <p:nvPr/>
          </p:nvSpPr>
          <p:spPr>
            <a:xfrm>
              <a:off x="454963" y="684489"/>
              <a:ext cx="84147" cy="84147"/>
            </a:xfrm>
            <a:prstGeom prst="ellipse">
              <a:avLst/>
            </a:prstGeom>
            <a:solidFill>
              <a:schemeClr val="accent1">
                <a:alpha val="100000"/>
              </a:schemeClr>
            </a:solidFill>
          </p:spPr>
        </p:sp>
        <p:sp>
          <p:nvSpPr>
            <p:cNvPr id="39" name="AutoShape 39"/>
            <p:cNvSpPr/>
            <p:nvPr/>
          </p:nvSpPr>
          <p:spPr>
            <a:xfrm>
              <a:off x="575049" y="691064"/>
              <a:ext cx="78137" cy="78137"/>
            </a:xfrm>
            <a:prstGeom prst="ellipse">
              <a:avLst/>
            </a:prstGeom>
            <a:solidFill>
              <a:schemeClr val="accent1">
                <a:alpha val="80000"/>
              </a:schemeClr>
            </a:solidFill>
          </p:spPr>
        </p:sp>
        <p:sp>
          <p:nvSpPr>
            <p:cNvPr id="40" name="AutoShape 40"/>
            <p:cNvSpPr/>
            <p:nvPr/>
          </p:nvSpPr>
          <p:spPr>
            <a:xfrm>
              <a:off x="689125" y="692781"/>
              <a:ext cx="74704" cy="74704"/>
            </a:xfrm>
            <a:prstGeom prst="ellipse">
              <a:avLst/>
            </a:prstGeom>
            <a:solidFill>
              <a:schemeClr val="accent1">
                <a:alpha val="60000"/>
              </a:schemeClr>
            </a:solidFill>
          </p:spPr>
        </p:sp>
        <p:sp>
          <p:nvSpPr>
            <p:cNvPr id="41" name="AutoShape 41"/>
            <p:cNvSpPr/>
            <p:nvPr/>
          </p:nvSpPr>
          <p:spPr>
            <a:xfrm>
              <a:off x="799768" y="701751"/>
              <a:ext cx="69238" cy="69238"/>
            </a:xfrm>
            <a:prstGeom prst="ellipse">
              <a:avLst/>
            </a:prstGeom>
            <a:solidFill>
              <a:schemeClr val="accent1">
                <a:alpha val="40000"/>
              </a:schemeClr>
            </a:solidFill>
          </p:spPr>
        </p:sp>
        <p:sp>
          <p:nvSpPr>
            <p:cNvPr id="42" name="AutoShape 42"/>
            <p:cNvSpPr/>
            <p:nvPr/>
          </p:nvSpPr>
          <p:spPr>
            <a:xfrm>
              <a:off x="904945" y="697618"/>
              <a:ext cx="65594" cy="65594"/>
            </a:xfrm>
            <a:prstGeom prst="ellipse">
              <a:avLst/>
            </a:prstGeom>
            <a:solidFill>
              <a:schemeClr val="accent1">
                <a:alpha val="20000"/>
              </a:schemeClr>
            </a:solidFill>
          </p:spPr>
        </p:sp>
        <p:sp>
          <p:nvSpPr>
            <p:cNvPr id="43" name="TextBox 43"/>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拓展延伸：UML在其他领域应用探讨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4" name="图片 43"/>
          <p:cNvPicPr>
            <a:picLocks noChangeAspect="1"/>
          </p:cNvPicPr>
          <p:nvPr/>
        </p:nvPicPr>
        <p:blipFill>
          <a:blip r:embed="rId21"/>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alphaModFix amt="70000"/>
          </a:blip>
          <a:srcRect l="23083" r="23083"/>
          <a:stretch>
            <a:fillRect/>
          </a:stretch>
        </p:blipFill>
        <p:spPr>
          <a:xfrm>
            <a:off x="939482" y="1415327"/>
            <a:ext cx="4843295" cy="4843295"/>
          </a:xfrm>
          <a:prstGeom prst="roundRect">
            <a:avLst/>
          </a:prstGeom>
        </p:spPr>
      </p:pic>
      <p:sp>
        <p:nvSpPr>
          <p:cNvPr id="3" name="TextBox 3"/>
          <p:cNvSpPr txBox="1"/>
          <p:nvPr/>
        </p:nvSpPr>
        <p:spPr>
          <a:xfrm>
            <a:off x="6261748" y="1415327"/>
            <a:ext cx="4760228" cy="1524000"/>
          </a:xfrm>
          <a:prstGeom prst="rect">
            <a:avLst/>
          </a:prstGeom>
        </p:spPr>
        <p:txBody>
          <a:bodyPr vert="horz" wrap="square" lIns="123825" tIns="123825" rIns="57150" bIns="123825" rtlCol="0" anchor="t" anchorCtr="0">
            <a:spAutoFit/>
          </a:bodyPr>
          <a:lstStyle/>
          <a:p>
            <a:pP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UML（Unified Modeling Language，统一建模语言）是一种用于对软件密集系统进行可视化建模的标准语言，提供了丰富的图形化表示法，使得开发人员能够更加直观地理解和描述软件系统的结构和行为。</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4"/>
          <p:cNvSpPr txBox="1"/>
          <p:nvPr/>
        </p:nvSpPr>
        <p:spPr>
          <a:xfrm>
            <a:off x="6261748" y="3711304"/>
            <a:ext cx="4760228" cy="1524000"/>
          </a:xfrm>
          <a:prstGeom prst="rect">
            <a:avLst/>
          </a:prstGeom>
        </p:spPr>
        <p:txBody>
          <a:bodyPr vert="horz" wrap="square" lIns="123825" tIns="123825" rIns="57150" bIns="123825" rtlCol="0" anchor="t" anchorCtr="0">
            <a:spAutoFit/>
          </a:bodyPr>
          <a:lstStyle/>
          <a:p>
            <a:pP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UML的作用在于提供一种通用的建模语言，方便开发人员在不同领域、不同层次和不同角度对软件系统进行建模和分析，从而提高软件开发的效率和质量。</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 name="Group 5"/>
          <p:cNvGrpSpPr/>
          <p:nvPr/>
        </p:nvGrpSpPr>
        <p:grpSpPr>
          <a:xfrm rot="0">
            <a:off x="454963" y="93878"/>
            <a:ext cx="10641129" cy="914400"/>
            <a:chOff x="454963" y="93878"/>
            <a:chExt cx="10641129" cy="914400"/>
          </a:xfrm>
        </p:grpSpPr>
        <p:sp>
          <p:nvSpPr>
            <p:cNvPr id="6" name="AutoShape 6"/>
            <p:cNvSpPr/>
            <p:nvPr/>
          </p:nvSpPr>
          <p:spPr>
            <a:xfrm>
              <a:off x="454963" y="331168"/>
              <a:ext cx="84147" cy="84147"/>
            </a:xfrm>
            <a:prstGeom prst="ellipse">
              <a:avLst/>
            </a:prstGeom>
            <a:solidFill>
              <a:schemeClr val="accent1">
                <a:alpha val="100000"/>
              </a:schemeClr>
            </a:solidFill>
          </p:spPr>
        </p:sp>
        <p:sp>
          <p:nvSpPr>
            <p:cNvPr id="7" name="AutoShape 7"/>
            <p:cNvSpPr/>
            <p:nvPr/>
          </p:nvSpPr>
          <p:spPr>
            <a:xfrm>
              <a:off x="575049" y="337743"/>
              <a:ext cx="78137" cy="78137"/>
            </a:xfrm>
            <a:prstGeom prst="ellipse">
              <a:avLst/>
            </a:prstGeom>
            <a:solidFill>
              <a:schemeClr val="accent1">
                <a:alpha val="80000"/>
              </a:schemeClr>
            </a:solidFill>
          </p:spPr>
        </p:sp>
        <p:sp>
          <p:nvSpPr>
            <p:cNvPr id="8" name="AutoShape 8"/>
            <p:cNvSpPr/>
            <p:nvPr/>
          </p:nvSpPr>
          <p:spPr>
            <a:xfrm>
              <a:off x="689125" y="339460"/>
              <a:ext cx="74704" cy="74704"/>
            </a:xfrm>
            <a:prstGeom prst="ellipse">
              <a:avLst/>
            </a:prstGeom>
            <a:solidFill>
              <a:schemeClr val="accent1">
                <a:alpha val="60000"/>
              </a:schemeClr>
            </a:solidFill>
          </p:spPr>
        </p:sp>
        <p:sp>
          <p:nvSpPr>
            <p:cNvPr id="9" name="AutoShape 9"/>
            <p:cNvSpPr/>
            <p:nvPr/>
          </p:nvSpPr>
          <p:spPr>
            <a:xfrm>
              <a:off x="799768" y="348430"/>
              <a:ext cx="69238" cy="69238"/>
            </a:xfrm>
            <a:prstGeom prst="ellipse">
              <a:avLst/>
            </a:prstGeom>
            <a:solidFill>
              <a:schemeClr val="accent1">
                <a:alpha val="40000"/>
              </a:schemeClr>
            </a:solidFill>
          </p:spPr>
        </p:sp>
        <p:sp>
          <p:nvSpPr>
            <p:cNvPr id="10" name="AutoShape 10"/>
            <p:cNvSpPr/>
            <p:nvPr/>
          </p:nvSpPr>
          <p:spPr>
            <a:xfrm>
              <a:off x="904945" y="344297"/>
              <a:ext cx="65594" cy="65594"/>
            </a:xfrm>
            <a:prstGeom prst="ellipse">
              <a:avLst/>
            </a:prstGeom>
            <a:solidFill>
              <a:schemeClr val="accent1">
                <a:alpha val="20000"/>
              </a:schemeClr>
            </a:solidFill>
          </p:spPr>
        </p:sp>
        <p:sp>
          <p:nvSpPr>
            <p:cNvPr id="11" name="AutoShape 11"/>
            <p:cNvSpPr/>
            <p:nvPr/>
          </p:nvSpPr>
          <p:spPr>
            <a:xfrm>
              <a:off x="454963" y="448942"/>
              <a:ext cx="84147" cy="84147"/>
            </a:xfrm>
            <a:prstGeom prst="ellipse">
              <a:avLst/>
            </a:prstGeom>
            <a:solidFill>
              <a:schemeClr val="accent1">
                <a:alpha val="100000"/>
              </a:schemeClr>
            </a:solidFill>
          </p:spPr>
        </p:sp>
        <p:sp>
          <p:nvSpPr>
            <p:cNvPr id="12" name="AutoShape 12"/>
            <p:cNvSpPr/>
            <p:nvPr/>
          </p:nvSpPr>
          <p:spPr>
            <a:xfrm>
              <a:off x="575049" y="455517"/>
              <a:ext cx="78137" cy="78137"/>
            </a:xfrm>
            <a:prstGeom prst="ellipse">
              <a:avLst/>
            </a:prstGeom>
            <a:solidFill>
              <a:schemeClr val="accent1">
                <a:alpha val="80000"/>
              </a:schemeClr>
            </a:solidFill>
          </p:spPr>
        </p:sp>
        <p:sp>
          <p:nvSpPr>
            <p:cNvPr id="13" name="AutoShape 13"/>
            <p:cNvSpPr/>
            <p:nvPr/>
          </p:nvSpPr>
          <p:spPr>
            <a:xfrm>
              <a:off x="689125" y="457233"/>
              <a:ext cx="74704" cy="74704"/>
            </a:xfrm>
            <a:prstGeom prst="ellipse">
              <a:avLst/>
            </a:prstGeom>
            <a:solidFill>
              <a:schemeClr val="accent1">
                <a:alpha val="60000"/>
              </a:schemeClr>
            </a:solidFill>
          </p:spPr>
        </p:sp>
        <p:sp>
          <p:nvSpPr>
            <p:cNvPr id="14" name="AutoShape 14"/>
            <p:cNvSpPr/>
            <p:nvPr/>
          </p:nvSpPr>
          <p:spPr>
            <a:xfrm>
              <a:off x="799768" y="466203"/>
              <a:ext cx="69238" cy="69238"/>
            </a:xfrm>
            <a:prstGeom prst="ellipse">
              <a:avLst/>
            </a:prstGeom>
            <a:solidFill>
              <a:schemeClr val="accent1">
                <a:alpha val="40000"/>
              </a:schemeClr>
            </a:solidFill>
          </p:spPr>
        </p:sp>
        <p:sp>
          <p:nvSpPr>
            <p:cNvPr id="15" name="AutoShape 15"/>
            <p:cNvSpPr/>
            <p:nvPr/>
          </p:nvSpPr>
          <p:spPr>
            <a:xfrm>
              <a:off x="904945" y="462070"/>
              <a:ext cx="65594" cy="65594"/>
            </a:xfrm>
            <a:prstGeom prst="ellipse">
              <a:avLst/>
            </a:prstGeom>
            <a:solidFill>
              <a:schemeClr val="accent1">
                <a:alpha val="20000"/>
              </a:schemeClr>
            </a:solidFill>
          </p:spPr>
        </p:sp>
        <p:sp>
          <p:nvSpPr>
            <p:cNvPr id="16" name="AutoShape 16"/>
            <p:cNvSpPr/>
            <p:nvPr/>
          </p:nvSpPr>
          <p:spPr>
            <a:xfrm>
              <a:off x="454963" y="566715"/>
              <a:ext cx="84147" cy="84147"/>
            </a:xfrm>
            <a:prstGeom prst="ellipse">
              <a:avLst/>
            </a:prstGeom>
            <a:solidFill>
              <a:schemeClr val="accent1">
                <a:alpha val="100000"/>
              </a:schemeClr>
            </a:solidFill>
          </p:spPr>
        </p:sp>
        <p:sp>
          <p:nvSpPr>
            <p:cNvPr id="17" name="AutoShape 17"/>
            <p:cNvSpPr/>
            <p:nvPr/>
          </p:nvSpPr>
          <p:spPr>
            <a:xfrm>
              <a:off x="575049" y="573291"/>
              <a:ext cx="78137" cy="78137"/>
            </a:xfrm>
            <a:prstGeom prst="ellipse">
              <a:avLst/>
            </a:prstGeom>
            <a:solidFill>
              <a:schemeClr val="accent1">
                <a:alpha val="80000"/>
              </a:schemeClr>
            </a:solidFill>
          </p:spPr>
        </p:sp>
        <p:sp>
          <p:nvSpPr>
            <p:cNvPr id="18" name="AutoShape 18"/>
            <p:cNvSpPr/>
            <p:nvPr/>
          </p:nvSpPr>
          <p:spPr>
            <a:xfrm>
              <a:off x="689125" y="575007"/>
              <a:ext cx="74704" cy="74704"/>
            </a:xfrm>
            <a:prstGeom prst="ellipse">
              <a:avLst/>
            </a:prstGeom>
            <a:solidFill>
              <a:schemeClr val="accent1">
                <a:alpha val="60000"/>
              </a:schemeClr>
            </a:solidFill>
          </p:spPr>
        </p:sp>
        <p:sp>
          <p:nvSpPr>
            <p:cNvPr id="19" name="AutoShape 19"/>
            <p:cNvSpPr/>
            <p:nvPr/>
          </p:nvSpPr>
          <p:spPr>
            <a:xfrm>
              <a:off x="799768" y="583977"/>
              <a:ext cx="69238" cy="69238"/>
            </a:xfrm>
            <a:prstGeom prst="ellipse">
              <a:avLst/>
            </a:prstGeom>
            <a:solidFill>
              <a:schemeClr val="accent1">
                <a:alpha val="40000"/>
              </a:schemeClr>
            </a:solidFill>
          </p:spPr>
        </p:sp>
        <p:sp>
          <p:nvSpPr>
            <p:cNvPr id="20" name="AutoShape 20"/>
            <p:cNvSpPr/>
            <p:nvPr/>
          </p:nvSpPr>
          <p:spPr>
            <a:xfrm>
              <a:off x="904945" y="579844"/>
              <a:ext cx="65594" cy="65594"/>
            </a:xfrm>
            <a:prstGeom prst="ellipse">
              <a:avLst/>
            </a:prstGeom>
            <a:solidFill>
              <a:schemeClr val="accent1">
                <a:alpha val="20000"/>
              </a:schemeClr>
            </a:solidFill>
          </p:spPr>
        </p:sp>
        <p:sp>
          <p:nvSpPr>
            <p:cNvPr id="21" name="AutoShape 21"/>
            <p:cNvSpPr/>
            <p:nvPr/>
          </p:nvSpPr>
          <p:spPr>
            <a:xfrm>
              <a:off x="454963" y="684489"/>
              <a:ext cx="84147" cy="84147"/>
            </a:xfrm>
            <a:prstGeom prst="ellipse">
              <a:avLst/>
            </a:prstGeom>
            <a:solidFill>
              <a:schemeClr val="accent1">
                <a:alpha val="100000"/>
              </a:schemeClr>
            </a:solidFill>
          </p:spPr>
        </p:sp>
        <p:sp>
          <p:nvSpPr>
            <p:cNvPr id="22" name="AutoShape 22"/>
            <p:cNvSpPr/>
            <p:nvPr/>
          </p:nvSpPr>
          <p:spPr>
            <a:xfrm>
              <a:off x="575049" y="691064"/>
              <a:ext cx="78137" cy="78137"/>
            </a:xfrm>
            <a:prstGeom prst="ellipse">
              <a:avLst/>
            </a:prstGeom>
            <a:solidFill>
              <a:schemeClr val="accent1">
                <a:alpha val="80000"/>
              </a:schemeClr>
            </a:solidFill>
          </p:spPr>
        </p:sp>
        <p:sp>
          <p:nvSpPr>
            <p:cNvPr id="23" name="AutoShape 23"/>
            <p:cNvSpPr/>
            <p:nvPr/>
          </p:nvSpPr>
          <p:spPr>
            <a:xfrm>
              <a:off x="689125" y="692781"/>
              <a:ext cx="74704" cy="74704"/>
            </a:xfrm>
            <a:prstGeom prst="ellipse">
              <a:avLst/>
            </a:prstGeom>
            <a:solidFill>
              <a:schemeClr val="accent1">
                <a:alpha val="60000"/>
              </a:schemeClr>
            </a:solidFill>
          </p:spPr>
        </p:sp>
        <p:sp>
          <p:nvSpPr>
            <p:cNvPr id="24" name="AutoShape 24"/>
            <p:cNvSpPr/>
            <p:nvPr/>
          </p:nvSpPr>
          <p:spPr>
            <a:xfrm>
              <a:off x="799768" y="701751"/>
              <a:ext cx="69238" cy="69238"/>
            </a:xfrm>
            <a:prstGeom prst="ellipse">
              <a:avLst/>
            </a:prstGeom>
            <a:solidFill>
              <a:schemeClr val="accent1">
                <a:alpha val="40000"/>
              </a:schemeClr>
            </a:solidFill>
          </p:spPr>
        </p:sp>
        <p:sp>
          <p:nvSpPr>
            <p:cNvPr id="25" name="AutoShape 25"/>
            <p:cNvSpPr/>
            <p:nvPr/>
          </p:nvSpPr>
          <p:spPr>
            <a:xfrm>
              <a:off x="904945" y="697618"/>
              <a:ext cx="65594" cy="65594"/>
            </a:xfrm>
            <a:prstGeom prst="ellipse">
              <a:avLst/>
            </a:prstGeom>
            <a:solidFill>
              <a:schemeClr val="accent1">
                <a:alpha val="20000"/>
              </a:schemeClr>
            </a:solidFill>
          </p:spPr>
        </p:sp>
        <p:sp>
          <p:nvSpPr>
            <p:cNvPr id="26" name="TextBox 26"/>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UML定义与作用</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7" name="图片 26"/>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1">
            <a:extLst>
              <a:ext uri="{BEBA8EAE-BF5A-486C-A8C5-ECC9F3942E4B}">
                <a14:imgProps xmlns:a14="http://schemas.microsoft.com/office/drawing/2010/main">
                  <a14:imgLayer r:embed="rId2">
                    <a14:imgEffect>
                      <a14:artisticPhotocopy trans="30000" detail="2"/>
                    </a14:imgEffect>
                  </a14:imgLayer>
                </a14:imgProps>
              </a:ext>
            </a:extLst>
          </a:blip>
          <a:stretch>
            <a:fillRect/>
          </a:stretch>
        </p:blipFill>
        <p:spPr>
          <a:xfrm>
            <a:off x="6195306" y="1077516"/>
            <a:ext cx="5088662" cy="5088662"/>
          </a:xfrm>
          <a:prstGeom prst="rect">
            <a:avLst/>
          </a:prstGeom>
        </p:spPr>
      </p:pic>
      <p:sp>
        <p:nvSpPr>
          <p:cNvPr id="13" name="任意形状 12"/>
          <p:cNvSpPr/>
          <p:nvPr/>
        </p:nvSpPr>
        <p:spPr>
          <a:xfrm>
            <a:off x="0" y="0"/>
            <a:ext cx="8552726" cy="6858000"/>
          </a:xfrm>
          <a:custGeom>
            <a:avLst/>
            <a:gdLst>
              <a:gd name="connsiteX0" fmla="*/ 0 w 8552726"/>
              <a:gd name="connsiteY0" fmla="*/ 0 h 6858000"/>
              <a:gd name="connsiteX1" fmla="*/ 8552726 w 8552726"/>
              <a:gd name="connsiteY1" fmla="*/ 0 h 6858000"/>
              <a:gd name="connsiteX2" fmla="*/ 2067458 w 8552726"/>
              <a:gd name="connsiteY2" fmla="*/ 6858000 h 6858000"/>
              <a:gd name="connsiteX3" fmla="*/ 0 w 855272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552726" h="6858000">
                <a:moveTo>
                  <a:pt x="0" y="0"/>
                </a:moveTo>
                <a:lnTo>
                  <a:pt x="8552726" y="0"/>
                </a:lnTo>
                <a:lnTo>
                  <a:pt x="2067458" y="6858000"/>
                </a:lnTo>
                <a:lnTo>
                  <a:pt x="0" y="6858000"/>
                </a:ln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圆角矩形 2"/>
          <p:cNvSpPr/>
          <p:nvPr/>
        </p:nvSpPr>
        <p:spPr>
          <a:xfrm rot="2700000">
            <a:off x="2352104" y="-3010177"/>
            <a:ext cx="5468435" cy="5468435"/>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4" name="圆角矩形 3"/>
          <p:cNvSpPr/>
          <p:nvPr/>
        </p:nvSpPr>
        <p:spPr>
          <a:xfrm rot="18900000">
            <a:off x="3137351" y="-1157118"/>
            <a:ext cx="4493990" cy="1793356"/>
          </a:xfrm>
          <a:prstGeom prst="roundRect">
            <a:avLst>
              <a:gd name="adj" fmla="val 28619"/>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9" name="圆角矩形 8"/>
          <p:cNvSpPr/>
          <p:nvPr/>
        </p:nvSpPr>
        <p:spPr>
          <a:xfrm rot="2700000">
            <a:off x="11894958" y="1481067"/>
            <a:ext cx="1396933" cy="1396933"/>
          </a:xfrm>
          <a:prstGeom prst="roundRect">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10" name="圆角矩形 9"/>
          <p:cNvSpPr/>
          <p:nvPr/>
        </p:nvSpPr>
        <p:spPr>
          <a:xfrm rot="2700000">
            <a:off x="4311490" y="-2748523"/>
            <a:ext cx="3404237" cy="3404237"/>
          </a:xfrm>
          <a:prstGeom prst="roundRect">
            <a:avLst/>
          </a:prstGeom>
          <a:noFill/>
          <a:ln w="279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17" name="任意形状 16"/>
          <p:cNvSpPr/>
          <p:nvPr/>
        </p:nvSpPr>
        <p:spPr>
          <a:xfrm>
            <a:off x="400363" y="-3777"/>
            <a:ext cx="8152363" cy="6858000"/>
          </a:xfrm>
          <a:custGeom>
            <a:avLst/>
            <a:gdLst>
              <a:gd name="connsiteX0" fmla="*/ 6485268 w 8152363"/>
              <a:gd name="connsiteY0" fmla="*/ 0 h 6858000"/>
              <a:gd name="connsiteX1" fmla="*/ 8152363 w 8152363"/>
              <a:gd name="connsiteY1" fmla="*/ 0 h 6858000"/>
              <a:gd name="connsiteX2" fmla="*/ 1667095 w 8152363"/>
              <a:gd name="connsiteY2" fmla="*/ 6858000 h 6858000"/>
              <a:gd name="connsiteX3" fmla="*/ 0 w 815236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52363" h="6858000">
                <a:moveTo>
                  <a:pt x="6485268" y="0"/>
                </a:moveTo>
                <a:lnTo>
                  <a:pt x="8152363" y="0"/>
                </a:lnTo>
                <a:lnTo>
                  <a:pt x="1667095" y="6858000"/>
                </a:lnTo>
                <a:lnTo>
                  <a:pt x="0" y="6858000"/>
                </a:lnTo>
                <a:close/>
              </a:path>
            </a:pathLst>
          </a:custGeom>
          <a:solidFill>
            <a:srgbClr val="2D3C65">
              <a:alpha val="135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20" name="圆角矩形 19"/>
          <p:cNvSpPr/>
          <p:nvPr/>
        </p:nvSpPr>
        <p:spPr>
          <a:xfrm rot="2700000">
            <a:off x="1686315" y="5629965"/>
            <a:ext cx="3223039" cy="32230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8" name="圆角矩形 7"/>
          <p:cNvSpPr/>
          <p:nvPr/>
        </p:nvSpPr>
        <p:spPr>
          <a:xfrm rot="2700000">
            <a:off x="3340678" y="5704365"/>
            <a:ext cx="2781161" cy="2781161"/>
          </a:xfrm>
          <a:prstGeom prst="roundRect">
            <a:avLst/>
          </a:prstGeom>
          <a:noFill/>
          <a:ln w="279400">
            <a:solidFill>
              <a:srgbClr val="2D3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7" name="平行四边形 6"/>
          <p:cNvSpPr/>
          <p:nvPr/>
        </p:nvSpPr>
        <p:spPr>
          <a:xfrm>
            <a:off x="4537235" y="6359236"/>
            <a:ext cx="6785264" cy="498764"/>
          </a:xfrm>
          <a:prstGeom prst="parallelogram">
            <a:avLst>
              <a:gd name="adj" fmla="val 104167"/>
            </a:avLst>
          </a:prstGeom>
          <a:solidFill>
            <a:srgbClr val="46A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6" name="圆角矩形 5"/>
          <p:cNvSpPr/>
          <p:nvPr/>
        </p:nvSpPr>
        <p:spPr>
          <a:xfrm rot="2700000">
            <a:off x="10314778" y="5704365"/>
            <a:ext cx="2781161" cy="2781161"/>
          </a:xfrm>
          <a:prstGeom prst="roundRect">
            <a:avLst/>
          </a:prstGeom>
          <a:solidFill>
            <a:srgbClr val="2D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23" name="文本框 22"/>
          <p:cNvSpPr txBox="1"/>
          <p:nvPr/>
        </p:nvSpPr>
        <p:spPr>
          <a:xfrm>
            <a:off x="6800644" y="3021682"/>
            <a:ext cx="3877985"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1" lang="zh-CN" altLang="en-US" sz="7200" b="1" i="0" u="none" strike="noStrike" kern="1200" cap="none" spc="0" normalizeH="0" baseline="0" noProof="0" dirty="0">
                <a:ln>
                  <a:noFill/>
                </a:ln>
                <a:solidFill>
                  <a:srgbClr val="2D3C65"/>
                </a:solidFill>
                <a:effectLst>
                  <a:outerShdw blurRad="38100" dist="38100" dir="2700000" algn="tl">
                    <a:srgbClr val="000000">
                      <a:alpha val="43137"/>
                    </a:srgbClr>
                  </a:outerShdw>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rPr>
              <a:t>谢谢观看</a:t>
            </a:r>
            <a:endParaRPr kumimoji="1" lang="en-US" altLang="zh-CN" sz="7200" b="1" i="0" u="none" strike="noStrike" kern="1200" cap="none" spc="0" normalizeH="0" baseline="0" noProof="0" dirty="0">
              <a:ln>
                <a:noFill/>
              </a:ln>
              <a:solidFill>
                <a:srgbClr val="2D3C65"/>
              </a:solidFill>
              <a:effectLst>
                <a:outerShdw blurRad="38100" dist="38100" dir="2700000" algn="tl">
                  <a:srgbClr val="000000">
                    <a:alpha val="43137"/>
                  </a:srgbClr>
                </a:outerShdw>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Tm="3000">
        <p:split orient="vert"/>
      </p:transition>
    </mc:Choice>
    <mc:Fallback>
      <p:transition spd="slow" advTm="3000">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629637" y="1434871"/>
            <a:ext cx="638131" cy="638131"/>
          </a:xfrm>
          <a:prstGeom prst="ellipse">
            <a:avLst/>
          </a:prstGeom>
          <a:solidFill>
            <a:schemeClr val="accent1">
              <a:alpha val="20000"/>
            </a:schemeClr>
          </a:solidFill>
        </p:spPr>
      </p:sp>
      <p:sp>
        <p:nvSpPr>
          <p:cNvPr id="3" name="AutoShape 3"/>
          <p:cNvSpPr/>
          <p:nvPr/>
        </p:nvSpPr>
        <p:spPr>
          <a:xfrm>
            <a:off x="3764381" y="1569615"/>
            <a:ext cx="368642" cy="368642"/>
          </a:xfrm>
          <a:prstGeom prst="ellipse">
            <a:avLst/>
          </a:prstGeom>
          <a:solidFill>
            <a:schemeClr val="accent1">
              <a:alpha val="100000"/>
            </a:schemeClr>
          </a:solidFill>
        </p:spPr>
      </p:sp>
      <p:cxnSp>
        <p:nvCxnSpPr>
          <p:cNvPr id="4" name="Connector 4"/>
          <p:cNvCxnSpPr/>
          <p:nvPr/>
        </p:nvCxnSpPr>
        <p:spPr>
          <a:xfrm>
            <a:off x="3948703" y="2073002"/>
            <a:ext cx="0" cy="872548"/>
          </a:xfrm>
          <a:prstGeom prst="line">
            <a:avLst/>
          </a:prstGeom>
          <a:ln w="9525">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5" name="TextBox 5"/>
          <p:cNvSpPr txBox="1"/>
          <p:nvPr/>
        </p:nvSpPr>
        <p:spPr>
          <a:xfrm>
            <a:off x="4406789" y="1220516"/>
            <a:ext cx="6891292" cy="73152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事物（Things）</a:t>
            </a:r>
            <a:endPar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6"/>
          <p:cNvSpPr txBox="1"/>
          <p:nvPr/>
        </p:nvSpPr>
        <p:spPr>
          <a:xfrm>
            <a:off x="4406789" y="1769156"/>
            <a:ext cx="6891292" cy="1203960"/>
          </a:xfrm>
          <a:prstGeom prst="rect">
            <a:avLst/>
          </a:prstGeom>
        </p:spPr>
        <p:txBody>
          <a:bodyPr vert="horz" wrap="square" lIns="123825" tIns="123825" rIns="57150" bIns="123825" rtlCol="0" anchor="t" anchorCtr="0">
            <a:spAutoFit/>
          </a:bodyPr>
          <a:lstStyle/>
          <a:p>
            <a:pP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包括结构事物、行为事物、分组事物和注释事物等，是UML模型中最基本的构成单元。</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AutoShape 7"/>
          <p:cNvSpPr/>
          <p:nvPr/>
        </p:nvSpPr>
        <p:spPr>
          <a:xfrm>
            <a:off x="-545608" y="2453663"/>
            <a:ext cx="3870955" cy="3870955"/>
          </a:xfrm>
          <a:prstGeom prst="ellipse">
            <a:avLst/>
          </a:prstGeom>
          <a:solidFill>
            <a:schemeClr val="accent2">
              <a:alpha val="100000"/>
            </a:schemeClr>
          </a:solidFill>
        </p:spPr>
      </p:sp>
      <p:pic>
        <p:nvPicPr>
          <p:cNvPr id="8" name="Picture 8"/>
          <p:cNvPicPr>
            <a:picLocks noChangeAspect="1"/>
          </p:cNvPicPr>
          <p:nvPr/>
        </p:nvPicPr>
        <p:blipFill>
          <a:blip r:embed="rId1">
            <a:alphaModFix amt="100000"/>
          </a:blip>
          <a:srcRect l="13917" r="13917"/>
          <a:stretch>
            <a:fillRect/>
          </a:stretch>
        </p:blipFill>
        <p:spPr>
          <a:xfrm>
            <a:off x="-344549" y="2654723"/>
            <a:ext cx="3468836" cy="3468836"/>
          </a:xfrm>
          <a:prstGeom prst="ellipse">
            <a:avLst/>
          </a:prstGeom>
        </p:spPr>
      </p:pic>
      <p:sp>
        <p:nvSpPr>
          <p:cNvPr id="9" name="AutoShape 9"/>
          <p:cNvSpPr/>
          <p:nvPr/>
        </p:nvSpPr>
        <p:spPr>
          <a:xfrm>
            <a:off x="3629637" y="3155196"/>
            <a:ext cx="638131" cy="638131"/>
          </a:xfrm>
          <a:prstGeom prst="ellipse">
            <a:avLst/>
          </a:prstGeom>
          <a:solidFill>
            <a:schemeClr val="accent1">
              <a:alpha val="20000"/>
            </a:schemeClr>
          </a:solidFill>
        </p:spPr>
      </p:sp>
      <p:sp>
        <p:nvSpPr>
          <p:cNvPr id="10" name="AutoShape 10"/>
          <p:cNvSpPr/>
          <p:nvPr/>
        </p:nvSpPr>
        <p:spPr>
          <a:xfrm>
            <a:off x="3764381" y="3289940"/>
            <a:ext cx="368642" cy="368642"/>
          </a:xfrm>
          <a:prstGeom prst="ellipse">
            <a:avLst/>
          </a:prstGeom>
          <a:solidFill>
            <a:schemeClr val="accent1">
              <a:alpha val="100000"/>
            </a:schemeClr>
          </a:solidFill>
        </p:spPr>
      </p:sp>
      <p:cxnSp>
        <p:nvCxnSpPr>
          <p:cNvPr id="11" name="Connector 11"/>
          <p:cNvCxnSpPr/>
          <p:nvPr/>
        </p:nvCxnSpPr>
        <p:spPr>
          <a:xfrm>
            <a:off x="3948703" y="3793327"/>
            <a:ext cx="0" cy="872548"/>
          </a:xfrm>
          <a:prstGeom prst="line">
            <a:avLst/>
          </a:prstGeom>
          <a:ln w="9525">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12" name="TextBox 12"/>
          <p:cNvSpPr txBox="1"/>
          <p:nvPr/>
        </p:nvSpPr>
        <p:spPr>
          <a:xfrm>
            <a:off x="4406789" y="2940841"/>
            <a:ext cx="6891292" cy="73152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关系（Relationships）</a:t>
            </a:r>
            <a:endPar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TextBox 13"/>
          <p:cNvSpPr txBox="1"/>
          <p:nvPr/>
        </p:nvSpPr>
        <p:spPr>
          <a:xfrm>
            <a:off x="4406789" y="3489481"/>
            <a:ext cx="6891292" cy="1203960"/>
          </a:xfrm>
          <a:prstGeom prst="rect">
            <a:avLst/>
          </a:prstGeom>
        </p:spPr>
        <p:txBody>
          <a:bodyPr vert="horz" wrap="square" lIns="123825" tIns="123825" rIns="57150" bIns="123825" rtlCol="0" anchor="t" anchorCtr="0">
            <a:spAutoFit/>
          </a:bodyPr>
          <a:lstStyle/>
          <a:p>
            <a:pP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包括关联关系、依赖关系、泛化关系和实现关系等，描述了事物之间的联系和相互作用。</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AutoShape 14"/>
          <p:cNvSpPr/>
          <p:nvPr/>
        </p:nvSpPr>
        <p:spPr>
          <a:xfrm>
            <a:off x="3629637" y="4875521"/>
            <a:ext cx="638131" cy="638131"/>
          </a:xfrm>
          <a:prstGeom prst="ellipse">
            <a:avLst/>
          </a:prstGeom>
          <a:solidFill>
            <a:schemeClr val="accent1">
              <a:alpha val="20000"/>
            </a:schemeClr>
          </a:solidFill>
        </p:spPr>
      </p:sp>
      <p:sp>
        <p:nvSpPr>
          <p:cNvPr id="15" name="AutoShape 15"/>
          <p:cNvSpPr/>
          <p:nvPr/>
        </p:nvSpPr>
        <p:spPr>
          <a:xfrm>
            <a:off x="3764381" y="5010265"/>
            <a:ext cx="368642" cy="368642"/>
          </a:xfrm>
          <a:prstGeom prst="ellipse">
            <a:avLst/>
          </a:prstGeom>
          <a:solidFill>
            <a:schemeClr val="accent1">
              <a:alpha val="100000"/>
            </a:schemeClr>
          </a:solidFill>
        </p:spPr>
      </p:sp>
      <p:cxnSp>
        <p:nvCxnSpPr>
          <p:cNvPr id="16" name="Connector 16"/>
          <p:cNvCxnSpPr/>
          <p:nvPr/>
        </p:nvCxnSpPr>
        <p:spPr>
          <a:xfrm>
            <a:off x="3948703" y="5513651"/>
            <a:ext cx="0" cy="872548"/>
          </a:xfrm>
          <a:prstGeom prst="line">
            <a:avLst/>
          </a:prstGeom>
          <a:ln w="9525">
            <a:solidFill>
              <a:schemeClr val="accent1"/>
            </a:solidFill>
            <a:prstDash val="dash"/>
            <a:headEnd type="none"/>
            <a:tailEnd type="none"/>
          </a:ln>
        </p:spPr>
        <p:style>
          <a:lnRef idx="0">
            <a:schemeClr val="accent1"/>
          </a:lnRef>
          <a:fillRef idx="1">
            <a:schemeClr val="accent1"/>
          </a:fillRef>
          <a:effectRef idx="0">
            <a:schemeClr val="accent1"/>
          </a:effectRef>
          <a:fontRef idx="minor">
            <a:schemeClr val="lt1"/>
          </a:fontRef>
        </p:style>
      </p:cxnSp>
      <p:sp>
        <p:nvSpPr>
          <p:cNvPr id="17" name="TextBox 17"/>
          <p:cNvSpPr txBox="1"/>
          <p:nvPr/>
        </p:nvSpPr>
        <p:spPr>
          <a:xfrm>
            <a:off x="4406789" y="4661166"/>
            <a:ext cx="6891292" cy="731520"/>
          </a:xfrm>
          <a:prstGeom prst="rect">
            <a:avLst/>
          </a:prstGeom>
        </p:spPr>
        <p:txBody>
          <a:bodyPr vert="horz" wrap="square" lIns="123825" tIns="123825" rIns="57150" bIns="123825" rtlCol="0" anchor="t" anchorCtr="0">
            <a:spAutoFit/>
          </a:bodyPr>
          <a:lstStyle/>
          <a:p>
            <a:pPr>
              <a:lnSpc>
                <a:spcPct val="150000"/>
              </a:lnSpc>
            </a:pPr>
            <a:r>
              <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图（Diagrams）</a:t>
            </a:r>
            <a:endParaRPr lang="en-US" sz="1605"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TextBox 18"/>
          <p:cNvSpPr txBox="1"/>
          <p:nvPr/>
        </p:nvSpPr>
        <p:spPr>
          <a:xfrm>
            <a:off x="4406789" y="5209806"/>
            <a:ext cx="6891292" cy="1203960"/>
          </a:xfrm>
          <a:prstGeom prst="rect">
            <a:avLst/>
          </a:prstGeom>
        </p:spPr>
        <p:txBody>
          <a:bodyPr vert="horz" wrap="square" lIns="123825" tIns="123825" rIns="57150" bIns="123825" rtlCol="0" anchor="t" anchorCtr="0">
            <a:spAutoFit/>
          </a:bodyPr>
          <a:lstStyle/>
          <a:p>
            <a:pPr>
              <a:lnSpc>
                <a:spcPct val="150000"/>
              </a:lnSpc>
            </a:pPr>
            <a:r>
              <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是UML模型的可视化表示形式，包括类图、用例图、顺序图、活动图等多种类型，用于展示软件系统的不同方面和层次。</a:t>
            </a:r>
            <a:endParaRPr lang="en-US" sz="1350">
              <a:solidFill>
                <a:schemeClr val="tx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9" name="Group 19"/>
          <p:cNvGrpSpPr/>
          <p:nvPr/>
        </p:nvGrpSpPr>
        <p:grpSpPr>
          <a:xfrm rot="0">
            <a:off x="454963" y="93878"/>
            <a:ext cx="10641129" cy="914400"/>
            <a:chOff x="454963" y="93878"/>
            <a:chExt cx="10641129" cy="914400"/>
          </a:xfrm>
        </p:grpSpPr>
        <p:sp>
          <p:nvSpPr>
            <p:cNvPr id="20" name="AutoShape 20"/>
            <p:cNvSpPr/>
            <p:nvPr/>
          </p:nvSpPr>
          <p:spPr>
            <a:xfrm>
              <a:off x="454963" y="331168"/>
              <a:ext cx="84147" cy="84147"/>
            </a:xfrm>
            <a:prstGeom prst="ellipse">
              <a:avLst/>
            </a:prstGeom>
            <a:solidFill>
              <a:schemeClr val="accent1">
                <a:alpha val="100000"/>
              </a:schemeClr>
            </a:solidFill>
          </p:spPr>
        </p:sp>
        <p:sp>
          <p:nvSpPr>
            <p:cNvPr id="21" name="AutoShape 21"/>
            <p:cNvSpPr/>
            <p:nvPr/>
          </p:nvSpPr>
          <p:spPr>
            <a:xfrm>
              <a:off x="575049" y="337743"/>
              <a:ext cx="78137" cy="78137"/>
            </a:xfrm>
            <a:prstGeom prst="ellipse">
              <a:avLst/>
            </a:prstGeom>
            <a:solidFill>
              <a:schemeClr val="accent1">
                <a:alpha val="80000"/>
              </a:schemeClr>
            </a:solidFill>
          </p:spPr>
        </p:sp>
        <p:sp>
          <p:nvSpPr>
            <p:cNvPr id="22" name="AutoShape 22"/>
            <p:cNvSpPr/>
            <p:nvPr/>
          </p:nvSpPr>
          <p:spPr>
            <a:xfrm>
              <a:off x="689125" y="339460"/>
              <a:ext cx="74704" cy="74704"/>
            </a:xfrm>
            <a:prstGeom prst="ellipse">
              <a:avLst/>
            </a:prstGeom>
            <a:solidFill>
              <a:schemeClr val="accent1">
                <a:alpha val="60000"/>
              </a:schemeClr>
            </a:solidFill>
          </p:spPr>
        </p:sp>
        <p:sp>
          <p:nvSpPr>
            <p:cNvPr id="23" name="AutoShape 23"/>
            <p:cNvSpPr/>
            <p:nvPr/>
          </p:nvSpPr>
          <p:spPr>
            <a:xfrm>
              <a:off x="799768" y="348430"/>
              <a:ext cx="69238" cy="69238"/>
            </a:xfrm>
            <a:prstGeom prst="ellipse">
              <a:avLst/>
            </a:prstGeom>
            <a:solidFill>
              <a:schemeClr val="accent1">
                <a:alpha val="40000"/>
              </a:schemeClr>
            </a:solidFill>
          </p:spPr>
        </p:sp>
        <p:sp>
          <p:nvSpPr>
            <p:cNvPr id="24" name="AutoShape 24"/>
            <p:cNvSpPr/>
            <p:nvPr/>
          </p:nvSpPr>
          <p:spPr>
            <a:xfrm>
              <a:off x="904945" y="344297"/>
              <a:ext cx="65594" cy="65594"/>
            </a:xfrm>
            <a:prstGeom prst="ellipse">
              <a:avLst/>
            </a:prstGeom>
            <a:solidFill>
              <a:schemeClr val="accent1">
                <a:alpha val="20000"/>
              </a:schemeClr>
            </a:solidFill>
          </p:spPr>
        </p:sp>
        <p:sp>
          <p:nvSpPr>
            <p:cNvPr id="25" name="AutoShape 25"/>
            <p:cNvSpPr/>
            <p:nvPr/>
          </p:nvSpPr>
          <p:spPr>
            <a:xfrm>
              <a:off x="454963" y="448942"/>
              <a:ext cx="84147" cy="84147"/>
            </a:xfrm>
            <a:prstGeom prst="ellipse">
              <a:avLst/>
            </a:prstGeom>
            <a:solidFill>
              <a:schemeClr val="accent1">
                <a:alpha val="100000"/>
              </a:schemeClr>
            </a:solidFill>
          </p:spPr>
        </p:sp>
        <p:sp>
          <p:nvSpPr>
            <p:cNvPr id="26" name="AutoShape 26"/>
            <p:cNvSpPr/>
            <p:nvPr/>
          </p:nvSpPr>
          <p:spPr>
            <a:xfrm>
              <a:off x="575049" y="455517"/>
              <a:ext cx="78137" cy="78137"/>
            </a:xfrm>
            <a:prstGeom prst="ellipse">
              <a:avLst/>
            </a:prstGeom>
            <a:solidFill>
              <a:schemeClr val="accent1">
                <a:alpha val="80000"/>
              </a:schemeClr>
            </a:solidFill>
          </p:spPr>
        </p:sp>
        <p:sp>
          <p:nvSpPr>
            <p:cNvPr id="27" name="AutoShape 27"/>
            <p:cNvSpPr/>
            <p:nvPr/>
          </p:nvSpPr>
          <p:spPr>
            <a:xfrm>
              <a:off x="689125" y="457233"/>
              <a:ext cx="74704" cy="74704"/>
            </a:xfrm>
            <a:prstGeom prst="ellipse">
              <a:avLst/>
            </a:prstGeom>
            <a:solidFill>
              <a:schemeClr val="accent1">
                <a:alpha val="60000"/>
              </a:schemeClr>
            </a:solidFill>
          </p:spPr>
        </p:sp>
        <p:sp>
          <p:nvSpPr>
            <p:cNvPr id="28" name="AutoShape 28"/>
            <p:cNvSpPr/>
            <p:nvPr/>
          </p:nvSpPr>
          <p:spPr>
            <a:xfrm>
              <a:off x="799768" y="466203"/>
              <a:ext cx="69238" cy="69238"/>
            </a:xfrm>
            <a:prstGeom prst="ellipse">
              <a:avLst/>
            </a:prstGeom>
            <a:solidFill>
              <a:schemeClr val="accent1">
                <a:alpha val="40000"/>
              </a:schemeClr>
            </a:solidFill>
          </p:spPr>
        </p:sp>
        <p:sp>
          <p:nvSpPr>
            <p:cNvPr id="29" name="AutoShape 29"/>
            <p:cNvSpPr/>
            <p:nvPr/>
          </p:nvSpPr>
          <p:spPr>
            <a:xfrm>
              <a:off x="904945" y="462070"/>
              <a:ext cx="65594" cy="65594"/>
            </a:xfrm>
            <a:prstGeom prst="ellipse">
              <a:avLst/>
            </a:prstGeom>
            <a:solidFill>
              <a:schemeClr val="accent1">
                <a:alpha val="20000"/>
              </a:schemeClr>
            </a:solidFill>
          </p:spPr>
        </p:sp>
        <p:sp>
          <p:nvSpPr>
            <p:cNvPr id="30" name="AutoShape 30"/>
            <p:cNvSpPr/>
            <p:nvPr/>
          </p:nvSpPr>
          <p:spPr>
            <a:xfrm>
              <a:off x="454963" y="566715"/>
              <a:ext cx="84147" cy="84147"/>
            </a:xfrm>
            <a:prstGeom prst="ellipse">
              <a:avLst/>
            </a:prstGeom>
            <a:solidFill>
              <a:schemeClr val="accent1">
                <a:alpha val="100000"/>
              </a:schemeClr>
            </a:solidFill>
          </p:spPr>
        </p:sp>
        <p:sp>
          <p:nvSpPr>
            <p:cNvPr id="31" name="AutoShape 31"/>
            <p:cNvSpPr/>
            <p:nvPr/>
          </p:nvSpPr>
          <p:spPr>
            <a:xfrm>
              <a:off x="575049" y="573291"/>
              <a:ext cx="78137" cy="78137"/>
            </a:xfrm>
            <a:prstGeom prst="ellipse">
              <a:avLst/>
            </a:prstGeom>
            <a:solidFill>
              <a:schemeClr val="accent1">
                <a:alpha val="80000"/>
              </a:schemeClr>
            </a:solidFill>
          </p:spPr>
        </p:sp>
        <p:sp>
          <p:nvSpPr>
            <p:cNvPr id="32" name="AutoShape 32"/>
            <p:cNvSpPr/>
            <p:nvPr/>
          </p:nvSpPr>
          <p:spPr>
            <a:xfrm>
              <a:off x="689125" y="575007"/>
              <a:ext cx="74704" cy="74704"/>
            </a:xfrm>
            <a:prstGeom prst="ellipse">
              <a:avLst/>
            </a:prstGeom>
            <a:solidFill>
              <a:schemeClr val="accent1">
                <a:alpha val="60000"/>
              </a:schemeClr>
            </a:solidFill>
          </p:spPr>
        </p:sp>
        <p:sp>
          <p:nvSpPr>
            <p:cNvPr id="33" name="AutoShape 33"/>
            <p:cNvSpPr/>
            <p:nvPr/>
          </p:nvSpPr>
          <p:spPr>
            <a:xfrm>
              <a:off x="799768" y="583977"/>
              <a:ext cx="69238" cy="69238"/>
            </a:xfrm>
            <a:prstGeom prst="ellipse">
              <a:avLst/>
            </a:prstGeom>
            <a:solidFill>
              <a:schemeClr val="accent1">
                <a:alpha val="40000"/>
              </a:schemeClr>
            </a:solidFill>
          </p:spPr>
        </p:sp>
        <p:sp>
          <p:nvSpPr>
            <p:cNvPr id="34" name="AutoShape 34"/>
            <p:cNvSpPr/>
            <p:nvPr/>
          </p:nvSpPr>
          <p:spPr>
            <a:xfrm>
              <a:off x="904945" y="579844"/>
              <a:ext cx="65594" cy="65594"/>
            </a:xfrm>
            <a:prstGeom prst="ellipse">
              <a:avLst/>
            </a:prstGeom>
            <a:solidFill>
              <a:schemeClr val="accent1">
                <a:alpha val="20000"/>
              </a:schemeClr>
            </a:solidFill>
          </p:spPr>
        </p:sp>
        <p:sp>
          <p:nvSpPr>
            <p:cNvPr id="35" name="AutoShape 35"/>
            <p:cNvSpPr/>
            <p:nvPr/>
          </p:nvSpPr>
          <p:spPr>
            <a:xfrm>
              <a:off x="454963" y="684489"/>
              <a:ext cx="84147" cy="84147"/>
            </a:xfrm>
            <a:prstGeom prst="ellipse">
              <a:avLst/>
            </a:prstGeom>
            <a:solidFill>
              <a:schemeClr val="accent1">
                <a:alpha val="100000"/>
              </a:schemeClr>
            </a:solidFill>
          </p:spPr>
        </p:sp>
        <p:sp>
          <p:nvSpPr>
            <p:cNvPr id="36" name="AutoShape 36"/>
            <p:cNvSpPr/>
            <p:nvPr/>
          </p:nvSpPr>
          <p:spPr>
            <a:xfrm>
              <a:off x="575049" y="691064"/>
              <a:ext cx="78137" cy="78137"/>
            </a:xfrm>
            <a:prstGeom prst="ellipse">
              <a:avLst/>
            </a:prstGeom>
            <a:solidFill>
              <a:schemeClr val="accent1">
                <a:alpha val="80000"/>
              </a:schemeClr>
            </a:solidFill>
          </p:spPr>
        </p:sp>
        <p:sp>
          <p:nvSpPr>
            <p:cNvPr id="37" name="AutoShape 37"/>
            <p:cNvSpPr/>
            <p:nvPr/>
          </p:nvSpPr>
          <p:spPr>
            <a:xfrm>
              <a:off x="689125" y="692781"/>
              <a:ext cx="74704" cy="74704"/>
            </a:xfrm>
            <a:prstGeom prst="ellipse">
              <a:avLst/>
            </a:prstGeom>
            <a:solidFill>
              <a:schemeClr val="accent1">
                <a:alpha val="60000"/>
              </a:schemeClr>
            </a:solidFill>
          </p:spPr>
        </p:sp>
        <p:sp>
          <p:nvSpPr>
            <p:cNvPr id="38" name="AutoShape 38"/>
            <p:cNvSpPr/>
            <p:nvPr/>
          </p:nvSpPr>
          <p:spPr>
            <a:xfrm>
              <a:off x="799768" y="701751"/>
              <a:ext cx="69238" cy="69238"/>
            </a:xfrm>
            <a:prstGeom prst="ellipse">
              <a:avLst/>
            </a:prstGeom>
            <a:solidFill>
              <a:schemeClr val="accent1">
                <a:alpha val="40000"/>
              </a:schemeClr>
            </a:solidFill>
          </p:spPr>
        </p:sp>
        <p:sp>
          <p:nvSpPr>
            <p:cNvPr id="39" name="AutoShape 39"/>
            <p:cNvSpPr/>
            <p:nvPr/>
          </p:nvSpPr>
          <p:spPr>
            <a:xfrm>
              <a:off x="904945" y="697618"/>
              <a:ext cx="65594" cy="65594"/>
            </a:xfrm>
            <a:prstGeom prst="ellipse">
              <a:avLst/>
            </a:prstGeom>
            <a:solidFill>
              <a:schemeClr val="accent1">
                <a:alpha val="20000"/>
              </a:schemeClr>
            </a:solidFill>
          </p:spPr>
        </p:sp>
        <p:sp>
          <p:nvSpPr>
            <p:cNvPr id="40" name="TextBox 40"/>
            <p:cNvSpPr txBox="1"/>
            <p:nvPr/>
          </p:nvSpPr>
          <p:spPr>
            <a:xfrm>
              <a:off x="1094842" y="93878"/>
              <a:ext cx="10001250" cy="914400"/>
            </a:xfrm>
            <a:prstGeom prst="rect">
              <a:avLst/>
            </a:prstGeom>
          </p:spPr>
          <p:txBody>
            <a:bodyPr vert="horz" wrap="square" lIns="123825" tIns="123825" rIns="57150" bIns="123825" rtlCol="0" anchor="t" anchorCtr="0">
              <a:spAutoFit/>
            </a:bodyPr>
            <a:lstStyle/>
            <a:p>
              <a:pPr>
                <a:lnSpc>
                  <a:spcPct val="140000"/>
                </a:lnSpc>
              </a:pPr>
              <a:r>
                <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rPr>
                <a:t>UML核心构成要素</a:t>
              </a:r>
              <a:endParaRPr lang="en-US" sz="3000" b="1">
                <a:solidFill>
                  <a:schemeClr val="accent1">
                    <a:alpha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41" name="图片 40"/>
          <p:cNvPicPr>
            <a:picLocks noChangeAspect="1"/>
          </p:cNvPicPr>
          <p:nvPr/>
        </p:nvPicPr>
        <p:blipFill>
          <a:blip r:embed="rId2"/>
          <a:stretch>
            <a:fillRect/>
          </a:stretch>
        </p:blipFill>
        <p:spPr>
          <a:xfrm>
            <a:off x="9799608" y="112047"/>
            <a:ext cx="2137641" cy="809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
</file>

<file path=ppt/tags/tag1.xml><?xml version="1.0" encoding="utf-8"?>
<p:tagLst xmlns:p="http://schemas.openxmlformats.org/presentationml/2006/main">
  <p:tag name="KSO_WM_DIAGRAM_VIRTUALLY_FRAME" val="{&quot;height&quot;:397.6677952755905,&quot;left&quot;:42.4496062992126,&quot;top&quot;:104.0855905511811,&quot;width&quot;:468.1203149606299}"/>
</p:tagLst>
</file>

<file path=ppt/tags/tag10.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5*n_h_h_f*1_2_5_1"/>
  <p:tag name="KSO_WM_TEMPLATE_CATEGORY" val="diagram"/>
  <p:tag name="KSO_WM_TEMPLATE_INDEX" val="20231642"/>
  <p:tag name="KSO_WM_UNIT_LAYERLEVEL" val="1_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UNIT_VALUE" val="114"/>
  <p:tag name="KSO_WM_DIAGRAM_GROUP_CODE" val="n1-1"/>
  <p:tag name="KSO_WM_UNIT_TYPE" val="n_h_h_f"/>
  <p:tag name="KSO_WM_UNIT_INDEX" val="1_2_5_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8999999761581421},{&quot;brightness&quot;:0,&quot;colorType&quot;:1,&quot;foreColorIndex&quot;:2,&quot;pos&quot;:1,&quot;transparency&quot;:1}],&quot;type&quot;:3},&quot;glow&quot;:{&quot;colorType&quot;:0},&quot;line&quot;:{&quot;gradient&quot;:[{&quot;brightness&quot;:0,&quot;colorType&quot;:1,&quot;foreColorIndex&quot;:14,&quot;pos&quot;:0,&quot;transparency&quot;:1},{&quot;brightness&quot;:0,&quot;colorType&quot;:1,&quot;foreColorIndex&quot;:6,&quot;pos&quot;:1,&quot;transparency&quot;:0.5}],&quot;type&quot;:2},&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输入你的项正文，文字是您思想的提炼，请尽量言简意赅的阐述观点"/>
  <p:tag name="KSO_WM_UNIT_FILL_TYPE" val="3"/>
  <p:tag name="KSO_WM_UNIT_TEXT_FILL_FORE_SCHEMECOLOR_INDEX" val="1"/>
  <p:tag name="KSO_WM_UNIT_TEXT_FILL_TYPE"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5*n_h_h_f*1_2_6_1"/>
  <p:tag name="KSO_WM_TEMPLATE_CATEGORY" val="diagram"/>
  <p:tag name="KSO_WM_TEMPLATE_INDEX" val="20231642"/>
  <p:tag name="KSO_WM_UNIT_LAYERLEVEL" val="1_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UNIT_VALUE" val="96"/>
  <p:tag name="KSO_WM_DIAGRAM_GROUP_CODE" val="n1-1"/>
  <p:tag name="KSO_WM_UNIT_TYPE" val="n_h_h_f"/>
  <p:tag name="KSO_WM_UNIT_INDEX" val="1_2_6_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8999999761581421},{&quot;brightness&quot;:0,&quot;colorType&quot;:1,&quot;foreColorIndex&quot;:2,&quot;pos&quot;:1,&quot;transparency&quot;:1}],&quot;type&quot;:3},&quot;glow&quot;:{&quot;colorType&quot;:0},&quot;line&quot;:{&quot;gradient&quot;:[{&quot;brightness&quot;:0,&quot;colorType&quot;:1,&quot;foreColorIndex&quot;:14,&quot;pos&quot;:0,&quot;transparency&quot;:1},{&quot;brightness&quot;:0,&quot;colorType&quot;:1,&quot;foreColorIndex&quot;:6,&quot;pos&quot;:1,&quot;transparency&quot;:0.5}],&quot;type&quot;:2},&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输入你的项正文，文字是您思想的提炼，请尽量言简意赅的阐述"/>
  <p:tag name="KSO_WM_UNIT_FILL_TYPE" val="3"/>
  <p:tag name="KSO_WM_UNIT_TEXT_FILL_FORE_SCHEMECOLOR_INDEX" val="1"/>
  <p:tag name="KSO_WM_UNIT_TEXT_FILL_TYP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5*n_h_h_f*1_2_1_1"/>
  <p:tag name="KSO_WM_TEMPLATE_CATEGORY" val="diagram"/>
  <p:tag name="KSO_WM_TEMPLATE_INDEX" val="20231642"/>
  <p:tag name="KSO_WM_UNIT_LAYERLEVEL" val="1_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UNIT_VALUE" val="114"/>
  <p:tag name="KSO_WM_DIAGRAM_GROUP_CODE" val="n1-1"/>
  <p:tag name="KSO_WM_UNIT_TYPE" val="n_h_h_f"/>
  <p:tag name="KSO_WM_UNIT_INDEX" val="1_2_1_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8999999761581421},{&quot;brightness&quot;:0,&quot;colorType&quot;:1,&quot;foreColorIndex&quot;:2,&quot;pos&quot;:1,&quot;transparency&quot;:1}],&quot;type&quot;:3},&quot;glow&quot;:{&quot;colorType&quot;:0},&quot;line&quot;:{&quot;gradient&quot;:[{&quot;brightness&quot;:0,&quot;colorType&quot;:1,&quot;foreColorIndex&quot;:14,&quot;pos&quot;:0,&quot;transparency&quot;:1},{&quot;brightness&quot;:0,&quot;colorType&quot;:1,&quot;foreColorIndex&quot;:6,&quot;pos&quot;:1,&quot;transparency&quot;:0.5}],&quot;type&quot;:2},&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输入你的项正文，文字是您思想的提炼，请尽量言简意赅的阐述观点"/>
  <p:tag name="KSO_WM_UNIT_FILL_TYPE" val="3"/>
  <p:tag name="KSO_WM_UNIT_TEXT_FILL_FORE_SCHEMECOLOR_INDEX" val="1"/>
  <p:tag name="KSO_WM_UNIT_TEXT_FILL_TYPE"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5*n_h_h_f*1_2_4_1"/>
  <p:tag name="KSO_WM_TEMPLATE_CATEGORY" val="diagram"/>
  <p:tag name="KSO_WM_TEMPLATE_INDEX" val="20231642"/>
  <p:tag name="KSO_WM_UNIT_LAYERLEVEL" val="1_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n1-1"/>
  <p:tag name="KSO_WM_UNIT_TYPE" val="n_h_h_f"/>
  <p:tag name="KSO_WM_UNIT_INDEX" val="1_2_4_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2,&quot;pos&quot;:0,&quot;transparency&quot;:1},{&quot;brightness&quot;:0,&quot;colorType&quot;:1,&quot;foreColorIndex&quot;:6,&quot;pos&quot;:1,&quot;transparency&quot;:0.8999999761581421}],&quot;type&quot;:3},&quot;glow&quot;:{&quot;colorType&quot;:0},&quot;line&quot;:{&quot;gradient&quot;:[{&quot;brightness&quot;:0,&quot;colorType&quot;:1,&quot;foreColorIndex&quot;:14,&quot;pos&quot;:0,&quot;transparency&quot;:1},{&quot;brightness&quot;:0,&quot;colorType&quot;:1,&quot;foreColorIndex&quot;:6,&quot;pos&quot;:1,&quot;transparency&quot;:0.5}],&quot;type&quot;:2},&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输入你的项正文，文字是您思想的提炼，请尽量言简意赅的阐述观点"/>
  <p:tag name="KSO_WM_UNIT_FILL_TYPE" val="3"/>
  <p:tag name="KSO_WM_UNIT_TEXT_FILL_FORE_SCHEMECOLOR_INDEX" val="1"/>
  <p:tag name="KSO_WM_UNIT_TEXT_FILL_TYPE"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5*n_h_h_f*1_2_3_1"/>
  <p:tag name="KSO_WM_TEMPLATE_CATEGORY" val="diagram"/>
  <p:tag name="KSO_WM_TEMPLATE_INDEX" val="20231642"/>
  <p:tag name="KSO_WM_UNIT_LAYERLEVEL" val="1_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n1-1"/>
  <p:tag name="KSO_WM_UNIT_TYPE" val="n_h_h_f"/>
  <p:tag name="KSO_WM_UNIT_INDEX" val="1_2_3_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2,&quot;pos&quot;:0,&quot;transparency&quot;:1},{&quot;brightness&quot;:0,&quot;colorType&quot;:1,&quot;foreColorIndex&quot;:6,&quot;pos&quot;:1,&quot;transparency&quot;:0.8999999761581421}],&quot;type&quot;:3},&quot;glow&quot;:{&quot;colorType&quot;:0},&quot;line&quot;:{&quot;gradient&quot;:[{&quot;brightness&quot;:0,&quot;colorType&quot;:1,&quot;foreColorIndex&quot;:14,&quot;pos&quot;:0,&quot;transparency&quot;:1},{&quot;brightness&quot;:0,&quot;colorType&quot;:1,&quot;foreColorIndex&quot;:6,&quot;pos&quot;:1,&quot;transparency&quot;:0.5}],&quot;type&quot;:2},&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输入你的项正文，文字是您思想的提炼，请尽量言简意赅的阐述观点"/>
  <p:tag name="KSO_WM_UNIT_FILL_TYPE" val="3"/>
  <p:tag name="KSO_WM_UNIT_TEXT_FILL_FORE_SCHEMECOLOR_INDEX" val="1"/>
  <p:tag name="KSO_WM_UNIT_TEXT_FILL_TYPE"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5*n_h_h_f*1_2_2_1"/>
  <p:tag name="KSO_WM_TEMPLATE_CATEGORY" val="diagram"/>
  <p:tag name="KSO_WM_TEMPLATE_INDEX" val="20231642"/>
  <p:tag name="KSO_WM_UNIT_LAYERLEVEL" val="1_1_1_1"/>
  <p:tag name="KSO_WM_TAG_VERSION" val="3.0"/>
  <p:tag name="KSO_WM_BEAUTIFY_FLAG" val="#wm#"/>
  <p:tag name="KSO_WM_DIAGRAM_VERSION" val="3"/>
  <p:tag name="KSO_WM_DIAGRAM_COLOR_TRICK" val="1"/>
  <p:tag name="KSO_WM_DIAGRAM_COLOR_TEXT_CAN_REMOVE" val="n"/>
  <p:tag name="KSO_WM_UNIT_SUBTYPE" val="a"/>
  <p:tag name="KSO_WM_UNIT_NOCLEAR" val="0"/>
  <p:tag name="KSO_WM_DIAGRAM_GROUP_CODE" val="n1-1"/>
  <p:tag name="KSO_WM_UNIT_TYPE" val="n_h_h_f"/>
  <p:tag name="KSO_WM_UNIT_INDEX" val="1_2_2_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2,&quot;pos&quot;:0,&quot;transparency&quot;:1},{&quot;brightness&quot;:0,&quot;colorType&quot;:1,&quot;foreColorIndex&quot;:6,&quot;pos&quot;:1,&quot;transparency&quot;:0.8999999761581421}],&quot;type&quot;:3},&quot;glow&quot;:{&quot;colorType&quot;:0},&quot;line&quot;:{&quot;gradient&quot;:[{&quot;brightness&quot;:0,&quot;colorType&quot;:1,&quot;foreColorIndex&quot;:14,&quot;pos&quot;:0,&quot;transparency&quot;:1},{&quot;brightness&quot;:0,&quot;colorType&quot;:1,&quot;foreColorIndex&quot;:6,&quot;pos&quot;:1,&quot;transparency&quot;:0.5}],&quot;type&quot;:2},&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输入你的项正文，文字是您思想的提炼，请尽量言简意赅的阐述观点"/>
  <p:tag name="KSO_WM_UNIT_FILL_TYPE" val="3"/>
  <p:tag name="KSO_WM_UNIT_TEXT_FILL_FORE_SCHEMECOLOR_INDEX" val="1"/>
  <p:tag name="KSO_WM_UNIT_TEXT_FILL_TYPE"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5*n_h_i*1_1_2"/>
  <p:tag name="KSO_WM_TEMPLATE_CATEGORY" val="diagram"/>
  <p:tag name="KSO_WM_TEMPLATE_INDEX" val="2023164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i"/>
  <p:tag name="KSO_WM_UNIT_INDEX" val="1_1_2"/>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800000011920929},{&quot;brightness&quot;:0,&quot;colorType&quot;:1,&quot;foreColorIndex&quot;:5,&quot;pos&quot;:1,&quot;transparency&quot;:0.800000011920929}],&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2_5*n_h_i*1_1_1"/>
  <p:tag name="KSO_WM_TEMPLATE_CATEGORY" val="diagram"/>
  <p:tag name="KSO_WM_TEMPLATE_INDEX" val="2023164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n1-1"/>
  <p:tag name="KSO_WM_UNIT_TYPE" val="n_h_i"/>
  <p:tag name="KSO_WM_UNIT_INDEX" val="1_1_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42_5*n_h_h_i*1_2_1_1"/>
  <p:tag name="KSO_WM_TEMPLATE_CATEGORY" val="diagram"/>
  <p:tag name="KSO_WM_TEMPLATE_INDEX" val="2023164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6000000238418579,&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3"/>
  <p:tag name="KSO_WM_UNIT_TEXT_FILL_FORE_SCHEMECOLOR_INDEX" val="1"/>
  <p:tag name="KSO_WM_UNIT_TEXT_FILL_TYPE"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6_1"/>
  <p:tag name="KSO_WM_UNIT_ID" val="diagram20231642_5*n_h_h_i*1_2_6_1"/>
  <p:tag name="KSO_WM_TEMPLATE_CATEGORY" val="diagram"/>
  <p:tag name="KSO_WM_TEMPLATE_INDEX" val="2023164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6000000238418579,&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6"/>
  <p:tag name="KSO_WM_UNIT_FILL_TYPE" val="3"/>
  <p:tag name="KSO_WM_UNIT_TEXT_FILL_FORE_SCHEMECOLOR_INDEX" val="1"/>
  <p:tag name="KSO_WM_UNIT_TEXT_FILL_TYPE" val="1"/>
</p:tagLst>
</file>

<file path=ppt/tags/tag11.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5_1"/>
  <p:tag name="KSO_WM_UNIT_ID" val="diagram20231642_5*n_h_h_i*1_2_5_1"/>
  <p:tag name="KSO_WM_TEMPLATE_CATEGORY" val="diagram"/>
  <p:tag name="KSO_WM_TEMPLATE_INDEX" val="2023164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6000000238418579,&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5"/>
  <p:tag name="KSO_WM_UNIT_FILL_TYPE" val="3"/>
  <p:tag name="KSO_WM_UNIT_TEXT_FILL_FORE_SCHEMECOLOR_INDEX" val="1"/>
  <p:tag name="KSO_WM_UNIT_TEXT_FILL_TYPE"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642_5*n_h_h_i*1_2_2_1"/>
  <p:tag name="KSO_WM_TEMPLATE_CATEGORY" val="diagram"/>
  <p:tag name="KSO_WM_TEMPLATE_INDEX" val="2023164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6000000238418579,&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3"/>
  <p:tag name="KSO_WM_UNIT_TEXT_FILL_FORE_SCHEMECOLOR_INDEX" val="1"/>
  <p:tag name="KSO_WM_UNIT_TEXT_FILL_TYPE"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4_1"/>
  <p:tag name="KSO_WM_UNIT_ID" val="diagram20231642_5*n_h_h_i*1_2_4_1"/>
  <p:tag name="KSO_WM_TEMPLATE_CATEGORY" val="diagram"/>
  <p:tag name="KSO_WM_TEMPLATE_INDEX" val="2023164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6000000238418579,&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3"/>
  <p:tag name="KSO_WM_UNIT_TEXT_FILL_FORE_SCHEMECOLOR_INDEX" val="1"/>
  <p:tag name="KSO_WM_UNIT_TEXT_FILL_TYPE"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642_5*n_h_h_i*1_2_3_1"/>
  <p:tag name="KSO_WM_TEMPLATE_CATEGORY" val="diagram"/>
  <p:tag name="KSO_WM_TEMPLATE_INDEX" val="20231642"/>
  <p:tag name="KSO_WM_UNIT_LAYERLEVEL" val="1_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375.1000061035156,&quot;left&quot;:49.75,&quot;top&quot;:124.69999694824219,&quot;width&quot;:861.85}"/>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6000000238418579,&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TEXT_FILL_FORE_SCHEMECOLOR_INDEX" val="1"/>
  <p:tag name="KSO_WM_UNIT_TEXT_FILL_TYPE" val="1"/>
</p:tagLst>
</file>

<file path=ppt/tags/tag114.xml><?xml version="1.0" encoding="utf-8"?>
<p:tagLst xmlns:p="http://schemas.openxmlformats.org/presentationml/2006/main">
  <p:tag name="KSO_WM_SLIDE_ID" val="diagram20231642_5"/>
  <p:tag name="KSO_WM_TEMPLATE_SUBCATEGORY" val="0"/>
  <p:tag name="KSO_WM_TEMPLATE_MASTER_TYPE" val="0"/>
  <p:tag name="KSO_WM_TEMPLATE_COLOR_TYPE" val="0"/>
  <p:tag name="KSO_WM_SLIDE_ITEM_CNT" val="6"/>
  <p:tag name="KSO_WM_SLIDE_INDEX" val="5"/>
  <p:tag name="KSO_WM_TAG_VERSION" val="3.0"/>
  <p:tag name="KSO_WM_BEAUTIFY_FLAG" val="#wm#"/>
  <p:tag name="KSO_WM_TEMPLATE_CATEGORY" val="diagram"/>
  <p:tag name="KSO_WM_TEMPLATE_INDEX" val="20231642"/>
  <p:tag name="KSO_WM_SLIDE_TYPE" val="text"/>
  <p:tag name="KSO_WM_SLIDE_SUBTYPE" val="diag"/>
  <p:tag name="KSO_WM_SLIDE_SIZE" val="861.85*375.1"/>
  <p:tag name="KSO_WM_SLIDE_POSITION" val="49.75*124.7"/>
  <p:tag name="KSO_WM_SLIDE_LAYOUT" val="a_n"/>
  <p:tag name="KSO_WM_SLIDE_LAYOUT_CNT" val="1_1"/>
  <p:tag name="KSO_WM_SPECIAL_SOURCE" val="bdnull"/>
  <p:tag name="KSO_WM_DIAGRAM_GROUP_CODE" val="n1-1"/>
  <p:tag name="KSO_WM_SLIDE_DIAGTYPE" val="n"/>
</p:tagLst>
</file>

<file path=ppt/tags/tag115.xml><?xml version="1.0" encoding="utf-8"?>
<p:tagLst xmlns:p="http://schemas.openxmlformats.org/presentationml/2006/main">
  <p:tag name="KSO_WM_BEAUTIFY_FLAG" val="#wm#"/>
  <p:tag name="KSO_WM_TEMPLATE_CATEGORY" val="diagram"/>
  <p:tag name="KSO_WM_TEMPLATE_INDEX" val="20231642"/>
</p:tagLst>
</file>

<file path=ppt/tags/tag116.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17.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18.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19.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20.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1.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2.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3.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4.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5.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6.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7.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8.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29.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3.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30.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31.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32.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33.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134.xml><?xml version="1.0" encoding="utf-8"?>
<p:tagLst xmlns:p="http://schemas.openxmlformats.org/presentationml/2006/main">
  <p:tag name="KSO_WM_DIAGRAM_VIRTUALLY_FRAME" val="{&quot;height&quot;:323.4005511811023,&quot;left&quot;:1.92,&quot;top&quot;:117.97551181102362,&quot;width&quot;:953.0244881889763}"/>
</p:tagLst>
</file>

<file path=ppt/tags/tag135.xml><?xml version="1.0" encoding="utf-8"?>
<p:tagLst xmlns:p="http://schemas.openxmlformats.org/presentationml/2006/main">
  <p:tag name="KSO_WM_DIAGRAM_VIRTUALLY_FRAME" val="{&quot;height&quot;:323.4005511811023,&quot;left&quot;:1.92,&quot;top&quot;:117.97551181102362,&quot;width&quot;:953.0244881889763}"/>
</p:tagLst>
</file>

<file path=ppt/tags/tag136.xml><?xml version="1.0" encoding="utf-8"?>
<p:tagLst xmlns:p="http://schemas.openxmlformats.org/presentationml/2006/main">
  <p:tag name="KSO_WM_DIAGRAM_VIRTUALLY_FRAME" val="{&quot;height&quot;:323.4005511811023,&quot;left&quot;:1.92,&quot;top&quot;:117.97551181102362,&quot;width&quot;:953.0244881889763}"/>
</p:tagLst>
</file>

<file path=ppt/tags/tag137.xml><?xml version="1.0" encoding="utf-8"?>
<p:tagLst xmlns:p="http://schemas.openxmlformats.org/presentationml/2006/main">
  <p:tag name="KSO_WM_DIAGRAM_VIRTUALLY_FRAME" val="{&quot;height&quot;:323.4005511811023,&quot;left&quot;:1.92,&quot;top&quot;:117.97551181102362,&quot;width&quot;:953.0244881889763}"/>
</p:tagLst>
</file>

<file path=ppt/tags/tag138.xml><?xml version="1.0" encoding="utf-8"?>
<p:tagLst xmlns:p="http://schemas.openxmlformats.org/presentationml/2006/main">
  <p:tag name="KSO_WM_DIAGRAM_VIRTUALLY_FRAME" val="{&quot;height&quot;:323.4005511811023,&quot;left&quot;:1.92,&quot;top&quot;:117.97551181102362,&quot;width&quot;:953.0244881889763}"/>
</p:tagLst>
</file>

<file path=ppt/tags/tag139.xml><?xml version="1.0" encoding="utf-8"?>
<p:tagLst xmlns:p="http://schemas.openxmlformats.org/presentationml/2006/main">
  <p:tag name="KSO_WM_DIAGRAM_VIRTUALLY_FRAME" val="{&quot;height&quot;:323.4005511811023,&quot;left&quot;:1.92,&quot;top&quot;:117.97551181102362,&quot;width&quot;:953.0244881889763}"/>
</p:tagLst>
</file>

<file path=ppt/tags/tag14.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40.xml><?xml version="1.0" encoding="utf-8"?>
<p:tagLst xmlns:p="http://schemas.openxmlformats.org/presentationml/2006/main">
  <p:tag name="KSO_WM_DIAGRAM_VIRTUALLY_FRAME" val="{&quot;height&quot;:323.4005511811023,&quot;left&quot;:1.92,&quot;top&quot;:117.97551181102362,&quot;width&quot;:953.0244881889763}"/>
</p:tagLst>
</file>

<file path=ppt/tags/tag141.xml><?xml version="1.0" encoding="utf-8"?>
<p:tagLst xmlns:p="http://schemas.openxmlformats.org/presentationml/2006/main">
  <p:tag name="KSO_WM_DIAGRAM_VIRTUALLY_FRAME" val="{&quot;height&quot;:323.4005511811023,&quot;left&quot;:1.92,&quot;top&quot;:117.97551181102362,&quot;width&quot;:953.0244881889763}"/>
</p:tagLst>
</file>

<file path=ppt/tags/tag142.xml><?xml version="1.0" encoding="utf-8"?>
<p:tagLst xmlns:p="http://schemas.openxmlformats.org/presentationml/2006/main">
  <p:tag name="KSO_WM_DIAGRAM_VIRTUALLY_FRAME" val="{&quot;height&quot;:323.4005511811023,&quot;left&quot;:1.92,&quot;top&quot;:117.97551181102362,&quot;width&quot;:953.0244881889763}"/>
</p:tagLst>
</file>

<file path=ppt/tags/tag143.xml><?xml version="1.0" encoding="utf-8"?>
<p:tagLst xmlns:p="http://schemas.openxmlformats.org/presentationml/2006/main">
  <p:tag name="KSO_WM_DIAGRAM_VIRTUALLY_FRAME" val="{&quot;height&quot;:323.4005511811023,&quot;left&quot;:1.92,&quot;top&quot;:117.97551181102362,&quot;width&quot;:953.0244881889763}"/>
</p:tagLst>
</file>

<file path=ppt/tags/tag144.xml><?xml version="1.0" encoding="utf-8"?>
<p:tagLst xmlns:p="http://schemas.openxmlformats.org/presentationml/2006/main">
  <p:tag name="KSO_WM_DIAGRAM_VIRTUALLY_FRAME" val="{&quot;height&quot;:323.4005511811023,&quot;left&quot;:1.92,&quot;top&quot;:117.97551181102362,&quot;width&quot;:953.0244881889763}"/>
</p:tagLst>
</file>

<file path=ppt/tags/tag145.xml><?xml version="1.0" encoding="utf-8"?>
<p:tagLst xmlns:p="http://schemas.openxmlformats.org/presentationml/2006/main">
  <p:tag name="KSO_WM_DIAGRAM_VIRTUALLY_FRAME" val="{&quot;height&quot;:323.4005511811023,&quot;left&quot;:1.92,&quot;top&quot;:117.97551181102362,&quot;width&quot;:953.0244881889763}"/>
</p:tagLst>
</file>

<file path=ppt/tags/tag146.xml><?xml version="1.0" encoding="utf-8"?>
<p:tagLst xmlns:p="http://schemas.openxmlformats.org/presentationml/2006/main">
  <p:tag name="KSO_WM_DIAGRAM_VIRTUALLY_FRAME" val="{&quot;height&quot;:323.4005511811023,&quot;left&quot;:1.92,&quot;top&quot;:117.97551181102362,&quot;width&quot;:953.0244881889763}"/>
</p:tagLst>
</file>

<file path=ppt/tags/tag147.xml><?xml version="1.0" encoding="utf-8"?>
<p:tagLst xmlns:p="http://schemas.openxmlformats.org/presentationml/2006/main">
  <p:tag name="KSO_WM_DIAGRAM_VIRTUALLY_FRAME" val="{&quot;height&quot;:323.4005511811023,&quot;left&quot;:1.92,&quot;top&quot;:117.97551181102362,&quot;width&quot;:953.0244881889763}"/>
</p:tagLst>
</file>

<file path=ppt/tags/tag148.xml><?xml version="1.0" encoding="utf-8"?>
<p:tagLst xmlns:p="http://schemas.openxmlformats.org/presentationml/2006/main">
  <p:tag name="KSO_WM_DIAGRAM_VIRTUALLY_FRAME" val="{&quot;height&quot;:323.4005511811023,&quot;left&quot;:1.92,&quot;top&quot;:117.97551181102362,&quot;width&quot;:953.0244881889763}"/>
</p:tagLst>
</file>

<file path=ppt/tags/tag149.xml><?xml version="1.0" encoding="utf-8"?>
<p:tagLst xmlns:p="http://schemas.openxmlformats.org/presentationml/2006/main">
  <p:tag name="KSO_WM_DIAGRAM_VIRTUALLY_FRAME" val="{&quot;height&quot;:323.4005511811023,&quot;left&quot;:1.92,&quot;top&quot;:117.97551181102362,&quot;width&quot;:953.0244881889763}"/>
</p:tagLst>
</file>

<file path=ppt/tags/tag15.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50.xml><?xml version="1.0" encoding="utf-8"?>
<p:tagLst xmlns:p="http://schemas.openxmlformats.org/presentationml/2006/main">
  <p:tag name="KSO_WM_DIAGRAM_VIRTUALLY_FRAME" val="{&quot;height&quot;:323.4005511811023,&quot;left&quot;:1.92,&quot;top&quot;:117.97551181102362,&quot;width&quot;:953.0244881889763}"/>
</p:tagLst>
</file>

<file path=ppt/tags/tag151.xml><?xml version="1.0" encoding="utf-8"?>
<p:tagLst xmlns:p="http://schemas.openxmlformats.org/presentationml/2006/main">
  <p:tag name="KSO_WM_DIAGRAM_VIRTUALLY_FRAME" val="{&quot;height&quot;:323.4005511811023,&quot;left&quot;:1.92,&quot;top&quot;:117.97551181102362,&quot;width&quot;:953.0244881889763}"/>
</p:tagLst>
</file>

<file path=ppt/tags/tag152.xml><?xml version="1.0" encoding="utf-8"?>
<p:tagLst xmlns:p="http://schemas.openxmlformats.org/presentationml/2006/main">
  <p:tag name="KSO_WM_DIAGRAM_VIRTUALLY_FRAME" val="{&quot;height&quot;:323.4005511811023,&quot;left&quot;:1.92,&quot;top&quot;:117.97551181102362,&quot;width&quot;:953.0244881889763}"/>
</p:tagLst>
</file>

<file path=ppt/tags/tag153.xml><?xml version="1.0" encoding="utf-8"?>
<p:tagLst xmlns:p="http://schemas.openxmlformats.org/presentationml/2006/main">
  <p:tag name="KSO_WM_DIAGRAM_VIRTUALLY_FRAME" val="{&quot;height&quot;:323.4005511811023,&quot;left&quot;:1.92,&quot;top&quot;:117.97551181102362,&quot;width&quot;:953.0244881889763}"/>
</p:tagLst>
</file>

<file path=ppt/tags/tag154.xml><?xml version="1.0" encoding="utf-8"?>
<p:tagLst xmlns:p="http://schemas.openxmlformats.org/presentationml/2006/main">
  <p:tag name="KSO_WM_DIAGRAM_VIRTUALLY_FRAME" val="{&quot;height&quot;:323.4005511811023,&quot;left&quot;:1.92,&quot;top&quot;:117.97551181102362,&quot;width&quot;:953.0244881889763}"/>
</p:tagLst>
</file>

<file path=ppt/tags/tag15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88_1*a*1"/>
  <p:tag name="KSO_WM_TEMPLATE_CATEGORY" val="custom"/>
  <p:tag name="KSO_WM_TEMPLATE_INDEX" val="20234788"/>
  <p:tag name="KSO_WM_UNIT_LAYERLEVEL" val="1"/>
  <p:tag name="KSO_WM_TAG_VERSION" val="3.0"/>
  <p:tag name="KSO_WM_BEAUTIFY_FLAG" val="#wm#"/>
  <p:tag name="KSO_WM_UNIT_PRESET_TEXT" val="单击此处添加标题"/>
  <p:tag name="KSO_WM_UNIT_VALUE" val="14"/>
  <p:tag name="KSO_WM_UNIT_TEXT_FILL_FORE_SCHEMECOLOR_INDEX" val="13"/>
  <p:tag name="KSO_WM_UNIT_TEXT_FILL_TYPE" val="1"/>
  <p:tag name="KSO_WM_UNIT_USESOURCEFORMAT_APPLY" val="1"/>
</p:tagLst>
</file>

<file path=ppt/tags/tag156.xml><?xml version="1.0" encoding="utf-8"?>
<p:tagLst xmlns:p="http://schemas.openxmlformats.org/presentationml/2006/main">
  <p:tag name="KSO_WM_UNIT_VALUE" val="1904*1476"/>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4788_1*d*1"/>
  <p:tag name="KSO_WM_TEMPLATE_CATEGORY" val="custom"/>
  <p:tag name="KSO_WM_TEMPLATE_INDEX" val="20234788"/>
  <p:tag name="KSO_WM_UNIT_LAYERLEVEL" val="1"/>
  <p:tag name="KSO_WM_TAG_VERSION" val="3.0"/>
  <p:tag name="KSO_WM_BEAUTIFY_FLAG" val="#wm#"/>
  <p:tag name="KSO_WM_UNIT_LINE_FORE_SCHEMECOLOR_INDEX" val="13"/>
  <p:tag name="KSO_WM_UNIT_LINE_FILL_TYPE" val="2"/>
  <p:tag name="KSO_WM_UNIT_USESOURCEFORMAT_APPLY" val="1"/>
</p:tagLst>
</file>

<file path=ppt/tags/tag15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f"/>
  <p:tag name="KSO_WM_UNIT_INDEX" val="1"/>
  <p:tag name="KSO_WM_UNIT_ID" val="custom20234788_1*f*1"/>
  <p:tag name="KSO_WM_TEMPLATE_CATEGORY" val="custom"/>
  <p:tag name="KSO_WM_TEMPLATE_INDEX" val="20234788"/>
  <p:tag name="KSO_WM_UNIT_LAYERLEVEL" val="1"/>
  <p:tag name="KSO_WM_TAG_VERSION" val="3.0"/>
  <p:tag name="KSO_WM_BEAUTIFY_FLAG" val="#wm#"/>
  <p:tag name="KSO_WM_UNIT_PRESET_TEXT" val="单击此处添加文本，简明扼要地阐述观点。根据需要可酌情增减文字，以便观者准确理解您传达的思想。&#10;"/>
  <p:tag name="KSO_WM_UNIT_VALUE" val="54"/>
  <p:tag name="KSO_WM_UNIT_TEXT_FILL_FORE_SCHEMECOLOR_INDEX" val="13"/>
  <p:tag name="KSO_WM_UNIT_TEXT_FILL_TYPE" val="1"/>
  <p:tag name="KSO_WM_UNIT_USESOURCEFORMAT_APPLY" val="1"/>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4788_1*i*1"/>
  <p:tag name="KSO_WM_TEMPLATE_CATEGORY" val="custom"/>
  <p:tag name="KSO_WM_TEMPLATE_INDEX" val="20234788"/>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4788_1*i*2"/>
  <p:tag name="KSO_WM_TEMPLATE_CATEGORY" val="custom"/>
  <p:tag name="KSO_WM_TEMPLATE_INDEX" val="20234788"/>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16.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4788_1*i*3"/>
  <p:tag name="KSO_WM_TEMPLATE_CATEGORY" val="custom"/>
  <p:tag name="KSO_WM_TEMPLATE_INDEX" val="20234788"/>
  <p:tag name="KSO_WM_UNIT_LAYERLEVEL" val="1"/>
  <p:tag name="KSO_WM_TAG_VERSION" val="3.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16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4784_2*l_i*1_1"/>
  <p:tag name="KSO_WM_TEMPLATE_CATEGORY" val="diagram"/>
  <p:tag name="KSO_WM_TEMPLATE_INDEX" val="20234784"/>
  <p:tag name="KSO_WM_UNIT_LAYERLEVEL" val="1_1"/>
  <p:tag name="KSO_WM_TAG_VERSION" val="3.0"/>
  <p:tag name="KSO_WM_BEAUTIFY_FLAG" val="#wm#"/>
  <p:tag name="KSO_WM_DIAGRAM_MAX_ITEMCNT" val="4"/>
  <p:tag name="KSO_WM_DIAGRAM_MIN_ITEMCNT" val="2"/>
  <p:tag name="KSO_WM_DIAGRAM_VIRTUALLY_FRAME" val="{&quot;height&quot;:272.25,&quot;width&quot;:597.1428833007812}"/>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2,&quot;rgb&quot;:&quot;#000000&quot;,&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6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784_2*l_h_f*1_1_1"/>
  <p:tag name="KSO_WM_TEMPLATE_CATEGORY" val="diagram"/>
  <p:tag name="KSO_WM_TEMPLATE_INDEX" val="20234784"/>
  <p:tag name="KSO_WM_UNIT_LAYERLEVEL" val="1_1_1"/>
  <p:tag name="KSO_WM_TAG_VERSION" val="3.0"/>
  <p:tag name="KSO_WM_BEAUTIFY_FLAG" val="#wm#"/>
  <p:tag name="KSO_WM_UNIT_PRESET_TEXT" val="单击此处添加文本内容，简明扼要地阐述您的观点。根据需要可酌情增减文字。"/>
  <p:tag name="KSO_WM_UNIT_TEXT_FILL_FORE_SCHEMECOLOR_INDEX" val="1"/>
  <p:tag name="KSO_WM_UNIT_TEXT_FILL_TYPE" val="1"/>
  <p:tag name="KSO_WM_DIAGRAM_MAX_ITEMCNT" val="4"/>
  <p:tag name="KSO_WM_DIAGRAM_MIN_ITEMCNT" val="2"/>
  <p:tag name="KSO_WM_DIAGRAM_VIRTUALLY_FRAME" val="{&quot;height&quot;:272.25,&quot;width&quot;:597.14288330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6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4784_2*l_h_f*1_2_1"/>
  <p:tag name="KSO_WM_TEMPLATE_CATEGORY" val="diagram"/>
  <p:tag name="KSO_WM_TEMPLATE_INDEX" val="20234784"/>
  <p:tag name="KSO_WM_UNIT_LAYERLEVEL" val="1_1_1"/>
  <p:tag name="KSO_WM_TAG_VERSION" val="3.0"/>
  <p:tag name="KSO_WM_BEAUTIFY_FLAG" val="#wm#"/>
  <p:tag name="KSO_WM_UNIT_PRESET_TEXT" val="单击此处添加文本内容，简明扼要地阐述您的观点。根据需要可酌情增减文字。"/>
  <p:tag name="KSO_WM_UNIT_TEXT_FILL_FORE_SCHEMECOLOR_INDEX" val="1"/>
  <p:tag name="KSO_WM_UNIT_TEXT_FILL_TYPE" val="1"/>
  <p:tag name="KSO_WM_DIAGRAM_MAX_ITEMCNT" val="4"/>
  <p:tag name="KSO_WM_DIAGRAM_MIN_ITEMCNT" val="2"/>
  <p:tag name="KSO_WM_DIAGRAM_VIRTUALLY_FRAME" val="{&quot;height&quot;:272.25,&quot;width&quot;:597.14288330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6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4784_2*l_h_f*1_3_1"/>
  <p:tag name="KSO_WM_TEMPLATE_CATEGORY" val="diagram"/>
  <p:tag name="KSO_WM_TEMPLATE_INDEX" val="20234784"/>
  <p:tag name="KSO_WM_UNIT_LAYERLEVEL" val="1_1_1"/>
  <p:tag name="KSO_WM_TAG_VERSION" val="3.0"/>
  <p:tag name="KSO_WM_BEAUTIFY_FLAG" val="#wm#"/>
  <p:tag name="KSO_WM_UNIT_PRESET_TEXT" val="单击此处添加文本内容，简明扼要地阐述您的观点。根据需要可酌情增减文字。"/>
  <p:tag name="KSO_WM_UNIT_TEXT_FILL_FORE_SCHEMECOLOR_INDEX" val="1"/>
  <p:tag name="KSO_WM_UNIT_TEXT_FILL_TYPE" val="1"/>
  <p:tag name="KSO_WM_DIAGRAM_MAX_ITEMCNT" val="4"/>
  <p:tag name="KSO_WM_DIAGRAM_MIN_ITEMCNT" val="2"/>
  <p:tag name="KSO_WM_DIAGRAM_VIRTUALLY_FRAME" val="{&quot;height&quot;:272.25,&quot;width&quot;:597.14288330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6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4784_2*l_h_f*1_4_1"/>
  <p:tag name="KSO_WM_TEMPLATE_CATEGORY" val="diagram"/>
  <p:tag name="KSO_WM_TEMPLATE_INDEX" val="20234784"/>
  <p:tag name="KSO_WM_UNIT_LAYERLEVEL" val="1_1_1"/>
  <p:tag name="KSO_WM_TAG_VERSION" val="3.0"/>
  <p:tag name="KSO_WM_BEAUTIFY_FLAG" val="#wm#"/>
  <p:tag name="KSO_WM_UNIT_PRESET_TEXT" val="单击此处添加文本内容，简明扼要地阐述您的观点。根据需要可酌情增减文字。"/>
  <p:tag name="KSO_WM_UNIT_TEXT_FILL_FORE_SCHEMECOLOR_INDEX" val="1"/>
  <p:tag name="KSO_WM_UNIT_TEXT_FILL_TYPE" val="1"/>
  <p:tag name="KSO_WM_DIAGRAM_MAX_ITEMCNT" val="4"/>
  <p:tag name="KSO_WM_DIAGRAM_MIN_ITEMCNT" val="2"/>
  <p:tag name="KSO_WM_DIAGRAM_VIRTUALLY_FRAME" val="{&quot;height&quot;:272.25,&quot;width&quot;:597.14288330078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6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784_2*l_h_i*1_1_1"/>
  <p:tag name="KSO_WM_TEMPLATE_CATEGORY" val="diagram"/>
  <p:tag name="KSO_WM_TEMPLATE_INDEX" val="20234784"/>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272.25,&quot;width&quot;:597.14288330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6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784_2*l_h_i*1_2_1"/>
  <p:tag name="KSO_WM_TEMPLATE_CATEGORY" val="diagram"/>
  <p:tag name="KSO_WM_TEMPLATE_INDEX" val="20234784"/>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272.25,&quot;width&quot;:597.14288330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6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4784_2*l_h_i*1_3_1"/>
  <p:tag name="KSO_WM_TEMPLATE_CATEGORY" val="diagram"/>
  <p:tag name="KSO_WM_TEMPLATE_INDEX" val="20234784"/>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272.25,&quot;width&quot;:597.14288330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6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4784_2*l_h_i*1_4_1"/>
  <p:tag name="KSO_WM_TEMPLATE_CATEGORY" val="diagram"/>
  <p:tag name="KSO_WM_TEMPLATE_INDEX" val="20234784"/>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272.25,&quot;width&quot;:597.14288330078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17.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70.xml><?xml version="1.0" encoding="utf-8"?>
<p:tagLst xmlns:p="http://schemas.openxmlformats.org/presentationml/2006/main">
  <p:tag name="KSO_WM_DIAGRAM_VERSION" val="3"/>
  <p:tag name="KSO_WM_DIAGRAM_COLOR_TRICK" val="1"/>
  <p:tag name="KSO_WM_DIAGRAM_COLOR_TEXT_CAN_REMOVE" val="n"/>
  <p:tag name="KSO_WM_UNIT_VALUE" val="69*69"/>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234784_2*l_h_x*1_4_1"/>
  <p:tag name="KSO_WM_TEMPLATE_CATEGORY" val="diagram"/>
  <p:tag name="KSO_WM_TEMPLATE_INDEX" val="20234784"/>
  <p:tag name="KSO_WM_UNIT_LAYERLEVEL" val="1_1_1"/>
  <p:tag name="KSO_WM_TAG_VERSION" val="3.0"/>
  <p:tag name="KSO_WM_BEAUTIFY_FLAG" val="#wm#"/>
  <p:tag name="KSO_WM_DIAGRAM_MAX_ITEMCNT" val="4"/>
  <p:tag name="KSO_WM_DIAGRAM_MIN_ITEMCNT" val="2"/>
  <p:tag name="KSO_WM_DIAGRAM_VIRTUALLY_FRAME" val="{&quot;height&quot;:272.25,&quot;width&quot;:597.14288330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71.xml><?xml version="1.0" encoding="utf-8"?>
<p:tagLst xmlns:p="http://schemas.openxmlformats.org/presentationml/2006/main">
  <p:tag name="KSO_WM_DIAGRAM_VERSION" val="3"/>
  <p:tag name="KSO_WM_DIAGRAM_COLOR_TRICK" val="1"/>
  <p:tag name="KSO_WM_DIAGRAM_COLOR_TEXT_CAN_REMOVE" val="n"/>
  <p:tag name="KSO_WM_UNIT_VALUE" val="68*69"/>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4784_2*l_h_x*1_1_1"/>
  <p:tag name="KSO_WM_TEMPLATE_CATEGORY" val="diagram"/>
  <p:tag name="KSO_WM_TEMPLATE_INDEX" val="20234784"/>
  <p:tag name="KSO_WM_UNIT_LAYERLEVEL" val="1_1_1"/>
  <p:tag name="KSO_WM_TAG_VERSION" val="3.0"/>
  <p:tag name="KSO_WM_BEAUTIFY_FLAG" val="#wm#"/>
  <p:tag name="KSO_WM_DIAGRAM_MAX_ITEMCNT" val="4"/>
  <p:tag name="KSO_WM_DIAGRAM_MIN_ITEMCNT" val="2"/>
  <p:tag name="KSO_WM_DIAGRAM_VIRTUALLY_FRAME" val="{&quot;height&quot;:272.25,&quot;width&quot;:597.14288330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72.xml><?xml version="1.0" encoding="utf-8"?>
<p:tagLst xmlns:p="http://schemas.openxmlformats.org/presentationml/2006/main">
  <p:tag name="KSO_WM_DIAGRAM_VERSION" val="3"/>
  <p:tag name="KSO_WM_DIAGRAM_COLOR_TRICK" val="1"/>
  <p:tag name="KSO_WM_DIAGRAM_COLOR_TEXT_CAN_REMOVE" val="n"/>
  <p:tag name="KSO_WM_UNIT_VALUE" val="66*69"/>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234784_2*l_h_x*1_3_1"/>
  <p:tag name="KSO_WM_TEMPLATE_CATEGORY" val="diagram"/>
  <p:tag name="KSO_WM_TEMPLATE_INDEX" val="20234784"/>
  <p:tag name="KSO_WM_UNIT_LAYERLEVEL" val="1_1_1"/>
  <p:tag name="KSO_WM_TAG_VERSION" val="3.0"/>
  <p:tag name="KSO_WM_BEAUTIFY_FLAG" val="#wm#"/>
  <p:tag name="KSO_WM_DIAGRAM_MAX_ITEMCNT" val="4"/>
  <p:tag name="KSO_WM_DIAGRAM_MIN_ITEMCNT" val="2"/>
  <p:tag name="KSO_WM_DIAGRAM_VIRTUALLY_FRAME" val="{&quot;height&quot;:272.25,&quot;width&quot;:597.14288330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73.xml><?xml version="1.0" encoding="utf-8"?>
<p:tagLst xmlns:p="http://schemas.openxmlformats.org/presentationml/2006/main">
  <p:tag name="KSO_WM_DIAGRAM_VERSION" val="3"/>
  <p:tag name="KSO_WM_DIAGRAM_COLOR_TRICK" val="1"/>
  <p:tag name="KSO_WM_DIAGRAM_COLOR_TEXT_CAN_REMOVE" val="n"/>
  <p:tag name="KSO_WM_UNIT_VALUE" val="66*56"/>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4784_2*l_h_x*1_2_1"/>
  <p:tag name="KSO_WM_TEMPLATE_CATEGORY" val="diagram"/>
  <p:tag name="KSO_WM_TEMPLATE_INDEX" val="20234784"/>
  <p:tag name="KSO_WM_UNIT_LAYERLEVEL" val="1_1_1"/>
  <p:tag name="KSO_WM_TAG_VERSION" val="3.0"/>
  <p:tag name="KSO_WM_BEAUTIFY_FLAG" val="#wm#"/>
  <p:tag name="KSO_WM_DIAGRAM_MAX_ITEMCNT" val="4"/>
  <p:tag name="KSO_WM_DIAGRAM_MIN_ITEMCNT" val="2"/>
  <p:tag name="KSO_WM_DIAGRAM_VIRTUALLY_FRAME" val="{&quot;height&quot;:272.25,&quot;width&quot;:597.142883300781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174.xml><?xml version="1.0" encoding="utf-8"?>
<p:tagLst xmlns:p="http://schemas.openxmlformats.org/presentationml/2006/main">
  <p:tag name="KSO_WM_SLIDE_ITEM_CNT" val="4"/>
  <p:tag name="KSO_WM_SLIDE_ID" val="custom20234788_1"/>
  <p:tag name="KSO_WM_TEMPLATE_SUBCATEGORY" val="0"/>
  <p:tag name="KSO_WM_TEMPLATE_MASTER_TYPE" val="0"/>
  <p:tag name="KSO_WM_TEMPLATE_COLOR_TYPE" val="0"/>
  <p:tag name="KSO_WM_SLIDE_TYPE" val="text"/>
  <p:tag name="KSO_WM_SLIDE_SUBTYPE" val="picTxt"/>
  <p:tag name="KSO_WM_SLIDE_INDEX" val="1"/>
  <p:tag name="KSO_WM_SLIDE_SIZE" val="597.186*272.02"/>
  <p:tag name="KSO_WM_SLIDE_POSITION" val="63.2072*226.04"/>
  <p:tag name="KSO_WM_DIAGRAM_GROUP_CODE" val="l1-1"/>
  <p:tag name="KSO_WM_SLIDE_DIAGTYPE" val="l"/>
  <p:tag name="KSO_WM_TAG_VERSION" val="3.0"/>
  <p:tag name="KSO_WM_BEAUTIFY_FLAG" val="#wm#"/>
  <p:tag name="KSO_WM_TEMPLATE_CATEGORY" val="custom"/>
  <p:tag name="KSO_WM_TEMPLATE_INDEX" val="20234788"/>
  <p:tag name="KSO_WM_SLIDE_LAYOUT" val="a_d_f_l"/>
  <p:tag name="KSO_WM_SLIDE_LAYOUT_CNT" val="1_1_1_1"/>
</p:tagLst>
</file>

<file path=ppt/tags/tag175.xml><?xml version="1.0" encoding="utf-8"?>
<p:tagLst xmlns:p="http://schemas.openxmlformats.org/presentationml/2006/main">
  <p:tag name="KSO_WM_DIAGRAM_VIRTUALLY_FRAME" val="{&quot;height&quot;:376.60976377952755,&quot;left&quot;:558.7048818897638,&quot;top&quot;:116.80173228346457,&quot;width&quot;:346.8083464566929}"/>
</p:tagLst>
</file>

<file path=ppt/tags/tag176.xml><?xml version="1.0" encoding="utf-8"?>
<p:tagLst xmlns:p="http://schemas.openxmlformats.org/presentationml/2006/main">
  <p:tag name="KSO_WM_DIAGRAM_VIRTUALLY_FRAME" val="{&quot;height&quot;:376.60976377952755,&quot;left&quot;:558.7048818897638,&quot;top&quot;:116.80173228346457,&quot;width&quot;:346.8083464566929}"/>
</p:tagLst>
</file>

<file path=ppt/tags/tag177.xml><?xml version="1.0" encoding="utf-8"?>
<p:tagLst xmlns:p="http://schemas.openxmlformats.org/presentationml/2006/main">
  <p:tag name="KSO_WM_DIAGRAM_VIRTUALLY_FRAME" val="{&quot;height&quot;:376.60976377952755,&quot;left&quot;:558.7048818897638,&quot;top&quot;:116.80173228346457,&quot;width&quot;:346.8083464566929}"/>
</p:tagLst>
</file>

<file path=ppt/tags/tag178.xml><?xml version="1.0" encoding="utf-8"?>
<p:tagLst xmlns:p="http://schemas.openxmlformats.org/presentationml/2006/main">
  <p:tag name="KSO_WM_DIAGRAM_VIRTUALLY_FRAME" val="{&quot;height&quot;:376.60976377952755,&quot;left&quot;:558.7048818897638,&quot;top&quot;:116.80173228346457,&quot;width&quot;:346.8083464566929}"/>
</p:tagLst>
</file>

<file path=ppt/tags/tag179.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80.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1.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2.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3.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4.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5.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6.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7.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8.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89.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9.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190.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91.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92.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93.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94.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95.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96.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97.xml><?xml version="1.0" encoding="utf-8"?>
<p:tagLst xmlns:p="http://schemas.openxmlformats.org/presentationml/2006/main">
  <p:tag name="KSO_WM_DIAGRAM_VIRTUALLY_FRAME" val="{&quot;height&quot;:329.9813385826771,&quot;left&quot;:31.881653543307085,&quot;top&quot;:134.03417322834645,&quot;width&quot;:901.3497637795275}"/>
</p:tagLst>
</file>

<file path=ppt/tags/tag198.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199.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xml><?xml version="1.0" encoding="utf-8"?>
<p:tagLst xmlns:p="http://schemas.openxmlformats.org/presentationml/2006/main">
  <p:tag name="KSO_WM_DIAGRAM_VIRTUALLY_FRAME" val="{&quot;height&quot;:397.6677952755905,&quot;left&quot;:42.4496062992126,&quot;top&quot;:104.0855905511811,&quot;width&quot;:468.1203149606299}"/>
</p:tagLst>
</file>

<file path=ppt/tags/tag20.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200.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01.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02.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03.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04.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05.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06.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07.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08.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09.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1.xml><?xml version="1.0" encoding="utf-8"?>
<p:tagLst xmlns:p="http://schemas.openxmlformats.org/presentationml/2006/main">
  <p:tag name="KSO_WM_DIAGRAM_VIRTUALLY_FRAME" val="{&quot;height&quot;:376.20346456692914,&quot;left&quot;:388.6544881889764,&quot;top&quot;:121.14826771653543,&quot;width&quot;:537.1525984251969}"/>
</p:tagLst>
</file>

<file path=ppt/tags/tag210.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11.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12.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13.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14.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15.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16.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17.xml><?xml version="1.0" encoding="utf-8"?>
<p:tagLst xmlns:p="http://schemas.openxmlformats.org/presentationml/2006/main">
  <p:tag name="KSO_WM_DIAGRAM_VIRTUALLY_FRAME" val="{&quot;height&quot;:325.89118110236217,&quot;left&quot;:61.369370078740154,&quot;top&quot;:129.54456692913385,&quot;width&quot;:882.8711023622045}"/>
</p:tagLst>
</file>

<file path=ppt/tags/tag218.xml><?xml version="1.0" encoding="utf-8"?>
<p:tagLst xmlns:p="http://schemas.openxmlformats.org/presentationml/2006/main">
  <p:tag name="ISPRING_PRESENTATION_TITLE" val="PowerPoint 演示文稿"/>
  <p:tag name="ISPRING_FIRST_PUBLISH" val="1"/>
  <p:tag name="commondata" val="eyJoZGlkIjoiYTI5ZDVlYWFiZjhlNThjZDRhMjZkMGVjZjc0MWMyOTMifQ=="/>
</p:tagLst>
</file>

<file path=ppt/tags/tag22.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23.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24.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25.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26.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27.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28.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29.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xml><?xml version="1.0" encoding="utf-8"?>
<p:tagLst xmlns:p="http://schemas.openxmlformats.org/presentationml/2006/main">
  <p:tag name="KSO_WM_DIAGRAM_VIRTUALLY_FRAME" val="{&quot;height&quot;:397.6677952755905,&quot;left&quot;:42.4496062992126,&quot;top&quot;:104.0855905511811,&quot;width&quot;:468.1203149606299}"/>
</p:tagLst>
</file>

<file path=ppt/tags/tag30.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1.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2.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3.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4.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5.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6.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7.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8.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39.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xml><?xml version="1.0" encoding="utf-8"?>
<p:tagLst xmlns:p="http://schemas.openxmlformats.org/presentationml/2006/main">
  <p:tag name="KSO_WM_DIAGRAM_VIRTUALLY_FRAME" val="{&quot;height&quot;:397.6677952755905,&quot;left&quot;:42.4496062992126,&quot;top&quot;:104.0855905511811,&quot;width&quot;:468.1203149606299}"/>
</p:tagLst>
</file>

<file path=ppt/tags/tag40.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1.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2.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3.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4.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5.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6.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7.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8.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49.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xml><?xml version="1.0" encoding="utf-8"?>
<p:tagLst xmlns:p="http://schemas.openxmlformats.org/presentationml/2006/main">
  <p:tag name="KSO_WM_DIAGRAM_VIRTUALLY_FRAME" val="{&quot;height&quot;:397.6677952755905,&quot;left&quot;:42.4496062992126,&quot;top&quot;:104.0855905511811,&quot;width&quot;:468.1203149606299}"/>
</p:tagLst>
</file>

<file path=ppt/tags/tag50.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1.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2.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3.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4.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5.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6.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7.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8.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59.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xml><?xml version="1.0" encoding="utf-8"?>
<p:tagLst xmlns:p="http://schemas.openxmlformats.org/presentationml/2006/main">
  <p:tag name="KSO_WM_DIAGRAM_VIRTUALLY_FRAME" val="{&quot;height&quot;:397.6677952755905,&quot;left&quot;:42.4496062992126,&quot;top&quot;:104.0855905511811,&quot;width&quot;:468.1203149606299}"/>
</p:tagLst>
</file>

<file path=ppt/tags/tag60.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1.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2.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3.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4.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5.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6.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7.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8.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69.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7.xml><?xml version="1.0" encoding="utf-8"?>
<p:tagLst xmlns:p="http://schemas.openxmlformats.org/presentationml/2006/main">
  <p:tag name="KSO_WM_DIAGRAM_VIRTUALLY_FRAME" val="{&quot;height&quot;:397.6677952755905,&quot;left&quot;:42.4496062992126,&quot;top&quot;:104.0855905511811,&quot;width&quot;:468.1203149606299}"/>
</p:tagLst>
</file>

<file path=ppt/tags/tag70.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71.xml><?xml version="1.0" encoding="utf-8"?>
<p:tagLst xmlns:p="http://schemas.openxmlformats.org/presentationml/2006/main">
  <p:tag name="KSO_WM_DIAGRAM_VIRTUALLY_FRAME" val="{&quot;height&quot;:381.2533858267716,&quot;left&quot;:32.538110236220476,&quot;top&quot;:104.41464566929133,&quot;width&quot;:894.9876377952758}"/>
</p:tagLst>
</file>

<file path=ppt/tags/tag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74.xml><?xml version="1.0" encoding="utf-8"?>
<p:tagLst xmlns:p="http://schemas.openxmlformats.org/presentationml/2006/main">
  <p:tag name="KSO_WM_SLIDE_BK_DARK_LIGHT" val="1"/>
  <p:tag name="KSO_WM_SLIDE_BACKGROUND_TYPE" val="general"/>
</p:tagLst>
</file>

<file path=ppt/tags/tag75.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76.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77.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78.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79.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xml><?xml version="1.0" encoding="utf-8"?>
<p:tagLst xmlns:p="http://schemas.openxmlformats.org/presentationml/2006/main">
  <p:tag name="KSO_WM_DIAGRAM_VIRTUALLY_FRAME" val="{&quot;height&quot;:397.6677952755905,&quot;left&quot;:42.4496062992126,&quot;top&quot;:104.0855905511811,&quot;width&quot;:468.1203149606299}"/>
</p:tagLst>
</file>

<file path=ppt/tags/tag80.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1.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2.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3.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4.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5.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6.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7.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8.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89.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9.xml><?xml version="1.0" encoding="utf-8"?>
<p:tagLst xmlns:p="http://schemas.openxmlformats.org/presentationml/2006/main">
  <p:tag name="KSO_WM_DIAGRAM_VIRTUALLY_FRAME" val="{&quot;height&quot;:397.6677952755905,&quot;left&quot;:42.4496062992126,&quot;top&quot;:104.0855905511811,&quot;width&quot;:468.1203149606299}"/>
</p:tagLst>
</file>

<file path=ppt/tags/tag90.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91.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92.xml><?xml version="1.0" encoding="utf-8"?>
<p:tagLst xmlns:p="http://schemas.openxmlformats.org/presentationml/2006/main">
  <p:tag name="KSO_WM_DIAGRAM_VIRTUALLY_FRAME" val="{&quot;height&quot;:345.6479527559055,&quot;left&quot;:44.34055118110236,&quot;top&quot;:134.4328346456693,&quot;width&quot;:866.4287401574802}"/>
</p:tagLst>
</file>

<file path=ppt/tags/tag93.xml><?xml version="1.0" encoding="utf-8"?>
<p:tagLst xmlns:p="http://schemas.openxmlformats.org/presentationml/2006/main">
  <p:tag name="KSO_WM_DIAGRAM_VIRTUALLY_FRAME" val="{&quot;height&quot;:334.27811023622047,&quot;left&quot;:35.82385826771654,&quot;top&quot;:124.0812598425197,&quot;width&quot;:473.88535433070865}"/>
</p:tagLst>
</file>

<file path=ppt/tags/tag94.xml><?xml version="1.0" encoding="utf-8"?>
<p:tagLst xmlns:p="http://schemas.openxmlformats.org/presentationml/2006/main">
  <p:tag name="KSO_WM_DIAGRAM_VIRTUALLY_FRAME" val="{&quot;height&quot;:334.27811023622047,&quot;left&quot;:35.82385826771654,&quot;top&quot;:124.0812598425197,&quot;width&quot;:473.88535433070865}"/>
</p:tagLst>
</file>

<file path=ppt/tags/tag95.xml><?xml version="1.0" encoding="utf-8"?>
<p:tagLst xmlns:p="http://schemas.openxmlformats.org/presentationml/2006/main">
  <p:tag name="KSO_WM_DIAGRAM_VIRTUALLY_FRAME" val="{&quot;height&quot;:334.27811023622047,&quot;left&quot;:35.82385826771654,&quot;top&quot;:124.0812598425197,&quot;width&quot;:473.88535433070865}"/>
</p:tagLst>
</file>

<file path=ppt/tags/tag96.xml><?xml version="1.0" encoding="utf-8"?>
<p:tagLst xmlns:p="http://schemas.openxmlformats.org/presentationml/2006/main">
  <p:tag name="KSO_WM_DIAGRAM_VIRTUALLY_FRAME" val="{&quot;height&quot;:334.27811023622047,&quot;left&quot;:35.82385826771654,&quot;top&quot;:124.0812598425197,&quot;width&quot;:473.88535433070865}"/>
</p:tagLst>
</file>

<file path=ppt/tags/tag97.xml><?xml version="1.0" encoding="utf-8"?>
<p:tagLst xmlns:p="http://schemas.openxmlformats.org/presentationml/2006/main">
  <p:tag name="KSO_WM_DIAGRAM_VIRTUALLY_FRAME" val="{&quot;height&quot;:334.27811023622047,&quot;left&quot;:35.82385826771654,&quot;top&quot;:124.0812598425197,&quot;width&quot;:473.88535433070865}"/>
</p:tagLst>
</file>

<file path=ppt/tags/tag98.xml><?xml version="1.0" encoding="utf-8"?>
<p:tagLst xmlns:p="http://schemas.openxmlformats.org/presentationml/2006/main">
  <p:tag name="KSO_WM_DIAGRAM_VIRTUALLY_FRAME" val="{&quot;height&quot;:334.27811023622047,&quot;left&quot;:35.82385826771654,&quot;top&quot;:124.0812598425197,&quot;width&quot;:473.88535433070865}"/>
</p:tagLst>
</file>

<file path=ppt/tags/tag99.xml><?xml version="1.0" encoding="utf-8"?>
<p:tagLst xmlns:p="http://schemas.openxmlformats.org/presentationml/2006/main">
  <p:tag name="KSO_WM_UNIT_COMPATIBLE" val="0"/>
  <p:tag name="KSO_WM_UNIT_DIAGRAM_ISREFERUNIT" val="0"/>
  <p:tag name="KSO_WM_TEMPLATE_CATEGORY" val="diagram"/>
  <p:tag name="KSO_WM_UNIT_LAYERLEVEL" val="1_1_1"/>
  <p:tag name="KSO_WM_BEAUTIFY_FLAG" val="#wm#"/>
  <p:tag name="KSO_WM_DIAGRAM_COLOR_TRICK" val="1"/>
  <p:tag name="KSO_WM_DIAGRAM_GROUP_CODE" val="n1-1"/>
  <p:tag name="KSO_WM_UNIT_INDEX" val="1_1_1"/>
  <p:tag name="KSO_WM_DIAGRAM_MAX_ITEMCNT" val="6"/>
  <p:tag name="KSO_WM_DIAGRAM_VIRTUALLY_FRAME" val="{&quot;height&quot;:375.1000061035156,&quot;left&quot;:49.75,&quot;top&quot;:124.69999694824219,&quot;width&quot;:861.85}"/>
  <p:tag name="KSO_WM_UNIT_HIGHLIGHT" val="0"/>
  <p:tag name="KSO_WM_UNIT_DIAGRAM_ISNUMVISUAL" val="0"/>
  <p:tag name="KSO_WM_UNIT_ID" val="diagram20231642_5*n_h_a*1_1_1"/>
  <p:tag name="KSO_WM_TEMPLATE_INDEX" val="20231642"/>
  <p:tag name="KSO_WM_TAG_VERSION" val="3.0"/>
  <p:tag name="KSO_WM_DIAGRAM_VERSION" val="3"/>
  <p:tag name="KSO_WM_DIAGRAM_COLOR_TEXT_CAN_REMOVE" val="n"/>
  <p:tag name="KSO_WM_UNIT_ISCONTENTSTITLE" val="0"/>
  <p:tag name="KSO_WM_UNIT_ISNUMDGMTITLE" val="0"/>
  <p:tag name="KSO_WM_UNIT_NOCLEAR" val="0"/>
  <p:tag name="KSO_WM_UNIT_TYPE" val="n_h_a"/>
  <p:tag name="KSO_WM_DIAGRAM_MIN_ITEMCNT" val="2"/>
  <p:tag name="KSO_WM_DIAGRAM_COLOR_MATCH_VALUE" val="{&quot;shape&quot;:{&quot;fill&quot;:{&quot;gradient&quot;:[{&quot;brightness&quot;:0,&quot;colorType&quot;:1,&quot;foreColorIndex&quot;:6,&quot;pos&quot;:0,&quot;transparency&quot;:0},{&quot;brightness&quot;:0,&quot;colorType&quot;:1,&quot;foreColorIndex&quot;:5,&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VALUE" val="42"/>
  <p:tag name="KSO_WM_UNIT_PRESET_TEXT" val="添加标题"/>
  <p:tag name="KSO_WM_UNIT_FILL_TYPE" val="3"/>
  <p:tag name="KSO_WM_UNIT_TEXT_FILL_FORE_SCHEMECOLOR_INDEX" val="1"/>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13750</Words>
  <Application>WPS 演示</Application>
  <PresentationFormat>宽屏</PresentationFormat>
  <Paragraphs>1016</Paragraphs>
  <Slides>80</Slides>
  <Notes>19</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80</vt:i4>
      </vt:variant>
    </vt:vector>
  </HeadingPairs>
  <TitlesOfParts>
    <vt:vector size="95" baseType="lpstr">
      <vt:lpstr>Arial</vt:lpstr>
      <vt:lpstr>宋体</vt:lpstr>
      <vt:lpstr>Wingdings</vt:lpstr>
      <vt:lpstr>Arial</vt:lpstr>
      <vt:lpstr>字魂105号-简雅黑</vt:lpstr>
      <vt:lpstr>黑体</vt:lpstr>
      <vt:lpstr>微软雅黑</vt:lpstr>
      <vt:lpstr>Arial Unicode MS</vt:lpstr>
      <vt:lpstr>等线</vt:lpstr>
      <vt:lpstr>Wingdings 2</vt:lpstr>
      <vt:lpstr>汉仪汉黑W</vt:lpstr>
      <vt:lpstr>Wingdings</vt:lpstr>
      <vt:lpstr>Arial Black</vt:lpstr>
      <vt:lpstr>思源黑体 CN 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9. 部署图</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用户</dc:creator>
  <cp:lastModifiedBy>狮子吼+</cp:lastModifiedBy>
  <cp:revision>667</cp:revision>
  <dcterms:created xsi:type="dcterms:W3CDTF">2018-06-17T04:53:00Z</dcterms:created>
  <dcterms:modified xsi:type="dcterms:W3CDTF">2024-08-29T02:00:44Z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A70C00862B7C42C28B08DBEE358DC6BB_13</vt:lpwstr>
  </property>
  <property fmtid="{D5CDD505-2E9C-101B-9397-08002B2CF9AE}" pid="3" name="KSOProductBuildVer">
    <vt:lpwstr>2052-12.1.0.17827</vt:lpwstr>
  </property>
</Properties>
</file>